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C2D143" w14:textId="3FA262B9" w:rsidR="00E27A6F" w:rsidRDefault="00E27A6F">
      <w:pPr>
        <w:jc w:val="center"/>
        <w:rPr>
          <w:rFonts w:ascii="Bierstadt" w:hAnsi="Bierstadt"/>
          <w:b/>
        </w:rPr>
      </w:pPr>
      <w:r w:rsidRPr="00E27A6F">
        <w:rPr>
          <w:rFonts w:ascii="Bierstadt" w:hAnsi="Bierstadt"/>
          <w:b/>
          <w:noProof/>
        </w:rPr>
        <w:drawing>
          <wp:anchor distT="0" distB="0" distL="114300" distR="114300" simplePos="0" relativeHeight="251658240" behindDoc="0" locked="0" layoutInCell="1" allowOverlap="1" wp14:anchorId="79D3AE9F" wp14:editId="1E1097F4">
            <wp:simplePos x="0" y="0"/>
            <wp:positionH relativeFrom="column">
              <wp:posOffset>-676407</wp:posOffset>
            </wp:positionH>
            <wp:positionV relativeFrom="paragraph">
              <wp:posOffset>-850</wp:posOffset>
            </wp:positionV>
            <wp:extent cx="7322820" cy="3384467"/>
            <wp:effectExtent l="0" t="0" r="0" b="6985"/>
            <wp:wrapNone/>
            <wp:docPr id="323110370" name="Picture 1" descr="A blue and white background with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3110370" name="Picture 1" descr="A blue and white background with text&#10;&#10;Description automatically generated"/>
                    <pic:cNvPicPr/>
                  </pic:nvPicPr>
                  <pic:blipFill rotWithShape="1">
                    <a:blip r:embed="rId12">
                      <a:extLst>
                        <a:ext uri="{28A0092B-C50C-407E-A947-70E740481C1C}">
                          <a14:useLocalDpi xmlns:a14="http://schemas.microsoft.com/office/drawing/2010/main" val="0"/>
                        </a:ext>
                      </a:extLst>
                    </a:blip>
                    <a:srcRect t="13104" b="15068"/>
                    <a:stretch/>
                  </pic:blipFill>
                  <pic:spPr bwMode="auto">
                    <a:xfrm>
                      <a:off x="0" y="0"/>
                      <a:ext cx="7322820" cy="3384467"/>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8BCDA37" w14:textId="447E35EB" w:rsidR="00E27A6F" w:rsidRDefault="00E27A6F">
      <w:pPr>
        <w:jc w:val="center"/>
        <w:rPr>
          <w:rFonts w:ascii="Bierstadt" w:hAnsi="Bierstadt"/>
          <w:b/>
        </w:rPr>
      </w:pPr>
    </w:p>
    <w:p w14:paraId="78FEE3D2" w14:textId="77777777" w:rsidR="00E27A6F" w:rsidRDefault="00E27A6F">
      <w:pPr>
        <w:jc w:val="center"/>
        <w:rPr>
          <w:rFonts w:ascii="Bierstadt" w:hAnsi="Bierstadt"/>
          <w:b/>
        </w:rPr>
      </w:pPr>
    </w:p>
    <w:p w14:paraId="133A1195" w14:textId="76FBD2FA" w:rsidR="00E27A6F" w:rsidRDefault="002A5B36">
      <w:pPr>
        <w:jc w:val="center"/>
      </w:pPr>
      <w:sdt>
        <w:sdtPr>
          <w:tag w:val="goog_rdk_0"/>
          <w:id w:val="-2042120936"/>
          <w:showingPlcHdr/>
        </w:sdtPr>
        <w:sdtEndPr>
          <w:rPr>
            <w:rFonts w:ascii="Bierstadt" w:hAnsi="Bierstadt"/>
          </w:rPr>
        </w:sdtEndPr>
        <w:sdtContent>
          <w:r w:rsidR="00CF421B" w:rsidRPr="00CF421B">
            <w:rPr>
              <w:rFonts w:ascii="Bierstadt" w:hAnsi="Bierstadt"/>
            </w:rPr>
            <w:t xml:space="preserve">     </w:t>
          </w:r>
        </w:sdtContent>
      </w:sdt>
    </w:p>
    <w:p w14:paraId="511A23D3" w14:textId="6D1A9C9B" w:rsidR="00E27A6F" w:rsidRDefault="00E27A6F">
      <w:pPr>
        <w:jc w:val="center"/>
      </w:pPr>
    </w:p>
    <w:p w14:paraId="29D2CDB0" w14:textId="0C799A78" w:rsidR="00E27A6F" w:rsidRDefault="00E27A6F">
      <w:pPr>
        <w:jc w:val="center"/>
      </w:pPr>
    </w:p>
    <w:p w14:paraId="35C7CD73" w14:textId="77777777" w:rsidR="00E27A6F" w:rsidRDefault="00E27A6F">
      <w:pPr>
        <w:jc w:val="center"/>
      </w:pPr>
    </w:p>
    <w:p w14:paraId="18DF724D" w14:textId="77777777" w:rsidR="00E27A6F" w:rsidRDefault="00E27A6F">
      <w:pPr>
        <w:jc w:val="center"/>
      </w:pPr>
    </w:p>
    <w:p w14:paraId="1A1BA6DD" w14:textId="77777777" w:rsidR="00E27A6F" w:rsidRDefault="00E27A6F">
      <w:pPr>
        <w:jc w:val="center"/>
      </w:pPr>
    </w:p>
    <w:p w14:paraId="616E4461" w14:textId="69AE1183" w:rsidR="00E27A6F" w:rsidRDefault="00E27A6F">
      <w:pPr>
        <w:jc w:val="center"/>
      </w:pPr>
    </w:p>
    <w:p w14:paraId="476F902B" w14:textId="77777777" w:rsidR="00E27A6F" w:rsidRPr="009361B1" w:rsidRDefault="00E27A6F">
      <w:pPr>
        <w:jc w:val="center"/>
        <w:rPr>
          <w:color w:val="008B9C"/>
        </w:rPr>
      </w:pPr>
    </w:p>
    <w:p w14:paraId="17773D6A" w14:textId="469451FE" w:rsidR="00E27A6F" w:rsidRPr="009361B1" w:rsidRDefault="003A012C" w:rsidP="00E27A6F">
      <w:pPr>
        <w:jc w:val="center"/>
        <w:rPr>
          <w:rFonts w:ascii="Bierstadt" w:hAnsi="Bierstadt"/>
          <w:b/>
          <w:color w:val="008B9C"/>
          <w:sz w:val="32"/>
          <w:szCs w:val="32"/>
        </w:rPr>
      </w:pPr>
      <w:r w:rsidRPr="009361B1">
        <w:rPr>
          <w:rFonts w:ascii="Bierstadt" w:hAnsi="Bierstadt"/>
          <w:b/>
          <w:color w:val="008B9C"/>
          <w:sz w:val="32"/>
          <w:szCs w:val="32"/>
        </w:rPr>
        <w:t>JA Dollars with Sense Presenter Notes</w:t>
      </w:r>
    </w:p>
    <w:p w14:paraId="222CD2C1" w14:textId="04C07E3F" w:rsidR="00B72C96" w:rsidRDefault="00B72C96" w:rsidP="00B72C96">
      <w:pPr>
        <w:rPr>
          <w:rFonts w:ascii="Bierstadt" w:hAnsi="Bierstadt"/>
        </w:rPr>
      </w:pPr>
      <w:r w:rsidRPr="19C9F9B7">
        <w:rPr>
          <w:rFonts w:ascii="Bierstadt" w:hAnsi="Bierstadt"/>
        </w:rPr>
        <w:t>The Presenter Notes have been developed using references from the digital classroom presentation and</w:t>
      </w:r>
      <w:r>
        <w:rPr>
          <w:rFonts w:ascii="Bierstadt" w:hAnsi="Bierstadt"/>
        </w:rPr>
        <w:t xml:space="preserve"> should be used in combination with the</w:t>
      </w:r>
      <w:r w:rsidRPr="19C9F9B7">
        <w:rPr>
          <w:rFonts w:ascii="Bierstadt" w:hAnsi="Bierstadt"/>
        </w:rPr>
        <w:t xml:space="preserve"> printed </w:t>
      </w:r>
      <w:r w:rsidRPr="006E111A">
        <w:rPr>
          <w:rFonts w:ascii="Bierstadt" w:hAnsi="Bierstadt"/>
        </w:rPr>
        <w:t>Student Portfolio v</w:t>
      </w:r>
      <w:r>
        <w:rPr>
          <w:rFonts w:ascii="Bierstadt" w:hAnsi="Bierstadt"/>
        </w:rPr>
        <w:t>202</w:t>
      </w:r>
      <w:r w:rsidR="001A0DFA">
        <w:rPr>
          <w:rFonts w:ascii="Bierstadt" w:hAnsi="Bierstadt"/>
        </w:rPr>
        <w:t>6</w:t>
      </w:r>
      <w:r w:rsidRPr="006E111A">
        <w:rPr>
          <w:rFonts w:ascii="Bierstadt" w:hAnsi="Bierstadt"/>
        </w:rPr>
        <w:t>.</w:t>
      </w:r>
      <w:r w:rsidRPr="19C9F9B7">
        <w:rPr>
          <w:rFonts w:ascii="Bierstadt" w:hAnsi="Bierstadt"/>
        </w:rPr>
        <w:t xml:space="preserve"> </w:t>
      </w:r>
    </w:p>
    <w:p w14:paraId="00000003" w14:textId="2DAFD5DB" w:rsidR="001A11F6" w:rsidRPr="00CF421B" w:rsidRDefault="003A012C">
      <w:pPr>
        <w:rPr>
          <w:rFonts w:ascii="Bierstadt" w:hAnsi="Bierstadt"/>
          <w:b/>
        </w:rPr>
      </w:pPr>
      <w:r w:rsidRPr="00CF421B">
        <w:rPr>
          <w:rFonts w:ascii="Bierstadt" w:hAnsi="Bierstadt"/>
          <w:b/>
        </w:rPr>
        <w:t xml:space="preserve">Tips for Setting Up </w:t>
      </w:r>
      <w:r w:rsidR="00842B2E">
        <w:rPr>
          <w:rFonts w:ascii="Bierstadt" w:hAnsi="Bierstadt"/>
          <w:b/>
        </w:rPr>
        <w:t>the</w:t>
      </w:r>
      <w:r w:rsidRPr="00CF421B">
        <w:rPr>
          <w:rFonts w:ascii="Bierstadt" w:hAnsi="Bierstadt"/>
          <w:b/>
        </w:rPr>
        <w:t xml:space="preserve"> Classroom</w:t>
      </w:r>
    </w:p>
    <w:p w14:paraId="00000004" w14:textId="483D9299"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00CF421B">
        <w:rPr>
          <w:rFonts w:ascii="Bierstadt" w:hAnsi="Bierstadt"/>
          <w:color w:val="000000"/>
        </w:rPr>
        <w:t>Arrive 15 minutes early and check in at the office.</w:t>
      </w:r>
    </w:p>
    <w:p w14:paraId="00000005" w14:textId="77777777"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00CF421B">
        <w:rPr>
          <w:rFonts w:ascii="Bierstadt" w:hAnsi="Bierstadt"/>
          <w:color w:val="000000"/>
        </w:rPr>
        <w:t>Connect with the teacher for the program materials and organize them as needed.</w:t>
      </w:r>
    </w:p>
    <w:p w14:paraId="00000006" w14:textId="1C498876"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00CF421B">
        <w:rPr>
          <w:rFonts w:ascii="Bierstadt" w:hAnsi="Bierstadt"/>
          <w:color w:val="000000"/>
        </w:rPr>
        <w:t>Hand out student portfolios and name tags/cards.</w:t>
      </w:r>
    </w:p>
    <w:p w14:paraId="00000007" w14:textId="56485359"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00CF421B">
        <w:rPr>
          <w:rFonts w:ascii="Bierstadt" w:hAnsi="Bierstadt"/>
          <w:color w:val="000000"/>
        </w:rPr>
        <w:t>Set up presentation (check audio and internet connection are working).</w:t>
      </w:r>
    </w:p>
    <w:p w14:paraId="00000008" w14:textId="6B9BE063"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00CF421B">
        <w:rPr>
          <w:rFonts w:ascii="Bierstadt" w:hAnsi="Bierstadt"/>
          <w:color w:val="000000"/>
        </w:rPr>
        <w:t>Write your name on the board.</w:t>
      </w:r>
    </w:p>
    <w:p w14:paraId="00000009" w14:textId="48074CDF" w:rsidR="001A11F6" w:rsidRPr="00CF421B" w:rsidRDefault="003A012C" w:rsidP="00054250">
      <w:pPr>
        <w:numPr>
          <w:ilvl w:val="0"/>
          <w:numId w:val="7"/>
        </w:numPr>
        <w:pBdr>
          <w:top w:val="nil"/>
          <w:left w:val="nil"/>
          <w:bottom w:val="nil"/>
          <w:right w:val="nil"/>
          <w:between w:val="nil"/>
        </w:pBdr>
        <w:spacing w:after="0"/>
        <w:rPr>
          <w:rFonts w:ascii="Bierstadt" w:hAnsi="Bierstadt"/>
        </w:rPr>
      </w:pPr>
      <w:r w:rsidRPr="76FD21B4">
        <w:rPr>
          <w:rFonts w:ascii="Bierstadt" w:hAnsi="Bierstadt"/>
          <w:color w:val="000000" w:themeColor="text1"/>
        </w:rPr>
        <w:t>Ask the teacher to write student names on program certificates.</w:t>
      </w:r>
    </w:p>
    <w:p w14:paraId="3F19AD49" w14:textId="0257A10A" w:rsidR="005E50F1" w:rsidRDefault="005E50F1" w:rsidP="00054250">
      <w:pPr>
        <w:pStyle w:val="ListParagraph"/>
        <w:numPr>
          <w:ilvl w:val="0"/>
          <w:numId w:val="7"/>
        </w:numPr>
        <w:rPr>
          <w:rFonts w:ascii="Bierstadt" w:hAnsi="Bierstadt"/>
        </w:rPr>
      </w:pPr>
      <w:r w:rsidRPr="004B379A">
        <w:rPr>
          <w:rFonts w:ascii="Bierstadt" w:hAnsi="Bierstadt"/>
        </w:rPr>
        <w:t xml:space="preserve">Check in with the teacher about school schedule, tips for getting </w:t>
      </w:r>
      <w:r w:rsidR="006415DE" w:rsidRPr="004B379A">
        <w:rPr>
          <w:rFonts w:ascii="Bierstadt" w:hAnsi="Bierstadt"/>
        </w:rPr>
        <w:t>students’</w:t>
      </w:r>
      <w:r w:rsidRPr="004B379A">
        <w:rPr>
          <w:rFonts w:ascii="Bierstadt" w:hAnsi="Bierstadt"/>
        </w:rPr>
        <w:t xml:space="preserve"> attention, any specific student needs &amp; behaviors you should be aware of and ask for help with</w:t>
      </w:r>
      <w:r>
        <w:rPr>
          <w:rFonts w:ascii="Bierstadt" w:hAnsi="Bierstadt"/>
        </w:rPr>
        <w:t xml:space="preserve"> encouraging student participation, as well as</w:t>
      </w:r>
      <w:r w:rsidRPr="004B379A">
        <w:rPr>
          <w:rFonts w:ascii="Bierstadt" w:hAnsi="Bierstadt"/>
        </w:rPr>
        <w:t xml:space="preserve"> monitoring and managing the class</w:t>
      </w:r>
      <w:r>
        <w:rPr>
          <w:rFonts w:ascii="Bierstadt" w:hAnsi="Bierstadt"/>
        </w:rPr>
        <w:br w:type="page"/>
      </w:r>
    </w:p>
    <w:p w14:paraId="11941B96" w14:textId="77777777" w:rsidR="005E50F1" w:rsidRDefault="005E50F1" w:rsidP="00054250">
      <w:pPr>
        <w:pStyle w:val="ListParagraph"/>
        <w:numPr>
          <w:ilvl w:val="0"/>
          <w:numId w:val="7"/>
        </w:numPr>
        <w:rPr>
          <w:rFonts w:ascii="Bierstadt" w:hAnsi="Bierstadt"/>
        </w:rPr>
        <w:sectPr w:rsidR="005E50F1" w:rsidSect="005E17C9">
          <w:headerReference w:type="default" r:id="rId13"/>
          <w:footerReference w:type="default" r:id="rId14"/>
          <w:headerReference w:type="first" r:id="rId15"/>
          <w:footerReference w:type="first" r:id="rId16"/>
          <w:pgSz w:w="12240" w:h="15840"/>
          <w:pgMar w:top="1440" w:right="1440" w:bottom="1440" w:left="1440" w:header="720" w:footer="720" w:gutter="0"/>
          <w:cols w:space="720"/>
          <w:titlePg/>
          <w:docGrid w:linePitch="360"/>
        </w:sectPr>
      </w:pPr>
    </w:p>
    <w:p w14:paraId="230B6310" w14:textId="3FA096FC" w:rsidR="003757F8" w:rsidRDefault="00F03CD3" w:rsidP="00C20089">
      <w:pPr>
        <w:rPr>
          <w:rFonts w:ascii="Bierstadt" w:hAnsi="Bierstadt"/>
          <w:b/>
        </w:rPr>
      </w:pPr>
      <w:r w:rsidRPr="008940C7">
        <w:rPr>
          <w:rFonts w:ascii="Bierstadt" w:eastAsiaTheme="minorHAnsi" w:hAnsi="Bierstadt" w:cstheme="minorBidi"/>
          <w:b/>
          <w:bCs/>
          <w:noProof/>
          <w:color w:val="000000" w:themeColor="text1"/>
          <w:kern w:val="2"/>
          <w14:ligatures w14:val="standardContextual"/>
        </w:rPr>
        <w:lastRenderedPageBreak/>
        <mc:AlternateContent>
          <mc:Choice Requires="wps">
            <w:drawing>
              <wp:anchor distT="45720" distB="45720" distL="114300" distR="114300" simplePos="0" relativeHeight="251658245" behindDoc="0" locked="0" layoutInCell="1" allowOverlap="1" wp14:anchorId="4DC6E9B7" wp14:editId="00FCE76E">
                <wp:simplePos x="0" y="0"/>
                <wp:positionH relativeFrom="margin">
                  <wp:posOffset>3052890</wp:posOffset>
                </wp:positionH>
                <wp:positionV relativeFrom="paragraph">
                  <wp:posOffset>5535295</wp:posOffset>
                </wp:positionV>
                <wp:extent cx="2943860" cy="2276475"/>
                <wp:effectExtent l="19050" t="19050" r="27940" b="28575"/>
                <wp:wrapSquare wrapText="bothSides"/>
                <wp:docPr id="6066081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2276475"/>
                        </a:xfrm>
                        <a:prstGeom prst="rect">
                          <a:avLst/>
                        </a:prstGeom>
                        <a:solidFill>
                          <a:srgbClr val="FFFFFF"/>
                        </a:solidFill>
                        <a:ln w="38100">
                          <a:solidFill>
                            <a:srgbClr val="00A0AF"/>
                          </a:solidFill>
                          <a:miter lim="800000"/>
                          <a:headEnd/>
                          <a:tailEnd/>
                        </a:ln>
                      </wps:spPr>
                      <wps:txbx>
                        <w:txbxContent>
                          <w:p w14:paraId="294F4B39" w14:textId="4AB03A5A" w:rsidR="008940C7" w:rsidRPr="00C37205" w:rsidRDefault="008940C7" w:rsidP="008940C7">
                            <w:pPr>
                              <w:spacing w:line="240" w:lineRule="auto"/>
                              <w:rPr>
                                <w:b/>
                                <w:bCs/>
                                <w:color w:val="285F74"/>
                              </w:rPr>
                            </w:pPr>
                            <w:r w:rsidRPr="00C37205">
                              <w:rPr>
                                <w:b/>
                                <w:bCs/>
                                <w:color w:val="285F74"/>
                              </w:rPr>
                              <w:t xml:space="preserve">WRAP UP </w:t>
                            </w:r>
                            <w:r w:rsidR="004E73CF">
                              <w:rPr>
                                <w:b/>
                                <w:bCs/>
                                <w:color w:val="285F74"/>
                              </w:rPr>
                              <w:t xml:space="preserve">(Slides 141 – 144) </w:t>
                            </w:r>
                            <w:r w:rsidRPr="00C37205">
                              <w:rPr>
                                <w:b/>
                                <w:bCs/>
                                <w:color w:val="285F74"/>
                              </w:rPr>
                              <w:t xml:space="preserve">         </w:t>
                            </w:r>
                            <w:r w:rsidR="00F03CD3">
                              <w:rPr>
                                <w:b/>
                                <w:bCs/>
                                <w:color w:val="285F74"/>
                              </w:rPr>
                              <w:t>2</w:t>
                            </w:r>
                            <w:r w:rsidRPr="00C37205">
                              <w:rPr>
                                <w:b/>
                                <w:bCs/>
                                <w:color w:val="285F74"/>
                              </w:rPr>
                              <w:t>5 MIN</w:t>
                            </w:r>
                          </w:p>
                          <w:p w14:paraId="6205954F" w14:textId="77777777" w:rsidR="008940C7" w:rsidRPr="00C37205" w:rsidRDefault="008940C7" w:rsidP="008940C7">
                            <w:pPr>
                              <w:spacing w:line="240" w:lineRule="auto"/>
                              <w:rPr>
                                <w:b/>
                                <w:bCs/>
                                <w:color w:val="285F74"/>
                                <w:sz w:val="22"/>
                                <w:szCs w:val="22"/>
                              </w:rPr>
                            </w:pPr>
                            <w:r>
                              <w:rPr>
                                <w:b/>
                                <w:bCs/>
                                <w:color w:val="285F74"/>
                                <w:sz w:val="22"/>
                                <w:szCs w:val="22"/>
                              </w:rPr>
                              <w:t>CONGRATULATIONS!</w:t>
                            </w:r>
                          </w:p>
                          <w:p w14:paraId="0B3DDC1B" w14:textId="77777777" w:rsidR="008940C7" w:rsidRPr="00031C96" w:rsidRDefault="008940C7" w:rsidP="008940C7">
                            <w:pPr>
                              <w:spacing w:after="0" w:line="240" w:lineRule="auto"/>
                              <w:rPr>
                                <w:b/>
                                <w:bCs/>
                                <w:sz w:val="22"/>
                                <w:szCs w:val="22"/>
                              </w:rPr>
                            </w:pPr>
                            <w:r w:rsidRPr="00031C96">
                              <w:rPr>
                                <w:b/>
                                <w:bCs/>
                                <w:sz w:val="22"/>
                                <w:szCs w:val="22"/>
                              </w:rPr>
                              <w:t>Core Activities:</w:t>
                            </w:r>
                          </w:p>
                          <w:p w14:paraId="65B8B9B2" w14:textId="0F646B74" w:rsidR="00F03CD3" w:rsidRPr="00F03CD3" w:rsidRDefault="00F03CD3" w:rsidP="00054250">
                            <w:pPr>
                              <w:pStyle w:val="ListParagraph"/>
                              <w:numPr>
                                <w:ilvl w:val="0"/>
                                <w:numId w:val="30"/>
                              </w:numPr>
                              <w:rPr>
                                <w:rFonts w:ascii="Bierstadt" w:hAnsi="Bierstadt"/>
                                <w:color w:val="000000" w:themeColor="text1"/>
                              </w:rPr>
                            </w:pPr>
                            <w:r w:rsidRPr="00F03CD3">
                              <w:rPr>
                                <w:rFonts w:ascii="Bierstadt" w:hAnsi="Bierstadt"/>
                                <w:color w:val="000000" w:themeColor="text1"/>
                              </w:rPr>
                              <w:t>Bingo (20 min)</w:t>
                            </w:r>
                          </w:p>
                          <w:p w14:paraId="57DC4FE2" w14:textId="393F8103" w:rsidR="008940C7" w:rsidRPr="00F03CD3" w:rsidRDefault="008940C7" w:rsidP="00054250">
                            <w:pPr>
                              <w:pStyle w:val="ListParagraph"/>
                              <w:numPr>
                                <w:ilvl w:val="0"/>
                                <w:numId w:val="30"/>
                              </w:numPr>
                              <w:rPr>
                                <w:rFonts w:ascii="Bierstadt" w:hAnsi="Bierstadt"/>
                                <w:b/>
                                <w:bCs/>
                                <w:color w:val="000000" w:themeColor="text1"/>
                              </w:rPr>
                            </w:pPr>
                            <w:r w:rsidRPr="00DA7E2B">
                              <w:rPr>
                                <w:rFonts w:ascii="Bierstadt" w:hAnsi="Bierstadt"/>
                                <w:color w:val="000000" w:themeColor="text1"/>
                              </w:rPr>
                              <w:t>Awarding certificates of accomplishment (5 min)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2B6097B5">
              <v:shapetype id="_x0000_t202" coordsize="21600,21600" o:spt="202" path="m,l,21600r21600,l21600,xe" w14:anchorId="4DC6E9B7">
                <v:stroke joinstyle="miter"/>
                <v:path gradientshapeok="t" o:connecttype="rect"/>
              </v:shapetype>
              <v:shape id="Text Box 2" style="position:absolute;margin-left:240.4pt;margin-top:435.85pt;width:231.8pt;height:179.25pt;z-index:251658245;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spid="_x0000_s1026"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7LNFgIAACEEAAAOAAAAZHJzL2Uyb0RvYy54bWysU81u2zAMvg/YOwi6L3bcNEmNOEWWLsOA&#10;7gdo9wCyLMfCZFGTlNjZ04+S3TTbusswHQRSpD6SH8nVbd8qchTWSdAFnU5SSoTmUEm9L+jXx92b&#10;JSXOM10xBVoU9CQcvV2/frXqTC4yaEBVwhIE0S7vTEEb702eJI43omVuAkZoNNZgW+ZRtfuksqxD&#10;9FYlWZrOkw5sZSxw4Ry+3g1Guo74dS24/1zXTniiCoq5+XjbeJfhTtYrlu8tM43kYxrsH7JomdQY&#10;9Ax1xzwjByv/gGolt+Cg9hMObQJ1LbmINWA10/S3ah4aZkSsBclx5kyT+3+w/NPxwXyxxPdvoccG&#10;xiKcuQf+zREN24bpvdhYC10jWIWBp4GypDMuH78Gql3uAkjZfYQKm8wOHiJQX9s2sIJ1EkTHBpzO&#10;pIveE46P2c3sajlHE0dbli3ms8V1jMHyp+/GOv9eQEuCUFCLXY3w7HjvfEiH5U8uIZoDJaudVCoq&#10;dl9ulSVHhhOwi2dE/8VNadIV9Go5TdOBgr9ipOkm3exewmilx1lWsi3oMg0nOLE8EPdOV1H2TKpB&#10;xpyVHpkM5A00+r7s0TEwWkJ1Qk4tDDOLO4ZCA/YHJR3Oa0Hd9wOzghL1QWNfbqazWRjwqMyuFxkq&#10;9tJSXlqY5ghVUE/JIG59XIqQr4YN9q+WkdnnTMZccQ4j4ePOhEG/1KPX82avfwIAAP//AwBQSwME&#10;FAAGAAgAAAAhAFDpplXiAAAADAEAAA8AAABkcnMvZG93bnJldi54bWxMj0FLw0AQhe+C/2EZwZvd&#10;bQw2jdkUKYh4q62guW2zYxKanQ3ZbRv99Y6nehzex3vfFKvJ9eKEY+g8aZjPFAik2tuOGg3vu+e7&#10;DESIhqzpPaGGbwywKq+vCpNbf6Y3PG1jI7iEQm40tDEOuZShbtGZMPMDEmdffnQm8jk20o7mzOWu&#10;l4lSD9KZjnihNQOuW6wP26PToKqwfMXGflbr1L1sNh8/1cHvtL69mZ4eQUSc4gWGP31Wh5Kd9v5I&#10;NoheQ5opVo8assV8AYKJZZqmIPaMJvcqAVkW8v8T5S8AAAD//wMAUEsBAi0AFAAGAAgAAAAhALaD&#10;OJL+AAAA4QEAABMAAAAAAAAAAAAAAAAAAAAAAFtDb250ZW50X1R5cGVzXS54bWxQSwECLQAUAAYA&#10;CAAAACEAOP0h/9YAAACUAQAACwAAAAAAAAAAAAAAAAAvAQAAX3JlbHMvLnJlbHNQSwECLQAUAAYA&#10;CAAAACEAf2uyzRYCAAAhBAAADgAAAAAAAAAAAAAAAAAuAgAAZHJzL2Uyb0RvYy54bWxQSwECLQAU&#10;AAYACAAAACEAUOmmVeIAAAAMAQAADwAAAAAAAAAAAAAAAABwBAAAZHJzL2Rvd25yZXYueG1sUEsF&#10;BgAAAAAEAAQA8wAAAH8FAAAAAA==&#10;">
                <v:textbox>
                  <w:txbxContent>
                    <w:p w:rsidRPr="00C37205" w:rsidR="008940C7" w:rsidP="008940C7" w:rsidRDefault="008940C7" w14:paraId="2DD0AE5D" w14:textId="4AB03A5A">
                      <w:pPr>
                        <w:spacing w:line="240" w:lineRule="auto"/>
                        <w:rPr>
                          <w:b/>
                          <w:bCs/>
                          <w:color w:val="285F74"/>
                        </w:rPr>
                      </w:pPr>
                      <w:r w:rsidRPr="00C37205">
                        <w:rPr>
                          <w:b/>
                          <w:bCs/>
                          <w:color w:val="285F74"/>
                        </w:rPr>
                        <w:t xml:space="preserve">WRAP UP </w:t>
                      </w:r>
                      <w:r w:rsidR="004E73CF">
                        <w:rPr>
                          <w:b/>
                          <w:bCs/>
                          <w:color w:val="285F74"/>
                        </w:rPr>
                        <w:t xml:space="preserve">(Slides 141 – 144) </w:t>
                      </w:r>
                      <w:r w:rsidRPr="00C37205">
                        <w:rPr>
                          <w:b/>
                          <w:bCs/>
                          <w:color w:val="285F74"/>
                        </w:rPr>
                        <w:t xml:space="preserve">         </w:t>
                      </w:r>
                      <w:r w:rsidR="00F03CD3">
                        <w:rPr>
                          <w:b/>
                          <w:bCs/>
                          <w:color w:val="285F74"/>
                        </w:rPr>
                        <w:t>2</w:t>
                      </w:r>
                      <w:r w:rsidRPr="00C37205">
                        <w:rPr>
                          <w:b/>
                          <w:bCs/>
                          <w:color w:val="285F74"/>
                        </w:rPr>
                        <w:t>5 MIN</w:t>
                      </w:r>
                    </w:p>
                    <w:p w:rsidRPr="00C37205" w:rsidR="008940C7" w:rsidP="008940C7" w:rsidRDefault="008940C7" w14:paraId="208A06A5" w14:textId="77777777">
                      <w:pPr>
                        <w:spacing w:line="240" w:lineRule="auto"/>
                        <w:rPr>
                          <w:b/>
                          <w:bCs/>
                          <w:color w:val="285F74"/>
                          <w:sz w:val="22"/>
                          <w:szCs w:val="22"/>
                        </w:rPr>
                      </w:pPr>
                      <w:r>
                        <w:rPr>
                          <w:b/>
                          <w:bCs/>
                          <w:color w:val="285F74"/>
                          <w:sz w:val="22"/>
                          <w:szCs w:val="22"/>
                        </w:rPr>
                        <w:t>CONGRATULATIONS!</w:t>
                      </w:r>
                    </w:p>
                    <w:p w:rsidRPr="00031C96" w:rsidR="008940C7" w:rsidP="008940C7" w:rsidRDefault="008940C7" w14:paraId="65E42350" w14:textId="77777777">
                      <w:pPr>
                        <w:spacing w:after="0" w:line="240" w:lineRule="auto"/>
                        <w:rPr>
                          <w:b/>
                          <w:bCs/>
                          <w:sz w:val="22"/>
                          <w:szCs w:val="22"/>
                        </w:rPr>
                      </w:pPr>
                      <w:r w:rsidRPr="00031C96">
                        <w:rPr>
                          <w:b/>
                          <w:bCs/>
                          <w:sz w:val="22"/>
                          <w:szCs w:val="22"/>
                        </w:rPr>
                        <w:t>Core Activities:</w:t>
                      </w:r>
                    </w:p>
                    <w:p w:rsidRPr="00F03CD3" w:rsidR="00F03CD3" w:rsidP="00054250" w:rsidRDefault="00F03CD3" w14:paraId="10C1C993" w14:textId="0F646B74">
                      <w:pPr>
                        <w:pStyle w:val="Paragraphedeliste"/>
                        <w:numPr>
                          <w:ilvl w:val="0"/>
                          <w:numId w:val="30"/>
                        </w:numPr>
                        <w:rPr>
                          <w:rFonts w:ascii="Bierstadt" w:hAnsi="Bierstadt"/>
                          <w:color w:val="000000" w:themeColor="text1"/>
                        </w:rPr>
                      </w:pPr>
                      <w:r w:rsidRPr="00F03CD3">
                        <w:rPr>
                          <w:rFonts w:ascii="Bierstadt" w:hAnsi="Bierstadt"/>
                          <w:color w:val="000000" w:themeColor="text1"/>
                        </w:rPr>
                        <w:t>Bingo (20 min)</w:t>
                      </w:r>
                    </w:p>
                    <w:p w:rsidRPr="00F03CD3" w:rsidR="008940C7" w:rsidP="00054250" w:rsidRDefault="008940C7" w14:paraId="3F3470F0" w14:textId="393F8103">
                      <w:pPr>
                        <w:pStyle w:val="Paragraphedeliste"/>
                        <w:numPr>
                          <w:ilvl w:val="0"/>
                          <w:numId w:val="30"/>
                        </w:numPr>
                        <w:rPr>
                          <w:rFonts w:ascii="Bierstadt" w:hAnsi="Bierstadt"/>
                          <w:b/>
                          <w:bCs/>
                          <w:color w:val="000000" w:themeColor="text1"/>
                        </w:rPr>
                      </w:pPr>
                      <w:r w:rsidRPr="00DA7E2B">
                        <w:rPr>
                          <w:rFonts w:ascii="Bierstadt" w:hAnsi="Bierstadt"/>
                          <w:color w:val="000000" w:themeColor="text1"/>
                        </w:rPr>
                        <w:t>Awarding certificates of accomplishment (5 min)</w:t>
                      </w:r>
                    </w:p>
                  </w:txbxContent>
                </v:textbox>
                <w10:wrap type="square" anchorx="margin"/>
              </v:shape>
            </w:pict>
          </mc:Fallback>
        </mc:AlternateContent>
      </w:r>
      <w:r w:rsidRPr="008940C7">
        <w:rPr>
          <w:rFonts w:ascii="Bierstadt" w:eastAsiaTheme="minorHAnsi" w:hAnsi="Bierstadt" w:cstheme="minorBidi"/>
          <w:b/>
          <w:bCs/>
          <w:noProof/>
          <w:color w:val="000000" w:themeColor="text1"/>
          <w:kern w:val="2"/>
          <w14:ligatures w14:val="standardContextual"/>
        </w:rPr>
        <mc:AlternateContent>
          <mc:Choice Requires="wps">
            <w:drawing>
              <wp:anchor distT="45720" distB="45720" distL="114300" distR="114300" simplePos="0" relativeHeight="251658244" behindDoc="0" locked="0" layoutInCell="1" allowOverlap="1" wp14:anchorId="2995E3EC" wp14:editId="0ECD2AAD">
                <wp:simplePos x="0" y="0"/>
                <wp:positionH relativeFrom="margin">
                  <wp:posOffset>-5080</wp:posOffset>
                </wp:positionH>
                <wp:positionV relativeFrom="paragraph">
                  <wp:posOffset>5541010</wp:posOffset>
                </wp:positionV>
                <wp:extent cx="2944368" cy="2276856"/>
                <wp:effectExtent l="19050" t="19050" r="27940" b="28575"/>
                <wp:wrapSquare wrapText="bothSides"/>
                <wp:docPr id="8401689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4368" cy="2276856"/>
                        </a:xfrm>
                        <a:prstGeom prst="rect">
                          <a:avLst/>
                        </a:prstGeom>
                        <a:solidFill>
                          <a:srgbClr val="FFFFFF"/>
                        </a:solidFill>
                        <a:ln w="38100">
                          <a:solidFill>
                            <a:srgbClr val="00A0AF"/>
                          </a:solidFill>
                          <a:miter lim="800000"/>
                          <a:headEnd/>
                          <a:tailEnd/>
                        </a:ln>
                      </wps:spPr>
                      <wps:txbx>
                        <w:txbxContent>
                          <w:p w14:paraId="22A00721" w14:textId="3EC0B7B4" w:rsidR="008940C7" w:rsidRPr="00C37205" w:rsidRDefault="008940C7" w:rsidP="008940C7">
                            <w:pPr>
                              <w:spacing w:line="240" w:lineRule="auto"/>
                              <w:rPr>
                                <w:b/>
                                <w:bCs/>
                                <w:color w:val="285F74"/>
                              </w:rPr>
                            </w:pPr>
                            <w:r w:rsidRPr="00C37205">
                              <w:rPr>
                                <w:b/>
                                <w:bCs/>
                                <w:color w:val="285F74"/>
                              </w:rPr>
                              <w:t xml:space="preserve">LESSON 5 </w:t>
                            </w:r>
                            <w:r w:rsidR="004E73CF">
                              <w:rPr>
                                <w:b/>
                                <w:bCs/>
                                <w:color w:val="285F74"/>
                              </w:rPr>
                              <w:t xml:space="preserve">(Slides 130 – 140)  </w:t>
                            </w:r>
                            <w:r w:rsidRPr="00C37205">
                              <w:rPr>
                                <w:b/>
                                <w:bCs/>
                                <w:color w:val="285F74"/>
                              </w:rPr>
                              <w:t xml:space="preserve">       45 MIN</w:t>
                            </w:r>
                          </w:p>
                          <w:p w14:paraId="703E316F" w14:textId="5A54AB04" w:rsidR="008940C7" w:rsidRPr="00C37205" w:rsidRDefault="00F03CD3" w:rsidP="008940C7">
                            <w:pPr>
                              <w:spacing w:line="240" w:lineRule="auto"/>
                              <w:rPr>
                                <w:b/>
                                <w:bCs/>
                                <w:color w:val="285F74"/>
                                <w:sz w:val="22"/>
                                <w:szCs w:val="22"/>
                              </w:rPr>
                            </w:pPr>
                            <w:r>
                              <w:rPr>
                                <w:b/>
                                <w:bCs/>
                                <w:color w:val="285F74"/>
                                <w:sz w:val="22"/>
                                <w:szCs w:val="22"/>
                              </w:rPr>
                              <w:t>USING CREDIT</w:t>
                            </w:r>
                          </w:p>
                          <w:p w14:paraId="1CFB7539" w14:textId="77777777" w:rsidR="008940C7" w:rsidRPr="00031C96" w:rsidRDefault="008940C7" w:rsidP="008940C7">
                            <w:pPr>
                              <w:spacing w:after="0" w:line="240" w:lineRule="auto"/>
                              <w:rPr>
                                <w:b/>
                                <w:bCs/>
                                <w:sz w:val="22"/>
                                <w:szCs w:val="22"/>
                              </w:rPr>
                            </w:pPr>
                            <w:r w:rsidRPr="00031C96">
                              <w:rPr>
                                <w:b/>
                                <w:bCs/>
                                <w:sz w:val="22"/>
                                <w:szCs w:val="22"/>
                              </w:rPr>
                              <w:t>Core Activities:</w:t>
                            </w:r>
                          </w:p>
                          <w:p w14:paraId="75CCD5F5" w14:textId="360B00FC" w:rsidR="008940C7" w:rsidRPr="002D19D3" w:rsidRDefault="00F03CD3" w:rsidP="00054250">
                            <w:pPr>
                              <w:pStyle w:val="ListParagraph"/>
                              <w:numPr>
                                <w:ilvl w:val="0"/>
                                <w:numId w:val="28"/>
                              </w:numPr>
                              <w:rPr>
                                <w:rFonts w:ascii="Bierstadt" w:hAnsi="Bierstadt"/>
                                <w:color w:val="000000" w:themeColor="text1"/>
                              </w:rPr>
                            </w:pPr>
                            <w:r>
                              <w:rPr>
                                <w:rFonts w:ascii="Bierstadt" w:hAnsi="Bierstadt"/>
                                <w:color w:val="000000" w:themeColor="text1"/>
                              </w:rPr>
                              <w:t>Credit with Sense Game</w:t>
                            </w:r>
                            <w:r w:rsidR="008940C7" w:rsidRPr="002D19D3">
                              <w:rPr>
                                <w:rFonts w:ascii="Bierstadt" w:hAnsi="Bierstadt"/>
                                <w:color w:val="000000" w:themeColor="text1"/>
                              </w:rPr>
                              <w:t xml:space="preserve"> (</w:t>
                            </w:r>
                            <w:r>
                              <w:rPr>
                                <w:rFonts w:ascii="Bierstadt" w:hAnsi="Bierstadt"/>
                                <w:color w:val="000000" w:themeColor="text1"/>
                              </w:rPr>
                              <w:t>4</w:t>
                            </w:r>
                            <w:r w:rsidR="008940C7" w:rsidRPr="002D19D3">
                              <w:rPr>
                                <w:rFonts w:ascii="Bierstadt" w:hAnsi="Bierstadt"/>
                                <w:color w:val="000000" w:themeColor="text1"/>
                              </w:rPr>
                              <w:t xml:space="preserve">5 min) </w:t>
                            </w:r>
                          </w:p>
                          <w:p w14:paraId="4E54E12D" w14:textId="77777777" w:rsidR="008940C7" w:rsidRPr="00DA7E2B" w:rsidRDefault="008940C7" w:rsidP="008940C7">
                            <w:pPr>
                              <w:pStyle w:val="ListParagraph"/>
                              <w:rPr>
                                <w:rFonts w:ascii="Bierstadt" w:hAnsi="Bierstadt"/>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1763AEBD">
              <v:shape id="_x0000_s1027" style="position:absolute;margin-left:-.4pt;margin-top:436.3pt;width:231.85pt;height:179.3pt;z-index:2516582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zM6UGQIAACgEAAAOAAAAZHJzL2Uyb0RvYy54bWysU9tu2zAMfR+wfxD0vthx0zQ14hRZugwD&#10;ugvQ7QNkWbaFyaImKbGzrx8lu2l2exmmB4EUqUPykFzfDZ0iR2GdBF3Q+SylRGgOldRNQb983r9a&#10;UeI80xVToEVBT8LRu83LF+ve5CKDFlQlLEEQ7fLeFLT13uRJ4ngrOuZmYIRGYw22Yx5V2ySVZT2i&#10;dyrJ0nSZ9GArY4EL5/D1fjTSTcSva8H9x7p2whNVUMzNx9vGuwx3slmzvLHMtJJPabB/yKJjUmPQ&#10;M9Q984wcrPwNqpPcgoPazzh0CdS15CLWgNXM01+qeWyZEbEWJMeZM03u/8HyD8dH88kSP7yGARsY&#10;i3DmAfhXRzTsWqYbsbUW+lawCgPPA2VJb1w+fQ1Uu9wFkLJ/DxU2mR08RKChtl1gBeskiI4NOJ1J&#10;F4MnHB+z28XiaoljwtGWZTfL1fUyxmD503djnX8roCNBKKjFrkZ4dnxwPqTD8ieXEM2BktVeKhUV&#10;25Q7ZcmR4QTs45nQf3JTmvQFvVrN03Sk4K8YabpNt/s/YXTS4ywr2RV0lYYTnFgeiHujqyh7JtUo&#10;Y85KT0wG8kYa/VAORFYTzYHYEqoTUmthHF1cNRRasN8p6XFsC+q+HZgVlKh3GttzO18swpxHZXF9&#10;k6FiLy3lpYVpjlAF9ZSM4s7H3Qhpa9hiG2sZCX7OZEoZxzHyPq1OmPdLPXo9L/jmBwAAAP//AwBQ&#10;SwMEFAAGAAgAAAAhAKDuF03gAAAACgEAAA8AAABkcnMvZG93bnJldi54bWxMj0FLw0AUhO+C/2F5&#10;gje76VpiG7MpUhDxVluhzW2bfSah2bchu22jv97Xkx6HGWa+yZej68QZh9B60jCdJCCQKm9bqjV8&#10;bl8f5iBCNGRN5wk1fGOAZXF7k5vM+gt94HkTa8ElFDKjoYmxz6QMVYPOhInvkdj78oMzkeVQSzuY&#10;C5e7TqokSaUzLfFCY3pcNVgdNyenISnD4h1ruy9XM/e2Xu9+yqPfan1/N748g4g4xr8wXPEZHQpm&#10;OvgT2SA6DVfwqGH+pFIQ7M9StQBx4KB6nCqQRS7/Xyh+AQAA//8DAFBLAQItABQABgAIAAAAIQC2&#10;gziS/gAAAOEBAAATAAAAAAAAAAAAAAAAAAAAAABbQ29udGVudF9UeXBlc10ueG1sUEsBAi0AFAAG&#10;AAgAAAAhADj9If/WAAAAlAEAAAsAAAAAAAAAAAAAAAAALwEAAF9yZWxzLy5yZWxzUEsBAi0AFAAG&#10;AAgAAAAhAHzMzpQZAgAAKAQAAA4AAAAAAAAAAAAAAAAALgIAAGRycy9lMm9Eb2MueG1sUEsBAi0A&#10;FAAGAAgAAAAhAKDuF03gAAAACgEAAA8AAAAAAAAAAAAAAAAAcwQAAGRycy9kb3ducmV2LnhtbFBL&#10;BQYAAAAABAAEAPMAAACABQAAAAA=&#10;" w14:anchorId="2995E3EC">
                <v:textbox>
                  <w:txbxContent>
                    <w:p w:rsidRPr="00C37205" w:rsidR="008940C7" w:rsidP="008940C7" w:rsidRDefault="008940C7" w14:paraId="325E8A71" w14:textId="3EC0B7B4">
                      <w:pPr>
                        <w:spacing w:line="240" w:lineRule="auto"/>
                        <w:rPr>
                          <w:b/>
                          <w:bCs/>
                          <w:color w:val="285F74"/>
                        </w:rPr>
                      </w:pPr>
                      <w:r w:rsidRPr="00C37205">
                        <w:rPr>
                          <w:b/>
                          <w:bCs/>
                          <w:color w:val="285F74"/>
                        </w:rPr>
                        <w:t xml:space="preserve">LESSON 5 </w:t>
                      </w:r>
                      <w:r w:rsidR="004E73CF">
                        <w:rPr>
                          <w:b/>
                          <w:bCs/>
                          <w:color w:val="285F74"/>
                        </w:rPr>
                        <w:t xml:space="preserve">(Slides 130 – 140)  </w:t>
                      </w:r>
                      <w:r w:rsidRPr="00C37205">
                        <w:rPr>
                          <w:b/>
                          <w:bCs/>
                          <w:color w:val="285F74"/>
                        </w:rPr>
                        <w:t xml:space="preserve">       45 MIN</w:t>
                      </w:r>
                    </w:p>
                    <w:p w:rsidRPr="00C37205" w:rsidR="008940C7" w:rsidP="008940C7" w:rsidRDefault="00F03CD3" w14:paraId="23F89F75" w14:textId="5A54AB04">
                      <w:pPr>
                        <w:spacing w:line="240" w:lineRule="auto"/>
                        <w:rPr>
                          <w:b/>
                          <w:bCs/>
                          <w:color w:val="285F74"/>
                          <w:sz w:val="22"/>
                          <w:szCs w:val="22"/>
                        </w:rPr>
                      </w:pPr>
                      <w:r>
                        <w:rPr>
                          <w:b/>
                          <w:bCs/>
                          <w:color w:val="285F74"/>
                          <w:sz w:val="22"/>
                          <w:szCs w:val="22"/>
                        </w:rPr>
                        <w:t>USING CREDIT</w:t>
                      </w:r>
                    </w:p>
                    <w:p w:rsidRPr="00031C96" w:rsidR="008940C7" w:rsidP="008940C7" w:rsidRDefault="008940C7" w14:paraId="265BA8EC" w14:textId="77777777">
                      <w:pPr>
                        <w:spacing w:after="0" w:line="240" w:lineRule="auto"/>
                        <w:rPr>
                          <w:b/>
                          <w:bCs/>
                          <w:sz w:val="22"/>
                          <w:szCs w:val="22"/>
                        </w:rPr>
                      </w:pPr>
                      <w:r w:rsidRPr="00031C96">
                        <w:rPr>
                          <w:b/>
                          <w:bCs/>
                          <w:sz w:val="22"/>
                          <w:szCs w:val="22"/>
                        </w:rPr>
                        <w:t>Core Activities:</w:t>
                      </w:r>
                    </w:p>
                    <w:p w:rsidRPr="002D19D3" w:rsidR="008940C7" w:rsidP="00054250" w:rsidRDefault="00F03CD3" w14:paraId="471483A1" w14:textId="360B00FC">
                      <w:pPr>
                        <w:pStyle w:val="Paragraphedeliste"/>
                        <w:numPr>
                          <w:ilvl w:val="0"/>
                          <w:numId w:val="28"/>
                        </w:numPr>
                        <w:rPr>
                          <w:rFonts w:ascii="Bierstadt" w:hAnsi="Bierstadt"/>
                          <w:color w:val="000000" w:themeColor="text1"/>
                        </w:rPr>
                      </w:pPr>
                      <w:r>
                        <w:rPr>
                          <w:rFonts w:ascii="Bierstadt" w:hAnsi="Bierstadt"/>
                          <w:color w:val="000000" w:themeColor="text1"/>
                        </w:rPr>
                        <w:t>Credit with Sense Game</w:t>
                      </w:r>
                      <w:r w:rsidRPr="002D19D3" w:rsidR="008940C7">
                        <w:rPr>
                          <w:rFonts w:ascii="Bierstadt" w:hAnsi="Bierstadt"/>
                          <w:color w:val="000000" w:themeColor="text1"/>
                        </w:rPr>
                        <w:t xml:space="preserve"> (</w:t>
                      </w:r>
                      <w:r>
                        <w:rPr>
                          <w:rFonts w:ascii="Bierstadt" w:hAnsi="Bierstadt"/>
                          <w:color w:val="000000" w:themeColor="text1"/>
                        </w:rPr>
                        <w:t>4</w:t>
                      </w:r>
                      <w:r w:rsidRPr="002D19D3" w:rsidR="008940C7">
                        <w:rPr>
                          <w:rFonts w:ascii="Bierstadt" w:hAnsi="Bierstadt"/>
                          <w:color w:val="000000" w:themeColor="text1"/>
                        </w:rPr>
                        <w:t xml:space="preserve">5 min) </w:t>
                      </w:r>
                    </w:p>
                    <w:p w:rsidRPr="00DA7E2B" w:rsidR="008940C7" w:rsidP="008940C7" w:rsidRDefault="008940C7" w14:paraId="672A6659" w14:textId="77777777">
                      <w:pPr>
                        <w:pStyle w:val="Paragraphedeliste"/>
                        <w:rPr>
                          <w:rFonts w:ascii="Bierstadt" w:hAnsi="Bierstadt"/>
                          <w:color w:val="000000" w:themeColor="text1"/>
                        </w:rPr>
                      </w:pPr>
                    </w:p>
                  </w:txbxContent>
                </v:textbox>
                <w10:wrap type="square" anchorx="margin"/>
              </v:shape>
            </w:pict>
          </mc:Fallback>
        </mc:AlternateContent>
      </w:r>
      <w:r w:rsidRPr="00D6263A">
        <w:rPr>
          <w:rFonts w:ascii="Bierstadt" w:hAnsi="Bierstadt"/>
          <w:b/>
          <w:bCs/>
          <w:noProof/>
          <w:color w:val="000000" w:themeColor="text1"/>
        </w:rPr>
        <mc:AlternateContent>
          <mc:Choice Requires="wps">
            <w:drawing>
              <wp:anchor distT="45720" distB="45720" distL="114300" distR="114300" simplePos="0" relativeHeight="251658247" behindDoc="0" locked="0" layoutInCell="1" allowOverlap="1" wp14:anchorId="733F66AB" wp14:editId="7C15DB7D">
                <wp:simplePos x="0" y="0"/>
                <wp:positionH relativeFrom="margin">
                  <wp:posOffset>3042730</wp:posOffset>
                </wp:positionH>
                <wp:positionV relativeFrom="paragraph">
                  <wp:posOffset>3159125</wp:posOffset>
                </wp:positionV>
                <wp:extent cx="2943860" cy="2276475"/>
                <wp:effectExtent l="19050" t="19050" r="27940" b="28575"/>
                <wp:wrapSquare wrapText="bothSides"/>
                <wp:docPr id="11129300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2276475"/>
                        </a:xfrm>
                        <a:prstGeom prst="rect">
                          <a:avLst/>
                        </a:prstGeom>
                        <a:solidFill>
                          <a:srgbClr val="FFFFFF"/>
                        </a:solidFill>
                        <a:ln w="38100">
                          <a:solidFill>
                            <a:srgbClr val="00A0AF"/>
                          </a:solidFill>
                          <a:miter lim="800000"/>
                          <a:headEnd/>
                          <a:tailEnd/>
                        </a:ln>
                      </wps:spPr>
                      <wps:txbx>
                        <w:txbxContent>
                          <w:p w14:paraId="05A0DB8F" w14:textId="3FF1871E" w:rsidR="005913F1" w:rsidRPr="00C37205" w:rsidRDefault="005913F1" w:rsidP="005913F1">
                            <w:pPr>
                              <w:spacing w:line="240" w:lineRule="auto"/>
                              <w:rPr>
                                <w:b/>
                                <w:bCs/>
                                <w:color w:val="285F74"/>
                              </w:rPr>
                            </w:pPr>
                            <w:r w:rsidRPr="00C37205">
                              <w:rPr>
                                <w:b/>
                                <w:bCs/>
                                <w:color w:val="285F74"/>
                              </w:rPr>
                              <w:t>LESSON 4</w:t>
                            </w:r>
                            <w:r w:rsidR="004E73CF">
                              <w:rPr>
                                <w:b/>
                                <w:bCs/>
                                <w:color w:val="285F74"/>
                              </w:rPr>
                              <w:t xml:space="preserve"> (Slides 107 -129)  </w:t>
                            </w:r>
                            <w:r w:rsidRPr="00C37205">
                              <w:rPr>
                                <w:b/>
                                <w:bCs/>
                                <w:color w:val="285F74"/>
                              </w:rPr>
                              <w:t xml:space="preserve">         45 MIN</w:t>
                            </w:r>
                          </w:p>
                          <w:p w14:paraId="0713B41A" w14:textId="2CA0CE23" w:rsidR="005913F1" w:rsidRPr="00C37205" w:rsidRDefault="00F03CD3" w:rsidP="005913F1">
                            <w:pPr>
                              <w:spacing w:line="240" w:lineRule="auto"/>
                              <w:rPr>
                                <w:b/>
                                <w:bCs/>
                                <w:color w:val="285F74"/>
                                <w:sz w:val="22"/>
                                <w:szCs w:val="22"/>
                              </w:rPr>
                            </w:pPr>
                            <w:r>
                              <w:rPr>
                                <w:b/>
                                <w:bCs/>
                                <w:color w:val="285F74"/>
                                <w:sz w:val="22"/>
                                <w:szCs w:val="22"/>
                              </w:rPr>
                              <w:t>MAKE YOUR MONEY WORK FOR YOU</w:t>
                            </w:r>
                          </w:p>
                          <w:p w14:paraId="19F0F0EF" w14:textId="77777777" w:rsidR="005913F1" w:rsidRPr="00031C96" w:rsidRDefault="005913F1" w:rsidP="005913F1">
                            <w:pPr>
                              <w:spacing w:after="0" w:line="240" w:lineRule="auto"/>
                              <w:rPr>
                                <w:b/>
                                <w:bCs/>
                                <w:sz w:val="22"/>
                                <w:szCs w:val="22"/>
                              </w:rPr>
                            </w:pPr>
                            <w:r w:rsidRPr="00031C96">
                              <w:rPr>
                                <w:b/>
                                <w:bCs/>
                                <w:sz w:val="22"/>
                                <w:szCs w:val="22"/>
                              </w:rPr>
                              <w:t>Core Activities:</w:t>
                            </w:r>
                          </w:p>
                          <w:p w14:paraId="4B57D019" w14:textId="471A6E88" w:rsidR="005913F1" w:rsidRPr="002D19D3" w:rsidRDefault="00F03CD3" w:rsidP="00054250">
                            <w:pPr>
                              <w:pStyle w:val="ListParagraph"/>
                              <w:numPr>
                                <w:ilvl w:val="0"/>
                                <w:numId w:val="27"/>
                              </w:numPr>
                              <w:rPr>
                                <w:rFonts w:ascii="Bierstadt" w:hAnsi="Bierstadt"/>
                                <w:color w:val="000000" w:themeColor="text1"/>
                              </w:rPr>
                            </w:pPr>
                            <w:r>
                              <w:rPr>
                                <w:rFonts w:ascii="Bierstadt" w:hAnsi="Bierstadt"/>
                                <w:color w:val="000000" w:themeColor="text1"/>
                              </w:rPr>
                              <w:t>Become Investment Wise</w:t>
                            </w:r>
                            <w:r w:rsidR="005913F1" w:rsidRPr="002D19D3">
                              <w:rPr>
                                <w:rFonts w:ascii="Bierstadt" w:hAnsi="Bierstadt"/>
                                <w:color w:val="000000" w:themeColor="text1"/>
                              </w:rPr>
                              <w:t xml:space="preserve"> (</w:t>
                            </w:r>
                            <w:r>
                              <w:rPr>
                                <w:rFonts w:ascii="Bierstadt" w:hAnsi="Bierstadt"/>
                                <w:color w:val="000000" w:themeColor="text1"/>
                              </w:rPr>
                              <w:t>15</w:t>
                            </w:r>
                            <w:r w:rsidR="005913F1" w:rsidRPr="002D19D3">
                              <w:rPr>
                                <w:rFonts w:ascii="Bierstadt" w:hAnsi="Bierstadt"/>
                                <w:color w:val="000000" w:themeColor="text1"/>
                              </w:rPr>
                              <w:t xml:space="preserve"> min) </w:t>
                            </w:r>
                          </w:p>
                          <w:p w14:paraId="7290D90D" w14:textId="54D0988C" w:rsidR="00F03CD3" w:rsidRDefault="00F03CD3" w:rsidP="00054250">
                            <w:pPr>
                              <w:pStyle w:val="ListParagraph"/>
                              <w:numPr>
                                <w:ilvl w:val="0"/>
                                <w:numId w:val="27"/>
                              </w:numPr>
                              <w:rPr>
                                <w:rFonts w:ascii="Bierstadt" w:hAnsi="Bierstadt"/>
                                <w:color w:val="000000" w:themeColor="text1"/>
                              </w:rPr>
                            </w:pPr>
                            <w:r>
                              <w:rPr>
                                <w:rFonts w:ascii="Bierstadt" w:hAnsi="Bierstadt"/>
                                <w:color w:val="000000" w:themeColor="text1"/>
                              </w:rPr>
                              <w:t>Credit Reports</w:t>
                            </w:r>
                            <w:r w:rsidR="005913F1" w:rsidRPr="002D19D3">
                              <w:rPr>
                                <w:rFonts w:ascii="Bierstadt" w:hAnsi="Bierstadt"/>
                                <w:color w:val="000000" w:themeColor="text1"/>
                              </w:rPr>
                              <w:t xml:space="preserve"> (</w:t>
                            </w:r>
                            <w:r>
                              <w:rPr>
                                <w:rFonts w:ascii="Bierstadt" w:hAnsi="Bierstadt"/>
                                <w:color w:val="000000" w:themeColor="text1"/>
                              </w:rPr>
                              <w:t>10</w:t>
                            </w:r>
                            <w:r w:rsidR="005913F1" w:rsidRPr="002D19D3">
                              <w:rPr>
                                <w:rFonts w:ascii="Bierstadt" w:hAnsi="Bierstadt"/>
                                <w:color w:val="000000" w:themeColor="text1"/>
                              </w:rPr>
                              <w:t xml:space="preserve"> min)</w:t>
                            </w:r>
                          </w:p>
                          <w:p w14:paraId="52CF2455" w14:textId="755FAD86" w:rsidR="005913F1" w:rsidRPr="00F03CD3" w:rsidRDefault="005913F1" w:rsidP="00054250">
                            <w:pPr>
                              <w:pStyle w:val="ListParagraph"/>
                              <w:numPr>
                                <w:ilvl w:val="0"/>
                                <w:numId w:val="27"/>
                              </w:numPr>
                              <w:rPr>
                                <w:rFonts w:ascii="Bierstadt" w:hAnsi="Bierstadt"/>
                                <w:color w:val="000000" w:themeColor="text1"/>
                              </w:rPr>
                            </w:pPr>
                            <w:r w:rsidRPr="00F03CD3">
                              <w:rPr>
                                <w:rFonts w:ascii="Bierstadt" w:hAnsi="Bierstadt"/>
                                <w:color w:val="000000" w:themeColor="text1"/>
                              </w:rPr>
                              <w:t>Extended learning (Optional)</w:t>
                            </w:r>
                          </w:p>
                          <w:p w14:paraId="6FB1B175" w14:textId="77777777" w:rsidR="005913F1" w:rsidRPr="00A13872" w:rsidRDefault="005913F1" w:rsidP="005913F1">
                            <w:pPr>
                              <w:pStyle w:val="ListParagraph"/>
                              <w:rPr>
                                <w:rFonts w:ascii="Bierstadt" w:hAnsi="Bierstadt"/>
                                <w:b/>
                                <w:bCs/>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7F5559C2">
              <v:shape id="_x0000_s1028" style="position:absolute;margin-left:239.6pt;margin-top:248.75pt;width:231.8pt;height:179.25pt;z-index:251658247;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fucKGgIAACgEAAAOAAAAZHJzL2Uyb0RvYy54bWysU81u2zAMvg/YOwi6L3bcNEmNOEWWLsOA&#10;7gdo9wCyLMfCZFGTlNjZ04+S3TTbusswHQRSpD6SH8nVbd8qchTWSdAFnU5SSoTmUEm9L+jXx92b&#10;JSXOM10xBVoU9CQcvV2/frXqTC4yaEBVwhIE0S7vTEEb702eJI43omVuAkZoNNZgW+ZRtfuksqxD&#10;9FYlWZrOkw5sZSxw4Ry+3g1Guo74dS24/1zXTniiCoq5+XjbeJfhTtYrlu8tM43kYxrsH7JomdQY&#10;9Ax1xzwjByv/gGolt+Cg9hMObQJ1LbmINWA10/S3ah4aZkSsBclx5kyT+3+w/NPxwXyxxPdvoccG&#10;xiKcuQf+zREN24bpvdhYC10jWIWBp4GypDMuH78Gql3uAkjZfYQKm8wOHiJQX9s2sIJ1EkTHBpzO&#10;pIveE46P2c3sajlHE0dbli3ms8V1jMHyp+/GOv9eQEuCUFCLXY3w7HjvfEiH5U8uIZoDJaudVCoq&#10;dl9ulSVHhhOwi2dE/8VNadIV9Go5TdOBgr9ipOkm3exewmilx1lWsi3oMg0nOLE8EPdOV1H2TKpB&#10;xpyVHpkM5A00+r7siayQiPA3EFtCdUJqLQyji6uGQgP2ByUdjm1B3fcDs4IS9UFje26ms1mY86jM&#10;rhcZKvbSUl5amOYIVVBPySBufdyNkLaGDbaxlpHg50zGlHEcI+/j6oR5v9Sj1/OCr38CAAD//wMA&#10;UEsDBBQABgAIAAAAIQCK5hsT4QAAAAsBAAAPAAAAZHJzL2Rvd25yZXYueG1sTI9NT8MwDIbvSPyH&#10;yEjcWELVfbQ0ndAkhLiNDQl6yxrTVmucqsm2wq/HnOBmy49eP2+xnlwvzjiGzpOG+5kCgVR721Gj&#10;4W3/dLcCEaIha3pPqOELA6zL66vC5NZf6BXPu9gIDqGQGw1tjEMuZahbdCbM/IDEt08/OhN5HRtp&#10;R3PhcNfLRKmFdKYj/tCaATct1sfdyWlQVchesLEf1SZ1z9vt+3d19Hutb2+mxwcQEaf4B8OvPqtD&#10;yU4HfyIbRK8hXWYJozxkyzkIJrI04TIHDav5QoEsC/m/Q/kDAAD//wMAUEsBAi0AFAAGAAgAAAAh&#10;ALaDOJL+AAAA4QEAABMAAAAAAAAAAAAAAAAAAAAAAFtDb250ZW50X1R5cGVzXS54bWxQSwECLQAU&#10;AAYACAAAACEAOP0h/9YAAACUAQAACwAAAAAAAAAAAAAAAAAvAQAAX3JlbHMvLnJlbHNQSwECLQAU&#10;AAYACAAAACEA737nChoCAAAoBAAADgAAAAAAAAAAAAAAAAAuAgAAZHJzL2Uyb0RvYy54bWxQSwEC&#10;LQAUAAYACAAAACEAiuYbE+EAAAALAQAADwAAAAAAAAAAAAAAAAB0BAAAZHJzL2Rvd25yZXYueG1s&#10;UEsFBgAAAAAEAAQA8wAAAIIFAAAAAA==&#10;" w14:anchorId="733F66AB">
                <v:textbox>
                  <w:txbxContent>
                    <w:p w:rsidRPr="00C37205" w:rsidR="005913F1" w:rsidP="005913F1" w:rsidRDefault="005913F1" w14:paraId="2C165331" w14:textId="3FF1871E">
                      <w:pPr>
                        <w:spacing w:line="240" w:lineRule="auto"/>
                        <w:rPr>
                          <w:b/>
                          <w:bCs/>
                          <w:color w:val="285F74"/>
                        </w:rPr>
                      </w:pPr>
                      <w:r w:rsidRPr="00C37205">
                        <w:rPr>
                          <w:b/>
                          <w:bCs/>
                          <w:color w:val="285F74"/>
                        </w:rPr>
                        <w:t>LESSON 4</w:t>
                      </w:r>
                      <w:r w:rsidR="004E73CF">
                        <w:rPr>
                          <w:b/>
                          <w:bCs/>
                          <w:color w:val="285F74"/>
                        </w:rPr>
                        <w:t xml:space="preserve"> (Slides 107 -129)  </w:t>
                      </w:r>
                      <w:r w:rsidRPr="00C37205">
                        <w:rPr>
                          <w:b/>
                          <w:bCs/>
                          <w:color w:val="285F74"/>
                        </w:rPr>
                        <w:t xml:space="preserve">         45 MIN</w:t>
                      </w:r>
                    </w:p>
                    <w:p w:rsidRPr="00C37205" w:rsidR="005913F1" w:rsidP="005913F1" w:rsidRDefault="00F03CD3" w14:paraId="10040B03" w14:textId="2CA0CE23">
                      <w:pPr>
                        <w:spacing w:line="240" w:lineRule="auto"/>
                        <w:rPr>
                          <w:b/>
                          <w:bCs/>
                          <w:color w:val="285F74"/>
                          <w:sz w:val="22"/>
                          <w:szCs w:val="22"/>
                        </w:rPr>
                      </w:pPr>
                      <w:r>
                        <w:rPr>
                          <w:b/>
                          <w:bCs/>
                          <w:color w:val="285F74"/>
                          <w:sz w:val="22"/>
                          <w:szCs w:val="22"/>
                        </w:rPr>
                        <w:t>MAKE YOUR MONEY WORK FOR YOU</w:t>
                      </w:r>
                    </w:p>
                    <w:p w:rsidRPr="00031C96" w:rsidR="005913F1" w:rsidP="005913F1" w:rsidRDefault="005913F1" w14:paraId="189587BA" w14:textId="77777777">
                      <w:pPr>
                        <w:spacing w:after="0" w:line="240" w:lineRule="auto"/>
                        <w:rPr>
                          <w:b/>
                          <w:bCs/>
                          <w:sz w:val="22"/>
                          <w:szCs w:val="22"/>
                        </w:rPr>
                      </w:pPr>
                      <w:r w:rsidRPr="00031C96">
                        <w:rPr>
                          <w:b/>
                          <w:bCs/>
                          <w:sz w:val="22"/>
                          <w:szCs w:val="22"/>
                        </w:rPr>
                        <w:t>Core Activities:</w:t>
                      </w:r>
                    </w:p>
                    <w:p w:rsidRPr="002D19D3" w:rsidR="005913F1" w:rsidP="00054250" w:rsidRDefault="00F03CD3" w14:paraId="63D07F4E" w14:textId="471A6E88">
                      <w:pPr>
                        <w:pStyle w:val="Paragraphedeliste"/>
                        <w:numPr>
                          <w:ilvl w:val="0"/>
                          <w:numId w:val="27"/>
                        </w:numPr>
                        <w:rPr>
                          <w:rFonts w:ascii="Bierstadt" w:hAnsi="Bierstadt"/>
                          <w:color w:val="000000" w:themeColor="text1"/>
                        </w:rPr>
                      </w:pPr>
                      <w:r>
                        <w:rPr>
                          <w:rFonts w:ascii="Bierstadt" w:hAnsi="Bierstadt"/>
                          <w:color w:val="000000" w:themeColor="text1"/>
                        </w:rPr>
                        <w:t>Become Investment Wise</w:t>
                      </w:r>
                      <w:r w:rsidRPr="002D19D3" w:rsidR="005913F1">
                        <w:rPr>
                          <w:rFonts w:ascii="Bierstadt" w:hAnsi="Bierstadt"/>
                          <w:color w:val="000000" w:themeColor="text1"/>
                        </w:rPr>
                        <w:t xml:space="preserve"> (</w:t>
                      </w:r>
                      <w:r>
                        <w:rPr>
                          <w:rFonts w:ascii="Bierstadt" w:hAnsi="Bierstadt"/>
                          <w:color w:val="000000" w:themeColor="text1"/>
                        </w:rPr>
                        <w:t>15</w:t>
                      </w:r>
                      <w:r w:rsidRPr="002D19D3" w:rsidR="005913F1">
                        <w:rPr>
                          <w:rFonts w:ascii="Bierstadt" w:hAnsi="Bierstadt"/>
                          <w:color w:val="000000" w:themeColor="text1"/>
                        </w:rPr>
                        <w:t xml:space="preserve"> min) </w:t>
                      </w:r>
                    </w:p>
                    <w:p w:rsidR="00F03CD3" w:rsidP="00054250" w:rsidRDefault="00F03CD3" w14:paraId="229DBE74" w14:textId="54D0988C">
                      <w:pPr>
                        <w:pStyle w:val="Paragraphedeliste"/>
                        <w:numPr>
                          <w:ilvl w:val="0"/>
                          <w:numId w:val="27"/>
                        </w:numPr>
                        <w:rPr>
                          <w:rFonts w:ascii="Bierstadt" w:hAnsi="Bierstadt"/>
                          <w:color w:val="000000" w:themeColor="text1"/>
                        </w:rPr>
                      </w:pPr>
                      <w:r>
                        <w:rPr>
                          <w:rFonts w:ascii="Bierstadt" w:hAnsi="Bierstadt"/>
                          <w:color w:val="000000" w:themeColor="text1"/>
                        </w:rPr>
                        <w:t>Credit Reports</w:t>
                      </w:r>
                      <w:r w:rsidRPr="002D19D3" w:rsidR="005913F1">
                        <w:rPr>
                          <w:rFonts w:ascii="Bierstadt" w:hAnsi="Bierstadt"/>
                          <w:color w:val="000000" w:themeColor="text1"/>
                        </w:rPr>
                        <w:t xml:space="preserve"> (</w:t>
                      </w:r>
                      <w:r>
                        <w:rPr>
                          <w:rFonts w:ascii="Bierstadt" w:hAnsi="Bierstadt"/>
                          <w:color w:val="000000" w:themeColor="text1"/>
                        </w:rPr>
                        <w:t>10</w:t>
                      </w:r>
                      <w:r w:rsidRPr="002D19D3" w:rsidR="005913F1">
                        <w:rPr>
                          <w:rFonts w:ascii="Bierstadt" w:hAnsi="Bierstadt"/>
                          <w:color w:val="000000" w:themeColor="text1"/>
                        </w:rPr>
                        <w:t xml:space="preserve"> min)</w:t>
                      </w:r>
                    </w:p>
                    <w:p w:rsidRPr="00F03CD3" w:rsidR="005913F1" w:rsidP="00054250" w:rsidRDefault="005913F1" w14:paraId="56B4E287" w14:textId="755FAD86">
                      <w:pPr>
                        <w:pStyle w:val="Paragraphedeliste"/>
                        <w:numPr>
                          <w:ilvl w:val="0"/>
                          <w:numId w:val="27"/>
                        </w:numPr>
                        <w:rPr>
                          <w:rFonts w:ascii="Bierstadt" w:hAnsi="Bierstadt"/>
                          <w:color w:val="000000" w:themeColor="text1"/>
                        </w:rPr>
                      </w:pPr>
                      <w:r w:rsidRPr="00F03CD3">
                        <w:rPr>
                          <w:rFonts w:ascii="Bierstadt" w:hAnsi="Bierstadt"/>
                          <w:color w:val="000000" w:themeColor="text1"/>
                        </w:rPr>
                        <w:t>Extended learning (Optional)</w:t>
                      </w:r>
                    </w:p>
                    <w:p w:rsidRPr="00A13872" w:rsidR="005913F1" w:rsidP="005913F1" w:rsidRDefault="005913F1" w14:paraId="0A37501D" w14:textId="77777777">
                      <w:pPr>
                        <w:pStyle w:val="Paragraphedeliste"/>
                        <w:rPr>
                          <w:rFonts w:ascii="Bierstadt" w:hAnsi="Bierstadt"/>
                          <w:b/>
                          <w:bCs/>
                          <w:color w:val="000000" w:themeColor="text1"/>
                        </w:rPr>
                      </w:pPr>
                    </w:p>
                  </w:txbxContent>
                </v:textbox>
                <w10:wrap type="square" anchorx="margin"/>
              </v:shape>
            </w:pict>
          </mc:Fallback>
        </mc:AlternateContent>
      </w:r>
      <w:r w:rsidR="009F092B" w:rsidRPr="008940C7">
        <w:rPr>
          <w:rFonts w:ascii="Bierstadt" w:eastAsiaTheme="minorHAnsi" w:hAnsi="Bierstadt" w:cstheme="minorBidi"/>
          <w:b/>
          <w:bCs/>
          <w:noProof/>
          <w:color w:val="000000" w:themeColor="text1"/>
          <w:kern w:val="2"/>
          <w14:ligatures w14:val="standardContextual"/>
        </w:rPr>
        <mc:AlternateContent>
          <mc:Choice Requires="wps">
            <w:drawing>
              <wp:anchor distT="45720" distB="45720" distL="114300" distR="114300" simplePos="0" relativeHeight="251658241" behindDoc="0" locked="0" layoutInCell="1" allowOverlap="1" wp14:anchorId="01972393" wp14:editId="316E048F">
                <wp:simplePos x="0" y="0"/>
                <wp:positionH relativeFrom="column">
                  <wp:posOffset>-5080</wp:posOffset>
                </wp:positionH>
                <wp:positionV relativeFrom="paragraph">
                  <wp:posOffset>767080</wp:posOffset>
                </wp:positionV>
                <wp:extent cx="2943860" cy="2272665"/>
                <wp:effectExtent l="19050" t="19050" r="27940" b="1333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2272665"/>
                        </a:xfrm>
                        <a:prstGeom prst="rect">
                          <a:avLst/>
                        </a:prstGeom>
                        <a:solidFill>
                          <a:srgbClr val="FFFFFF"/>
                        </a:solidFill>
                        <a:ln w="38100">
                          <a:solidFill>
                            <a:srgbClr val="00A0AF"/>
                          </a:solidFill>
                          <a:miter lim="800000"/>
                          <a:headEnd/>
                          <a:tailEnd/>
                        </a:ln>
                      </wps:spPr>
                      <wps:txbx>
                        <w:txbxContent>
                          <w:p w14:paraId="6632A6F6" w14:textId="131F989F" w:rsidR="008940C7" w:rsidRPr="00C37205" w:rsidRDefault="008940C7" w:rsidP="008940C7">
                            <w:pPr>
                              <w:spacing w:line="240" w:lineRule="auto"/>
                              <w:rPr>
                                <w:b/>
                                <w:bCs/>
                                <w:color w:val="285F74"/>
                              </w:rPr>
                            </w:pPr>
                            <w:r w:rsidRPr="00C37205">
                              <w:rPr>
                                <w:b/>
                                <w:bCs/>
                                <w:color w:val="285F74"/>
                              </w:rPr>
                              <w:t xml:space="preserve">LESSON 1 </w:t>
                            </w:r>
                            <w:r w:rsidR="004E73CF">
                              <w:rPr>
                                <w:b/>
                                <w:bCs/>
                                <w:color w:val="285F74"/>
                              </w:rPr>
                              <w:t xml:space="preserve">(Slides 6 – 42)     </w:t>
                            </w:r>
                            <w:r w:rsidRPr="00C37205">
                              <w:rPr>
                                <w:b/>
                                <w:bCs/>
                                <w:color w:val="285F74"/>
                              </w:rPr>
                              <w:t xml:space="preserve">             </w:t>
                            </w:r>
                            <w:r w:rsidR="006B2367">
                              <w:rPr>
                                <w:b/>
                                <w:bCs/>
                                <w:color w:val="285F74"/>
                              </w:rPr>
                              <w:t>50</w:t>
                            </w:r>
                            <w:r w:rsidRPr="00C37205">
                              <w:rPr>
                                <w:b/>
                                <w:bCs/>
                                <w:color w:val="285F74"/>
                              </w:rPr>
                              <w:t xml:space="preserve"> MIN</w:t>
                            </w:r>
                          </w:p>
                          <w:p w14:paraId="403C21C1" w14:textId="2053F646" w:rsidR="008940C7" w:rsidRPr="00C37205" w:rsidRDefault="008940C7" w:rsidP="008940C7">
                            <w:pPr>
                              <w:spacing w:line="240" w:lineRule="auto"/>
                              <w:rPr>
                                <w:b/>
                                <w:bCs/>
                                <w:color w:val="285F74"/>
                                <w:sz w:val="22"/>
                                <w:szCs w:val="22"/>
                              </w:rPr>
                            </w:pPr>
                            <w:r w:rsidRPr="00C37205">
                              <w:rPr>
                                <w:b/>
                                <w:bCs/>
                                <w:color w:val="285F74"/>
                                <w:sz w:val="22"/>
                                <w:szCs w:val="22"/>
                              </w:rPr>
                              <w:t>MONEY MAKES THE W</w:t>
                            </w:r>
                            <w:r w:rsidR="00FA766D">
                              <w:rPr>
                                <w:b/>
                                <w:bCs/>
                                <w:color w:val="285F74"/>
                                <w:sz w:val="22"/>
                                <w:szCs w:val="22"/>
                              </w:rPr>
                              <w:t>OR</w:t>
                            </w:r>
                            <w:r w:rsidRPr="00C37205">
                              <w:rPr>
                                <w:b/>
                                <w:bCs/>
                                <w:color w:val="285F74"/>
                                <w:sz w:val="22"/>
                                <w:szCs w:val="22"/>
                              </w:rPr>
                              <w:t>LD GO ROUND</w:t>
                            </w:r>
                          </w:p>
                          <w:p w14:paraId="5DE7C2A7" w14:textId="77777777" w:rsidR="008940C7" w:rsidRPr="00BA332E" w:rsidRDefault="008940C7" w:rsidP="008940C7">
                            <w:pPr>
                              <w:spacing w:after="0" w:line="240" w:lineRule="auto"/>
                              <w:rPr>
                                <w:rFonts w:ascii="Bierstadt" w:hAnsi="Bierstadt"/>
                                <w:b/>
                                <w:bCs/>
                                <w:sz w:val="22"/>
                                <w:szCs w:val="22"/>
                              </w:rPr>
                            </w:pPr>
                            <w:r w:rsidRPr="00BA332E">
                              <w:rPr>
                                <w:rFonts w:ascii="Bierstadt" w:hAnsi="Bierstadt"/>
                                <w:b/>
                                <w:bCs/>
                                <w:sz w:val="22"/>
                                <w:szCs w:val="22"/>
                              </w:rPr>
                              <w:t>Core Activities:</w:t>
                            </w:r>
                          </w:p>
                          <w:p w14:paraId="1F235CD5" w14:textId="40790C7E" w:rsidR="008940C7" w:rsidRPr="002D19D3" w:rsidRDefault="00920D10" w:rsidP="00054250">
                            <w:pPr>
                              <w:pStyle w:val="ListParagraph"/>
                              <w:numPr>
                                <w:ilvl w:val="0"/>
                                <w:numId w:val="29"/>
                              </w:numPr>
                              <w:rPr>
                                <w:rFonts w:ascii="Bierstadt" w:hAnsi="Bierstadt"/>
                                <w:color w:val="000000" w:themeColor="text1"/>
                              </w:rPr>
                            </w:pPr>
                            <w:r>
                              <w:rPr>
                                <w:rFonts w:ascii="Bierstadt" w:hAnsi="Bierstadt"/>
                                <w:color w:val="000000" w:themeColor="text1"/>
                              </w:rPr>
                              <w:t>Ready, Set, Go</w:t>
                            </w:r>
                            <w:r w:rsidR="008940C7" w:rsidRPr="002D19D3">
                              <w:rPr>
                                <w:rFonts w:ascii="Bierstadt" w:hAnsi="Bierstadt"/>
                                <w:color w:val="000000" w:themeColor="text1"/>
                              </w:rPr>
                              <w:t xml:space="preserve"> (1</w:t>
                            </w:r>
                            <w:r>
                              <w:rPr>
                                <w:rFonts w:ascii="Bierstadt" w:hAnsi="Bierstadt"/>
                                <w:color w:val="000000" w:themeColor="text1"/>
                              </w:rPr>
                              <w:t>0</w:t>
                            </w:r>
                            <w:r w:rsidR="008940C7" w:rsidRPr="002D19D3">
                              <w:rPr>
                                <w:rFonts w:ascii="Bierstadt" w:hAnsi="Bierstadt"/>
                                <w:color w:val="000000" w:themeColor="text1"/>
                              </w:rPr>
                              <w:t xml:space="preserve"> min)</w:t>
                            </w:r>
                          </w:p>
                          <w:p w14:paraId="2AAD1AE4" w14:textId="59745AFB" w:rsidR="008940C7" w:rsidRPr="002D19D3" w:rsidRDefault="00920D10" w:rsidP="00054250">
                            <w:pPr>
                              <w:pStyle w:val="ListParagraph"/>
                              <w:numPr>
                                <w:ilvl w:val="0"/>
                                <w:numId w:val="29"/>
                              </w:numPr>
                              <w:rPr>
                                <w:rFonts w:ascii="Bierstadt" w:hAnsi="Bierstadt"/>
                                <w:color w:val="000000" w:themeColor="text1"/>
                              </w:rPr>
                            </w:pPr>
                            <w:r>
                              <w:rPr>
                                <w:rFonts w:ascii="Bierstadt" w:hAnsi="Bierstadt"/>
                                <w:color w:val="000000" w:themeColor="text1"/>
                              </w:rPr>
                              <w:t xml:space="preserve">How </w:t>
                            </w:r>
                            <w:r w:rsidR="00A92B90">
                              <w:rPr>
                                <w:rFonts w:ascii="Bierstadt" w:hAnsi="Bierstadt"/>
                                <w:color w:val="000000" w:themeColor="text1"/>
                              </w:rPr>
                              <w:t>W</w:t>
                            </w:r>
                            <w:r>
                              <w:rPr>
                                <w:rFonts w:ascii="Bierstadt" w:hAnsi="Bierstadt"/>
                                <w:color w:val="000000" w:themeColor="text1"/>
                              </w:rPr>
                              <w:t xml:space="preserve">ill </w:t>
                            </w:r>
                            <w:r w:rsidR="00A92B90">
                              <w:rPr>
                                <w:rFonts w:ascii="Bierstadt" w:hAnsi="Bierstadt"/>
                                <w:color w:val="000000" w:themeColor="text1"/>
                              </w:rPr>
                              <w:t>Y</w:t>
                            </w:r>
                            <w:r>
                              <w:rPr>
                                <w:rFonts w:ascii="Bierstadt" w:hAnsi="Bierstadt"/>
                                <w:color w:val="000000" w:themeColor="text1"/>
                              </w:rPr>
                              <w:t xml:space="preserve">ou </w:t>
                            </w:r>
                            <w:r w:rsidR="00A92B90">
                              <w:rPr>
                                <w:rFonts w:ascii="Bierstadt" w:hAnsi="Bierstadt"/>
                                <w:color w:val="000000" w:themeColor="text1"/>
                              </w:rPr>
                              <w:t>P</w:t>
                            </w:r>
                            <w:r>
                              <w:rPr>
                                <w:rFonts w:ascii="Bierstadt" w:hAnsi="Bierstadt"/>
                                <w:color w:val="000000" w:themeColor="text1"/>
                              </w:rPr>
                              <w:t>ay?</w:t>
                            </w:r>
                            <w:r w:rsidR="008940C7" w:rsidRPr="002D19D3">
                              <w:rPr>
                                <w:rFonts w:ascii="Bierstadt" w:hAnsi="Bierstadt"/>
                                <w:color w:val="000000" w:themeColor="text1"/>
                              </w:rPr>
                              <w:t xml:space="preserve"> (25 min)</w:t>
                            </w:r>
                          </w:p>
                          <w:p w14:paraId="7D8586F2" w14:textId="37D9391B" w:rsidR="00885111" w:rsidRDefault="00920D10" w:rsidP="00054250">
                            <w:pPr>
                              <w:pStyle w:val="ListParagraph"/>
                              <w:numPr>
                                <w:ilvl w:val="0"/>
                                <w:numId w:val="29"/>
                              </w:numPr>
                              <w:rPr>
                                <w:rFonts w:ascii="Bierstadt" w:hAnsi="Bierstadt"/>
                                <w:color w:val="000000" w:themeColor="text1"/>
                              </w:rPr>
                            </w:pPr>
                            <w:r>
                              <w:rPr>
                                <w:rFonts w:ascii="Bierstadt" w:hAnsi="Bierstadt"/>
                                <w:color w:val="000000" w:themeColor="text1"/>
                              </w:rPr>
                              <w:t xml:space="preserve">The </w:t>
                            </w:r>
                            <w:r w:rsidR="00A92B90">
                              <w:rPr>
                                <w:rFonts w:ascii="Bierstadt" w:hAnsi="Bierstadt"/>
                                <w:color w:val="000000" w:themeColor="text1"/>
                              </w:rPr>
                              <w:t>C</w:t>
                            </w:r>
                            <w:r>
                              <w:rPr>
                                <w:rFonts w:ascii="Bierstadt" w:hAnsi="Bierstadt"/>
                                <w:color w:val="000000" w:themeColor="text1"/>
                              </w:rPr>
                              <w:t xml:space="preserve">ost of Credit </w:t>
                            </w:r>
                            <w:r w:rsidR="008940C7" w:rsidRPr="002D19D3">
                              <w:rPr>
                                <w:rFonts w:ascii="Bierstadt" w:hAnsi="Bierstadt"/>
                                <w:color w:val="000000" w:themeColor="text1"/>
                              </w:rPr>
                              <w:t>(</w:t>
                            </w:r>
                            <w:r>
                              <w:rPr>
                                <w:rFonts w:ascii="Bierstadt" w:hAnsi="Bierstadt"/>
                                <w:color w:val="000000" w:themeColor="text1"/>
                              </w:rPr>
                              <w:t>1</w:t>
                            </w:r>
                            <w:r w:rsidR="008940C7" w:rsidRPr="002D19D3">
                              <w:rPr>
                                <w:rFonts w:ascii="Bierstadt" w:hAnsi="Bierstadt"/>
                                <w:color w:val="000000" w:themeColor="text1"/>
                              </w:rPr>
                              <w:t>5 min)</w:t>
                            </w:r>
                          </w:p>
                          <w:p w14:paraId="31A1C736" w14:textId="120EC559" w:rsidR="001D1022" w:rsidRDefault="001D1022" w:rsidP="00054250">
                            <w:pPr>
                              <w:pStyle w:val="ListParagraph"/>
                              <w:numPr>
                                <w:ilvl w:val="0"/>
                                <w:numId w:val="29"/>
                              </w:numPr>
                              <w:rPr>
                                <w:rFonts w:ascii="Bierstadt" w:hAnsi="Bierstadt"/>
                                <w:color w:val="000000" w:themeColor="text1"/>
                              </w:rPr>
                            </w:pPr>
                            <w:r>
                              <w:rPr>
                                <w:rFonts w:ascii="Bierstadt" w:hAnsi="Bierstadt"/>
                                <w:color w:val="000000" w:themeColor="text1"/>
                              </w:rPr>
                              <w:t xml:space="preserve">Extended Activities </w:t>
                            </w:r>
                            <w:r w:rsidR="006D6BF8">
                              <w:rPr>
                                <w:rFonts w:ascii="Bierstadt" w:hAnsi="Bierstadt"/>
                                <w:color w:val="000000" w:themeColor="text1"/>
                              </w:rPr>
                              <w:t>(Optional)</w:t>
                            </w:r>
                          </w:p>
                          <w:p w14:paraId="6C9E6A88" w14:textId="77777777" w:rsidR="009F092B" w:rsidRDefault="009F092B" w:rsidP="009F092B">
                            <w:pPr>
                              <w:rPr>
                                <w:rFonts w:ascii="Bierstadt" w:hAnsi="Bierstadt"/>
                                <w:color w:val="000000" w:themeColor="text1"/>
                              </w:rPr>
                            </w:pPr>
                          </w:p>
                          <w:p w14:paraId="34715F77" w14:textId="77777777" w:rsidR="009F092B" w:rsidRDefault="009F092B" w:rsidP="009F092B">
                            <w:pPr>
                              <w:rPr>
                                <w:rFonts w:ascii="Bierstadt" w:hAnsi="Bierstadt"/>
                                <w:color w:val="000000" w:themeColor="text1"/>
                              </w:rPr>
                            </w:pPr>
                          </w:p>
                          <w:p w14:paraId="42C62030" w14:textId="77777777" w:rsidR="009F092B" w:rsidRDefault="009F092B" w:rsidP="009F092B">
                            <w:pPr>
                              <w:rPr>
                                <w:rFonts w:ascii="Bierstadt" w:hAnsi="Bierstadt"/>
                                <w:color w:val="000000" w:themeColor="text1"/>
                              </w:rPr>
                            </w:pPr>
                          </w:p>
                          <w:p w14:paraId="7DBD99A2" w14:textId="77777777" w:rsidR="009F092B" w:rsidRPr="009F092B" w:rsidRDefault="009F092B" w:rsidP="009F092B">
                            <w:pPr>
                              <w:rPr>
                                <w:rFonts w:ascii="Bierstadt" w:hAnsi="Bierstadt"/>
                                <w:color w:val="000000" w:themeColor="text1"/>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1C36AE1A">
              <v:shape id="_x0000_s1029" style="position:absolute;margin-left:-.4pt;margin-top:60.4pt;width:231.8pt;height:178.95pt;z-index:2516582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UQdGQIAACgEAAAOAAAAZHJzL2Uyb0RvYy54bWysU9uO2yAQfa/Uf0C8N3a82WzWirNKs01V&#10;aXuRtv0AjLGNihkKJHb69R2wN5veXqrygGYYOJw5M7O+GzpFjsI6Cbqg81lKidAcKqmbgn75vH+1&#10;osR5piumQIuCnoSjd5uXL9a9yUUGLahKWIIg2uW9KWjrvcmTxPFWdMzNwAiNwRpsxzy6tkkqy3pE&#10;71SSpeky6cFWxgIXzuHp/Rikm4hf14L7j3XthCeqoMjNx93GvQx7slmzvLHMtJJPNNg/sOiY1Pjp&#10;GeqeeUYOVv4G1UluwUHtZxy6BOpachFzwGzm6S/ZPLbMiJgLiuPMWSb3/2D5h+Oj+WSJH17DgAWM&#10;STjzAPyrIxp2LdON2FoLfStYhR/Pg2RJb1w+PQ1Su9wFkLJ/DxUWmR08RKChtl1QBfMkiI4FOJ1F&#10;F4MnHA+z28XVaokhjrEsu8mWy+v4B8ufnhvr/FsBHQlGQS1WNcKz44PzgQ7Ln66E3xwoWe2lUtGx&#10;TblTlhwZdsA+rgn9p2tKk76gV6t5mo4S/BUjTbfpdv8njE567GUlu4Ku0rDCJZYH4d7oKtqeSTXa&#10;yFnpSckg3iijH8qByAqZhLdB2BKqE0prYWxdHDU0WrDfKemxbQvqvh2YFZSodxrLcztfLEKfR2dx&#10;fZOhYy8j5WWEaY5QBfWUjObOx9kItDVssYy1jAI/M5koYztG3afRCf1+6cdbzwO++QEAAP//AwBQ&#10;SwMEFAAGAAgAAAAhAGhlsPLeAAAACQEAAA8AAABkcnMvZG93bnJldi54bWxMj81uwjAQhO+VeAdr&#10;kXordiMENI2DEBKqeuOnUpubibdJRLyOYgNpn77Lid5md1az32TLwbXign1oPGl4nigQSKW3DVUa&#10;Pg6bpwWIEA1Z03pCDT8YYJmPHjKTWn+lHV72sRIcQiE1GuoYu1TKUNboTJj4Dom9b987E3nsK2l7&#10;c+Vw18pEqZl0piH+UJsO1zWWp/3ZaVBFeHnHyn4V66l7224/f4uTP2j9OB5WryAiDvF+DDd8Roec&#10;mY7+TDaIVsMNPPI6USzYn84SFkcW88UcZJ7J/w3yPwAAAP//AwBQSwECLQAUAAYACAAAACEAtoM4&#10;kv4AAADhAQAAEwAAAAAAAAAAAAAAAAAAAAAAW0NvbnRlbnRfVHlwZXNdLnhtbFBLAQItABQABgAI&#10;AAAAIQA4/SH/1gAAAJQBAAALAAAAAAAAAAAAAAAAAC8BAABfcmVscy8ucmVsc1BLAQItABQABgAI&#10;AAAAIQAVDUQdGQIAACgEAAAOAAAAAAAAAAAAAAAAAC4CAABkcnMvZTJvRG9jLnhtbFBLAQItABQA&#10;BgAIAAAAIQBoZbDy3gAAAAkBAAAPAAAAAAAAAAAAAAAAAHMEAABkcnMvZG93bnJldi54bWxQSwUG&#10;AAAAAAQABADzAAAAfgUAAAAA&#10;" w14:anchorId="01972393">
                <v:textbox>
                  <w:txbxContent>
                    <w:p w:rsidRPr="00C37205" w:rsidR="008940C7" w:rsidP="008940C7" w:rsidRDefault="008940C7" w14:paraId="4ED27083" w14:textId="131F989F">
                      <w:pPr>
                        <w:spacing w:line="240" w:lineRule="auto"/>
                        <w:rPr>
                          <w:b/>
                          <w:bCs/>
                          <w:color w:val="285F74"/>
                        </w:rPr>
                      </w:pPr>
                      <w:r w:rsidRPr="00C37205">
                        <w:rPr>
                          <w:b/>
                          <w:bCs/>
                          <w:color w:val="285F74"/>
                        </w:rPr>
                        <w:t xml:space="preserve">LESSON 1 </w:t>
                      </w:r>
                      <w:r w:rsidR="004E73CF">
                        <w:rPr>
                          <w:b/>
                          <w:bCs/>
                          <w:color w:val="285F74"/>
                        </w:rPr>
                        <w:t xml:space="preserve">(Slides 6 – 42)     </w:t>
                      </w:r>
                      <w:r w:rsidRPr="00C37205">
                        <w:rPr>
                          <w:b/>
                          <w:bCs/>
                          <w:color w:val="285F74"/>
                        </w:rPr>
                        <w:t xml:space="preserve">             </w:t>
                      </w:r>
                      <w:r w:rsidR="006B2367">
                        <w:rPr>
                          <w:b/>
                          <w:bCs/>
                          <w:color w:val="285F74"/>
                        </w:rPr>
                        <w:t>50</w:t>
                      </w:r>
                      <w:r w:rsidRPr="00C37205">
                        <w:rPr>
                          <w:b/>
                          <w:bCs/>
                          <w:color w:val="285F74"/>
                        </w:rPr>
                        <w:t xml:space="preserve"> MIN</w:t>
                      </w:r>
                    </w:p>
                    <w:p w:rsidRPr="00C37205" w:rsidR="008940C7" w:rsidP="008940C7" w:rsidRDefault="008940C7" w14:paraId="2E76AC3B" w14:textId="2053F646">
                      <w:pPr>
                        <w:spacing w:line="240" w:lineRule="auto"/>
                        <w:rPr>
                          <w:b/>
                          <w:bCs/>
                          <w:color w:val="285F74"/>
                          <w:sz w:val="22"/>
                          <w:szCs w:val="22"/>
                        </w:rPr>
                      </w:pPr>
                      <w:r w:rsidRPr="00C37205">
                        <w:rPr>
                          <w:b/>
                          <w:bCs/>
                          <w:color w:val="285F74"/>
                          <w:sz w:val="22"/>
                          <w:szCs w:val="22"/>
                        </w:rPr>
                        <w:t>MONEY MAKES THE W</w:t>
                      </w:r>
                      <w:r w:rsidR="00FA766D">
                        <w:rPr>
                          <w:b/>
                          <w:bCs/>
                          <w:color w:val="285F74"/>
                          <w:sz w:val="22"/>
                          <w:szCs w:val="22"/>
                        </w:rPr>
                        <w:t>OR</w:t>
                      </w:r>
                      <w:r w:rsidRPr="00C37205">
                        <w:rPr>
                          <w:b/>
                          <w:bCs/>
                          <w:color w:val="285F74"/>
                          <w:sz w:val="22"/>
                          <w:szCs w:val="22"/>
                        </w:rPr>
                        <w:t>LD GO ROUND</w:t>
                      </w:r>
                    </w:p>
                    <w:p w:rsidRPr="00BA332E" w:rsidR="008940C7" w:rsidP="008940C7" w:rsidRDefault="008940C7" w14:paraId="2E399B2C" w14:textId="77777777">
                      <w:pPr>
                        <w:spacing w:after="0" w:line="240" w:lineRule="auto"/>
                        <w:rPr>
                          <w:rFonts w:ascii="Bierstadt" w:hAnsi="Bierstadt"/>
                          <w:b/>
                          <w:bCs/>
                          <w:sz w:val="22"/>
                          <w:szCs w:val="22"/>
                        </w:rPr>
                      </w:pPr>
                      <w:r w:rsidRPr="00BA332E">
                        <w:rPr>
                          <w:rFonts w:ascii="Bierstadt" w:hAnsi="Bierstadt"/>
                          <w:b/>
                          <w:bCs/>
                          <w:sz w:val="22"/>
                          <w:szCs w:val="22"/>
                        </w:rPr>
                        <w:t>Core Activities:</w:t>
                      </w:r>
                    </w:p>
                    <w:p w:rsidRPr="002D19D3" w:rsidR="008940C7" w:rsidP="00054250" w:rsidRDefault="00920D10" w14:paraId="578CDFE0" w14:textId="40790C7E">
                      <w:pPr>
                        <w:pStyle w:val="Paragraphedeliste"/>
                        <w:numPr>
                          <w:ilvl w:val="0"/>
                          <w:numId w:val="29"/>
                        </w:numPr>
                        <w:rPr>
                          <w:rFonts w:ascii="Bierstadt" w:hAnsi="Bierstadt"/>
                          <w:color w:val="000000" w:themeColor="text1"/>
                        </w:rPr>
                      </w:pPr>
                      <w:r>
                        <w:rPr>
                          <w:rFonts w:ascii="Bierstadt" w:hAnsi="Bierstadt"/>
                          <w:color w:val="000000" w:themeColor="text1"/>
                        </w:rPr>
                        <w:t>Ready, Set, Go</w:t>
                      </w:r>
                      <w:r w:rsidRPr="002D19D3" w:rsidR="008940C7">
                        <w:rPr>
                          <w:rFonts w:ascii="Bierstadt" w:hAnsi="Bierstadt"/>
                          <w:color w:val="000000" w:themeColor="text1"/>
                        </w:rPr>
                        <w:t xml:space="preserve"> (1</w:t>
                      </w:r>
                      <w:r>
                        <w:rPr>
                          <w:rFonts w:ascii="Bierstadt" w:hAnsi="Bierstadt"/>
                          <w:color w:val="000000" w:themeColor="text1"/>
                        </w:rPr>
                        <w:t>0</w:t>
                      </w:r>
                      <w:r w:rsidRPr="002D19D3" w:rsidR="008940C7">
                        <w:rPr>
                          <w:rFonts w:ascii="Bierstadt" w:hAnsi="Bierstadt"/>
                          <w:color w:val="000000" w:themeColor="text1"/>
                        </w:rPr>
                        <w:t xml:space="preserve"> min)</w:t>
                      </w:r>
                    </w:p>
                    <w:p w:rsidRPr="002D19D3" w:rsidR="008940C7" w:rsidP="00054250" w:rsidRDefault="00920D10" w14:paraId="7C57FE09" w14:textId="59745AFB">
                      <w:pPr>
                        <w:pStyle w:val="Paragraphedeliste"/>
                        <w:numPr>
                          <w:ilvl w:val="0"/>
                          <w:numId w:val="29"/>
                        </w:numPr>
                        <w:rPr>
                          <w:rFonts w:ascii="Bierstadt" w:hAnsi="Bierstadt"/>
                          <w:color w:val="000000" w:themeColor="text1"/>
                        </w:rPr>
                      </w:pPr>
                      <w:r>
                        <w:rPr>
                          <w:rFonts w:ascii="Bierstadt" w:hAnsi="Bierstadt"/>
                          <w:color w:val="000000" w:themeColor="text1"/>
                        </w:rPr>
                        <w:t xml:space="preserve">How </w:t>
                      </w:r>
                      <w:r w:rsidR="00A92B90">
                        <w:rPr>
                          <w:rFonts w:ascii="Bierstadt" w:hAnsi="Bierstadt"/>
                          <w:color w:val="000000" w:themeColor="text1"/>
                        </w:rPr>
                        <w:t>W</w:t>
                      </w:r>
                      <w:r>
                        <w:rPr>
                          <w:rFonts w:ascii="Bierstadt" w:hAnsi="Bierstadt"/>
                          <w:color w:val="000000" w:themeColor="text1"/>
                        </w:rPr>
                        <w:t xml:space="preserve">ill </w:t>
                      </w:r>
                      <w:r w:rsidR="00A92B90">
                        <w:rPr>
                          <w:rFonts w:ascii="Bierstadt" w:hAnsi="Bierstadt"/>
                          <w:color w:val="000000" w:themeColor="text1"/>
                        </w:rPr>
                        <w:t>Y</w:t>
                      </w:r>
                      <w:r>
                        <w:rPr>
                          <w:rFonts w:ascii="Bierstadt" w:hAnsi="Bierstadt"/>
                          <w:color w:val="000000" w:themeColor="text1"/>
                        </w:rPr>
                        <w:t xml:space="preserve">ou </w:t>
                      </w:r>
                      <w:r w:rsidR="00A92B90">
                        <w:rPr>
                          <w:rFonts w:ascii="Bierstadt" w:hAnsi="Bierstadt"/>
                          <w:color w:val="000000" w:themeColor="text1"/>
                        </w:rPr>
                        <w:t>P</w:t>
                      </w:r>
                      <w:r>
                        <w:rPr>
                          <w:rFonts w:ascii="Bierstadt" w:hAnsi="Bierstadt"/>
                          <w:color w:val="000000" w:themeColor="text1"/>
                        </w:rPr>
                        <w:t>ay?</w:t>
                      </w:r>
                      <w:r w:rsidRPr="002D19D3" w:rsidR="008940C7">
                        <w:rPr>
                          <w:rFonts w:ascii="Bierstadt" w:hAnsi="Bierstadt"/>
                          <w:color w:val="000000" w:themeColor="text1"/>
                        </w:rPr>
                        <w:t xml:space="preserve"> (25 min)</w:t>
                      </w:r>
                    </w:p>
                    <w:p w:rsidR="00885111" w:rsidP="00054250" w:rsidRDefault="00920D10" w14:paraId="72057DEC" w14:textId="37D9391B">
                      <w:pPr>
                        <w:pStyle w:val="Paragraphedeliste"/>
                        <w:numPr>
                          <w:ilvl w:val="0"/>
                          <w:numId w:val="29"/>
                        </w:numPr>
                        <w:rPr>
                          <w:rFonts w:ascii="Bierstadt" w:hAnsi="Bierstadt"/>
                          <w:color w:val="000000" w:themeColor="text1"/>
                        </w:rPr>
                      </w:pPr>
                      <w:r>
                        <w:rPr>
                          <w:rFonts w:ascii="Bierstadt" w:hAnsi="Bierstadt"/>
                          <w:color w:val="000000" w:themeColor="text1"/>
                        </w:rPr>
                        <w:t xml:space="preserve">The </w:t>
                      </w:r>
                      <w:r w:rsidR="00A92B90">
                        <w:rPr>
                          <w:rFonts w:ascii="Bierstadt" w:hAnsi="Bierstadt"/>
                          <w:color w:val="000000" w:themeColor="text1"/>
                        </w:rPr>
                        <w:t>C</w:t>
                      </w:r>
                      <w:r>
                        <w:rPr>
                          <w:rFonts w:ascii="Bierstadt" w:hAnsi="Bierstadt"/>
                          <w:color w:val="000000" w:themeColor="text1"/>
                        </w:rPr>
                        <w:t xml:space="preserve">ost of Credit </w:t>
                      </w:r>
                      <w:r w:rsidRPr="002D19D3" w:rsidR="008940C7">
                        <w:rPr>
                          <w:rFonts w:ascii="Bierstadt" w:hAnsi="Bierstadt"/>
                          <w:color w:val="000000" w:themeColor="text1"/>
                        </w:rPr>
                        <w:t>(</w:t>
                      </w:r>
                      <w:r>
                        <w:rPr>
                          <w:rFonts w:ascii="Bierstadt" w:hAnsi="Bierstadt"/>
                          <w:color w:val="000000" w:themeColor="text1"/>
                        </w:rPr>
                        <w:t>1</w:t>
                      </w:r>
                      <w:r w:rsidRPr="002D19D3" w:rsidR="008940C7">
                        <w:rPr>
                          <w:rFonts w:ascii="Bierstadt" w:hAnsi="Bierstadt"/>
                          <w:color w:val="000000" w:themeColor="text1"/>
                        </w:rPr>
                        <w:t>5 min)</w:t>
                      </w:r>
                    </w:p>
                    <w:p w:rsidR="001D1022" w:rsidP="00054250" w:rsidRDefault="001D1022" w14:paraId="77EFF7E4" w14:textId="120EC559">
                      <w:pPr>
                        <w:pStyle w:val="Paragraphedeliste"/>
                        <w:numPr>
                          <w:ilvl w:val="0"/>
                          <w:numId w:val="29"/>
                        </w:numPr>
                        <w:rPr>
                          <w:rFonts w:ascii="Bierstadt" w:hAnsi="Bierstadt"/>
                          <w:color w:val="000000" w:themeColor="text1"/>
                        </w:rPr>
                      </w:pPr>
                      <w:r>
                        <w:rPr>
                          <w:rFonts w:ascii="Bierstadt" w:hAnsi="Bierstadt"/>
                          <w:color w:val="000000" w:themeColor="text1"/>
                        </w:rPr>
                        <w:t xml:space="preserve">Extended Activities </w:t>
                      </w:r>
                      <w:r w:rsidR="006D6BF8">
                        <w:rPr>
                          <w:rFonts w:ascii="Bierstadt" w:hAnsi="Bierstadt"/>
                          <w:color w:val="000000" w:themeColor="text1"/>
                        </w:rPr>
                        <w:t>(Optional)</w:t>
                      </w:r>
                    </w:p>
                    <w:p w:rsidR="009F092B" w:rsidP="009F092B" w:rsidRDefault="009F092B" w14:paraId="5DAB6C7B" w14:textId="77777777">
                      <w:pPr>
                        <w:rPr>
                          <w:rFonts w:ascii="Bierstadt" w:hAnsi="Bierstadt"/>
                          <w:color w:val="000000" w:themeColor="text1"/>
                        </w:rPr>
                      </w:pPr>
                    </w:p>
                    <w:p w:rsidR="009F092B" w:rsidP="009F092B" w:rsidRDefault="009F092B" w14:paraId="02EB378F" w14:textId="77777777">
                      <w:pPr>
                        <w:rPr>
                          <w:rFonts w:ascii="Bierstadt" w:hAnsi="Bierstadt"/>
                          <w:color w:val="000000" w:themeColor="text1"/>
                        </w:rPr>
                      </w:pPr>
                    </w:p>
                    <w:p w:rsidR="009F092B" w:rsidP="009F092B" w:rsidRDefault="009F092B" w14:paraId="6A05A809" w14:textId="77777777">
                      <w:pPr>
                        <w:rPr>
                          <w:rFonts w:ascii="Bierstadt" w:hAnsi="Bierstadt"/>
                          <w:color w:val="000000" w:themeColor="text1"/>
                        </w:rPr>
                      </w:pPr>
                    </w:p>
                    <w:p w:rsidRPr="009F092B" w:rsidR="009F092B" w:rsidP="009F092B" w:rsidRDefault="009F092B" w14:paraId="5A39BBE3" w14:textId="77777777">
                      <w:pPr>
                        <w:rPr>
                          <w:rFonts w:ascii="Bierstadt" w:hAnsi="Bierstadt"/>
                          <w:color w:val="000000" w:themeColor="text1"/>
                        </w:rPr>
                      </w:pPr>
                    </w:p>
                  </w:txbxContent>
                </v:textbox>
                <w10:wrap type="square"/>
              </v:shape>
            </w:pict>
          </mc:Fallback>
        </mc:AlternateContent>
      </w:r>
      <w:r w:rsidR="009F092B" w:rsidRPr="00D6263A">
        <w:rPr>
          <w:rFonts w:ascii="Bierstadt" w:hAnsi="Bierstadt"/>
          <w:b/>
          <w:bCs/>
          <w:noProof/>
          <w:color w:val="000000" w:themeColor="text1"/>
        </w:rPr>
        <mc:AlternateContent>
          <mc:Choice Requires="wps">
            <w:drawing>
              <wp:anchor distT="45720" distB="45720" distL="114300" distR="114300" simplePos="0" relativeHeight="251658246" behindDoc="0" locked="0" layoutInCell="1" allowOverlap="1" wp14:anchorId="50818371" wp14:editId="5F0CB1A8">
                <wp:simplePos x="0" y="0"/>
                <wp:positionH relativeFrom="margin">
                  <wp:posOffset>-5080</wp:posOffset>
                </wp:positionH>
                <wp:positionV relativeFrom="paragraph">
                  <wp:posOffset>3153410</wp:posOffset>
                </wp:positionV>
                <wp:extent cx="2944368" cy="2276856"/>
                <wp:effectExtent l="19050" t="19050" r="27940" b="28575"/>
                <wp:wrapSquare wrapText="bothSides"/>
                <wp:docPr id="116903299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4368" cy="2276856"/>
                        </a:xfrm>
                        <a:prstGeom prst="rect">
                          <a:avLst/>
                        </a:prstGeom>
                        <a:solidFill>
                          <a:srgbClr val="FFFFFF"/>
                        </a:solidFill>
                        <a:ln w="38100">
                          <a:solidFill>
                            <a:srgbClr val="00A0AF"/>
                          </a:solidFill>
                          <a:miter lim="800000"/>
                          <a:headEnd/>
                          <a:tailEnd/>
                        </a:ln>
                      </wps:spPr>
                      <wps:txbx>
                        <w:txbxContent>
                          <w:p w14:paraId="29E7E9F9" w14:textId="13D71EAE" w:rsidR="005913F1" w:rsidRPr="00C37205" w:rsidRDefault="005913F1" w:rsidP="005913F1">
                            <w:pPr>
                              <w:spacing w:line="240" w:lineRule="auto"/>
                              <w:rPr>
                                <w:b/>
                                <w:bCs/>
                                <w:color w:val="285F74"/>
                              </w:rPr>
                            </w:pPr>
                            <w:r w:rsidRPr="00C37205">
                              <w:rPr>
                                <w:b/>
                                <w:bCs/>
                                <w:color w:val="285F74"/>
                              </w:rPr>
                              <w:t xml:space="preserve">LESSON 3 </w:t>
                            </w:r>
                            <w:r w:rsidR="004E73CF">
                              <w:rPr>
                                <w:b/>
                                <w:bCs/>
                                <w:color w:val="285F74"/>
                              </w:rPr>
                              <w:t xml:space="preserve">(Slides 74 – 106)  </w:t>
                            </w:r>
                            <w:r w:rsidRPr="00C37205">
                              <w:rPr>
                                <w:b/>
                                <w:bCs/>
                                <w:color w:val="285F74"/>
                              </w:rPr>
                              <w:t xml:space="preserve">         </w:t>
                            </w:r>
                            <w:r w:rsidR="009F092B">
                              <w:rPr>
                                <w:b/>
                                <w:bCs/>
                                <w:color w:val="285F74"/>
                              </w:rPr>
                              <w:t>50</w:t>
                            </w:r>
                            <w:r w:rsidRPr="00C37205">
                              <w:rPr>
                                <w:b/>
                                <w:bCs/>
                                <w:color w:val="285F74"/>
                              </w:rPr>
                              <w:t xml:space="preserve"> MIN</w:t>
                            </w:r>
                          </w:p>
                          <w:p w14:paraId="4107B5F8" w14:textId="0DDDB4FC" w:rsidR="005913F1" w:rsidRPr="00C37205" w:rsidRDefault="009F092B" w:rsidP="005913F1">
                            <w:pPr>
                              <w:spacing w:line="240" w:lineRule="auto"/>
                              <w:rPr>
                                <w:b/>
                                <w:bCs/>
                                <w:color w:val="285F74"/>
                                <w:sz w:val="22"/>
                                <w:szCs w:val="22"/>
                              </w:rPr>
                            </w:pPr>
                            <w:r>
                              <w:rPr>
                                <w:b/>
                                <w:bCs/>
                                <w:color w:val="285F74"/>
                                <w:sz w:val="22"/>
                                <w:szCs w:val="22"/>
                              </w:rPr>
                              <w:t>SPENDING, SAVING SHARING</w:t>
                            </w:r>
                          </w:p>
                          <w:p w14:paraId="5FDCD3FE" w14:textId="77777777" w:rsidR="005913F1" w:rsidRPr="00031C96" w:rsidRDefault="005913F1" w:rsidP="005913F1">
                            <w:pPr>
                              <w:spacing w:after="0" w:line="240" w:lineRule="auto"/>
                              <w:rPr>
                                <w:b/>
                                <w:bCs/>
                                <w:sz w:val="22"/>
                                <w:szCs w:val="22"/>
                              </w:rPr>
                            </w:pPr>
                            <w:r w:rsidRPr="00031C96">
                              <w:rPr>
                                <w:b/>
                                <w:bCs/>
                                <w:sz w:val="22"/>
                                <w:szCs w:val="22"/>
                              </w:rPr>
                              <w:t>Core Activities:</w:t>
                            </w:r>
                          </w:p>
                          <w:p w14:paraId="35BD9C81" w14:textId="13BB9D99" w:rsidR="005913F1" w:rsidRPr="002D19D3" w:rsidRDefault="009F092B" w:rsidP="00054250">
                            <w:pPr>
                              <w:pStyle w:val="ListParagraph"/>
                              <w:numPr>
                                <w:ilvl w:val="0"/>
                                <w:numId w:val="26"/>
                              </w:numPr>
                              <w:rPr>
                                <w:rFonts w:ascii="Bierstadt" w:hAnsi="Bierstadt"/>
                                <w:color w:val="000000" w:themeColor="text1"/>
                              </w:rPr>
                            </w:pPr>
                            <w:r>
                              <w:rPr>
                                <w:rFonts w:ascii="Bierstadt" w:hAnsi="Bierstadt"/>
                                <w:color w:val="000000" w:themeColor="text1"/>
                              </w:rPr>
                              <w:t>Needs, Wants, and Goals (15 min)</w:t>
                            </w:r>
                          </w:p>
                          <w:p w14:paraId="4629C38D" w14:textId="344305D6" w:rsidR="005913F1" w:rsidRPr="002D19D3" w:rsidRDefault="009F092B" w:rsidP="00054250">
                            <w:pPr>
                              <w:pStyle w:val="ListParagraph"/>
                              <w:numPr>
                                <w:ilvl w:val="0"/>
                                <w:numId w:val="26"/>
                              </w:numPr>
                              <w:rPr>
                                <w:rFonts w:ascii="Bierstadt" w:hAnsi="Bierstadt"/>
                                <w:color w:val="000000" w:themeColor="text1"/>
                              </w:rPr>
                            </w:pPr>
                            <w:r>
                              <w:rPr>
                                <w:rFonts w:ascii="Bierstadt" w:hAnsi="Bierstadt"/>
                                <w:color w:val="000000" w:themeColor="text1"/>
                              </w:rPr>
                              <w:t>Making a Project Budget</w:t>
                            </w:r>
                            <w:r w:rsidR="005913F1" w:rsidRPr="002D19D3">
                              <w:rPr>
                                <w:rFonts w:ascii="Bierstadt" w:hAnsi="Bierstadt"/>
                                <w:color w:val="000000" w:themeColor="text1"/>
                              </w:rPr>
                              <w:t xml:space="preserve"> (2</w:t>
                            </w:r>
                            <w:r>
                              <w:rPr>
                                <w:rFonts w:ascii="Bierstadt" w:hAnsi="Bierstadt"/>
                                <w:color w:val="000000" w:themeColor="text1"/>
                              </w:rPr>
                              <w:t>5</w:t>
                            </w:r>
                            <w:r w:rsidR="005913F1" w:rsidRPr="002D19D3">
                              <w:rPr>
                                <w:rFonts w:ascii="Bierstadt" w:hAnsi="Bierstadt"/>
                                <w:color w:val="000000" w:themeColor="text1"/>
                              </w:rPr>
                              <w:t xml:space="preserve"> min) </w:t>
                            </w:r>
                          </w:p>
                          <w:p w14:paraId="687657FC" w14:textId="64BF8098" w:rsidR="005913F1" w:rsidRPr="00F03CD3" w:rsidRDefault="00F03CD3" w:rsidP="00054250">
                            <w:pPr>
                              <w:pStyle w:val="ListParagraph"/>
                              <w:numPr>
                                <w:ilvl w:val="0"/>
                                <w:numId w:val="26"/>
                              </w:numPr>
                              <w:rPr>
                                <w:rFonts w:ascii="Bierstadt" w:hAnsi="Bierstadt"/>
                                <w:color w:val="000000" w:themeColor="text1"/>
                              </w:rPr>
                            </w:pPr>
                            <w:r>
                              <w:rPr>
                                <w:rFonts w:ascii="Bierstadt" w:hAnsi="Bierstadt"/>
                                <w:color w:val="000000" w:themeColor="text1"/>
                              </w:rPr>
                              <w:t>Credit Scores</w:t>
                            </w:r>
                            <w:r w:rsidR="005913F1" w:rsidRPr="002D19D3">
                              <w:rPr>
                                <w:rFonts w:ascii="Bierstadt" w:hAnsi="Bierstadt"/>
                                <w:color w:val="000000" w:themeColor="text1"/>
                              </w:rPr>
                              <w:t xml:space="preserve"> (10 min) </w:t>
                            </w:r>
                          </w:p>
                          <w:p w14:paraId="1F1A5277" w14:textId="64E3BDC9" w:rsidR="005913F1" w:rsidRPr="00500E9E" w:rsidRDefault="005913F1" w:rsidP="00054250">
                            <w:pPr>
                              <w:pStyle w:val="ListParagraph"/>
                              <w:numPr>
                                <w:ilvl w:val="0"/>
                                <w:numId w:val="26"/>
                              </w:numPr>
                              <w:rPr>
                                <w:rFonts w:ascii="Bierstadt" w:hAnsi="Bierstadt"/>
                                <w:color w:val="000000" w:themeColor="text1"/>
                              </w:rPr>
                            </w:pPr>
                            <w:r w:rsidRPr="00500E9E">
                              <w:rPr>
                                <w:rFonts w:ascii="Bierstadt" w:hAnsi="Bierstadt"/>
                                <w:color w:val="000000" w:themeColor="text1"/>
                              </w:rPr>
                              <w:t xml:space="preserve">Extended </w:t>
                            </w:r>
                            <w:r w:rsidR="009F092B">
                              <w:rPr>
                                <w:rFonts w:ascii="Bierstadt" w:hAnsi="Bierstadt"/>
                                <w:color w:val="000000" w:themeColor="text1"/>
                              </w:rPr>
                              <w:t>Activities</w:t>
                            </w:r>
                            <w:r w:rsidRPr="00500E9E">
                              <w:rPr>
                                <w:rFonts w:ascii="Bierstadt" w:hAnsi="Bierstadt"/>
                                <w:color w:val="000000" w:themeColor="text1"/>
                              </w:rPr>
                              <w:t xml:space="preserve"> (Optional)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5BB2E648">
              <v:shape id="_x0000_s1030" style="position:absolute;margin-left:-.4pt;margin-top:248.3pt;width:231.85pt;height:179.3pt;z-index:25165824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PgNGgIAACgEAAAOAAAAZHJzL2Uyb0RvYy54bWysU9tu2zAMfR+wfxD0vthx3TQ14hRZugwD&#10;ugvQ7QNkWY6FyaImKbGzrx8lu2l2exmmB4EUqUPykFzdDZ0iR2GdBF3S+SylRGgOtdT7kn75vHu1&#10;pMR5pmumQIuSnoSjd+uXL1a9KUQGLahaWIIg2hW9KWnrvSmSxPFWdMzNwAiNxgZsxzyqdp/UlvWI&#10;3qkkS9NF0oOtjQUunMPX+9FI1xG/aQT3H5vGCU9USTE3H28b7yrcyXrFir1lppV8SoP9QxYdkxqD&#10;nqHumWfkYOVvUJ3kFhw0fsahS6BpJBexBqxmnv5SzWPLjIi1IDnOnGly/w+Wfzg+mk+W+OE1DNjA&#10;WIQzD8C/OqJh2zK9FxtroW8FqzHwPFCW9MYV09dAtStcAKn691Bjk9nBQwQaGtsFVrBOgujYgNOZ&#10;dDF4wvExu83zqwWOCUdblt0slteLGIMVT9+Ndf6tgI4EoaQWuxrh2fHB+ZAOK55cQjQHStY7qVRU&#10;7L7aKkuODCdgF8+E/pOb0qQv6dVynqYjBX/FSNNNutn9CaOTHmdZya6kyzSc4MSKQNwbXUfZM6lG&#10;GXNWemIykDfS6IdqILIuaR7+BmIrqE9IrYVxdHHVUGjBfqekx7Etqft2YFZQot5pbM/tPM/DnEcl&#10;v77JULGXlurSwjRHqJJ6SkZx6+NuhLQ1bLCNjYwEP2cypYzjGHmfVifM+6UevZ4XfP0DAAD//wMA&#10;UEsDBBQABgAIAAAAIQCH7sk83wAAAAkBAAAPAAAAZHJzL2Rvd25yZXYueG1sTI9BS8NAFITvgv9h&#10;eYI3u2lIQxPzUqQg4q22gua2zb4modm3Ibtto7/e7ckehxlmvilWk+nFmUbXWUaYzyIQxLXVHTcI&#10;n7vXpyUI5xVr1VsmhB9ysCrv7wqVa3vhDzpvfSNCCbtcIbTeD7mUrm7JKDezA3HwDnY0ygc5NlKP&#10;6hLKTS/jKEqlUR2HhVYNtG6pPm5PBiGqXPZOjf6u1ol522y+fquj3SE+PkwvzyA8Tf4/DFf8gA5l&#10;YNrbE2sneoQruEdIsjQFEfwkjTMQe4TlYhGDLAt5+6D8AwAA//8DAFBLAQItABQABgAIAAAAIQC2&#10;gziS/gAAAOEBAAATAAAAAAAAAAAAAAAAAAAAAABbQ29udGVudF9UeXBlc10ueG1sUEsBAi0AFAAG&#10;AAgAAAAhADj9If/WAAAAlAEAAAsAAAAAAAAAAAAAAAAALwEAAF9yZWxzLy5yZWxzUEsBAi0AFAAG&#10;AAgAAAAhAGSo+A0aAgAAKAQAAA4AAAAAAAAAAAAAAAAALgIAAGRycy9lMm9Eb2MueG1sUEsBAi0A&#10;FAAGAAgAAAAhAIfuyTzfAAAACQEAAA8AAAAAAAAAAAAAAAAAdAQAAGRycy9kb3ducmV2LnhtbFBL&#10;BQYAAAAABAAEAPMAAACABQAAAAA=&#10;" w14:anchorId="50818371">
                <v:textbox>
                  <w:txbxContent>
                    <w:p w:rsidRPr="00C37205" w:rsidR="005913F1" w:rsidP="005913F1" w:rsidRDefault="005913F1" w14:paraId="21BCC852" w14:textId="13D71EAE">
                      <w:pPr>
                        <w:spacing w:line="240" w:lineRule="auto"/>
                        <w:rPr>
                          <w:b/>
                          <w:bCs/>
                          <w:color w:val="285F74"/>
                        </w:rPr>
                      </w:pPr>
                      <w:r w:rsidRPr="00C37205">
                        <w:rPr>
                          <w:b/>
                          <w:bCs/>
                          <w:color w:val="285F74"/>
                        </w:rPr>
                        <w:t xml:space="preserve">LESSON 3 </w:t>
                      </w:r>
                      <w:r w:rsidR="004E73CF">
                        <w:rPr>
                          <w:b/>
                          <w:bCs/>
                          <w:color w:val="285F74"/>
                        </w:rPr>
                        <w:t xml:space="preserve">(Slides 74 – 106)  </w:t>
                      </w:r>
                      <w:r w:rsidRPr="00C37205">
                        <w:rPr>
                          <w:b/>
                          <w:bCs/>
                          <w:color w:val="285F74"/>
                        </w:rPr>
                        <w:t xml:space="preserve">         </w:t>
                      </w:r>
                      <w:r w:rsidR="009F092B">
                        <w:rPr>
                          <w:b/>
                          <w:bCs/>
                          <w:color w:val="285F74"/>
                        </w:rPr>
                        <w:t>50</w:t>
                      </w:r>
                      <w:r w:rsidRPr="00C37205">
                        <w:rPr>
                          <w:b/>
                          <w:bCs/>
                          <w:color w:val="285F74"/>
                        </w:rPr>
                        <w:t xml:space="preserve"> MIN</w:t>
                      </w:r>
                    </w:p>
                    <w:p w:rsidRPr="00C37205" w:rsidR="005913F1" w:rsidP="005913F1" w:rsidRDefault="009F092B" w14:paraId="50121D9F" w14:textId="0DDDB4FC">
                      <w:pPr>
                        <w:spacing w:line="240" w:lineRule="auto"/>
                        <w:rPr>
                          <w:b/>
                          <w:bCs/>
                          <w:color w:val="285F74"/>
                          <w:sz w:val="22"/>
                          <w:szCs w:val="22"/>
                        </w:rPr>
                      </w:pPr>
                      <w:r>
                        <w:rPr>
                          <w:b/>
                          <w:bCs/>
                          <w:color w:val="285F74"/>
                          <w:sz w:val="22"/>
                          <w:szCs w:val="22"/>
                        </w:rPr>
                        <w:t>SPENDING, SAVING SHARING</w:t>
                      </w:r>
                    </w:p>
                    <w:p w:rsidRPr="00031C96" w:rsidR="005913F1" w:rsidP="005913F1" w:rsidRDefault="005913F1" w14:paraId="302DEDC6" w14:textId="77777777">
                      <w:pPr>
                        <w:spacing w:after="0" w:line="240" w:lineRule="auto"/>
                        <w:rPr>
                          <w:b/>
                          <w:bCs/>
                          <w:sz w:val="22"/>
                          <w:szCs w:val="22"/>
                        </w:rPr>
                      </w:pPr>
                      <w:r w:rsidRPr="00031C96">
                        <w:rPr>
                          <w:b/>
                          <w:bCs/>
                          <w:sz w:val="22"/>
                          <w:szCs w:val="22"/>
                        </w:rPr>
                        <w:t>Core Activities:</w:t>
                      </w:r>
                    </w:p>
                    <w:p w:rsidRPr="002D19D3" w:rsidR="005913F1" w:rsidP="00054250" w:rsidRDefault="009F092B" w14:paraId="0CF1CEDF" w14:textId="13BB9D99">
                      <w:pPr>
                        <w:pStyle w:val="Paragraphedeliste"/>
                        <w:numPr>
                          <w:ilvl w:val="0"/>
                          <w:numId w:val="26"/>
                        </w:numPr>
                        <w:rPr>
                          <w:rFonts w:ascii="Bierstadt" w:hAnsi="Bierstadt"/>
                          <w:color w:val="000000" w:themeColor="text1"/>
                        </w:rPr>
                      </w:pPr>
                      <w:r>
                        <w:rPr>
                          <w:rFonts w:ascii="Bierstadt" w:hAnsi="Bierstadt"/>
                          <w:color w:val="000000" w:themeColor="text1"/>
                        </w:rPr>
                        <w:t>Needs, Wants, and Goals (15 min)</w:t>
                      </w:r>
                    </w:p>
                    <w:p w:rsidRPr="002D19D3" w:rsidR="005913F1" w:rsidP="00054250" w:rsidRDefault="009F092B" w14:paraId="152FD3CB" w14:textId="344305D6">
                      <w:pPr>
                        <w:pStyle w:val="Paragraphedeliste"/>
                        <w:numPr>
                          <w:ilvl w:val="0"/>
                          <w:numId w:val="26"/>
                        </w:numPr>
                        <w:rPr>
                          <w:rFonts w:ascii="Bierstadt" w:hAnsi="Bierstadt"/>
                          <w:color w:val="000000" w:themeColor="text1"/>
                        </w:rPr>
                      </w:pPr>
                      <w:r>
                        <w:rPr>
                          <w:rFonts w:ascii="Bierstadt" w:hAnsi="Bierstadt"/>
                          <w:color w:val="000000" w:themeColor="text1"/>
                        </w:rPr>
                        <w:t>Making a Project Budget</w:t>
                      </w:r>
                      <w:r w:rsidRPr="002D19D3" w:rsidR="005913F1">
                        <w:rPr>
                          <w:rFonts w:ascii="Bierstadt" w:hAnsi="Bierstadt"/>
                          <w:color w:val="000000" w:themeColor="text1"/>
                        </w:rPr>
                        <w:t xml:space="preserve"> (2</w:t>
                      </w:r>
                      <w:r>
                        <w:rPr>
                          <w:rFonts w:ascii="Bierstadt" w:hAnsi="Bierstadt"/>
                          <w:color w:val="000000" w:themeColor="text1"/>
                        </w:rPr>
                        <w:t>5</w:t>
                      </w:r>
                      <w:r w:rsidRPr="002D19D3" w:rsidR="005913F1">
                        <w:rPr>
                          <w:rFonts w:ascii="Bierstadt" w:hAnsi="Bierstadt"/>
                          <w:color w:val="000000" w:themeColor="text1"/>
                        </w:rPr>
                        <w:t xml:space="preserve"> min) </w:t>
                      </w:r>
                    </w:p>
                    <w:p w:rsidRPr="00F03CD3" w:rsidR="005913F1" w:rsidP="00054250" w:rsidRDefault="00F03CD3" w14:paraId="379A13F6" w14:textId="64BF8098">
                      <w:pPr>
                        <w:pStyle w:val="Paragraphedeliste"/>
                        <w:numPr>
                          <w:ilvl w:val="0"/>
                          <w:numId w:val="26"/>
                        </w:numPr>
                        <w:rPr>
                          <w:rFonts w:ascii="Bierstadt" w:hAnsi="Bierstadt"/>
                          <w:color w:val="000000" w:themeColor="text1"/>
                        </w:rPr>
                      </w:pPr>
                      <w:r>
                        <w:rPr>
                          <w:rFonts w:ascii="Bierstadt" w:hAnsi="Bierstadt"/>
                          <w:color w:val="000000" w:themeColor="text1"/>
                        </w:rPr>
                        <w:t>Credit Scores</w:t>
                      </w:r>
                      <w:r w:rsidRPr="002D19D3" w:rsidR="005913F1">
                        <w:rPr>
                          <w:rFonts w:ascii="Bierstadt" w:hAnsi="Bierstadt"/>
                          <w:color w:val="000000" w:themeColor="text1"/>
                        </w:rPr>
                        <w:t xml:space="preserve"> (10 min) </w:t>
                      </w:r>
                    </w:p>
                    <w:p w:rsidRPr="00500E9E" w:rsidR="005913F1" w:rsidP="00054250" w:rsidRDefault="005913F1" w14:paraId="7A8A772D" w14:textId="64E3BDC9">
                      <w:pPr>
                        <w:pStyle w:val="Paragraphedeliste"/>
                        <w:numPr>
                          <w:ilvl w:val="0"/>
                          <w:numId w:val="26"/>
                        </w:numPr>
                        <w:rPr>
                          <w:rFonts w:ascii="Bierstadt" w:hAnsi="Bierstadt"/>
                          <w:color w:val="000000" w:themeColor="text1"/>
                        </w:rPr>
                      </w:pPr>
                      <w:r w:rsidRPr="00500E9E">
                        <w:rPr>
                          <w:rFonts w:ascii="Bierstadt" w:hAnsi="Bierstadt"/>
                          <w:color w:val="000000" w:themeColor="text1"/>
                        </w:rPr>
                        <w:t xml:space="preserve">Extended </w:t>
                      </w:r>
                      <w:r w:rsidR="009F092B">
                        <w:rPr>
                          <w:rFonts w:ascii="Bierstadt" w:hAnsi="Bierstadt"/>
                          <w:color w:val="000000" w:themeColor="text1"/>
                        </w:rPr>
                        <w:t>Activities</w:t>
                      </w:r>
                      <w:r w:rsidRPr="00500E9E">
                        <w:rPr>
                          <w:rFonts w:ascii="Bierstadt" w:hAnsi="Bierstadt"/>
                          <w:color w:val="000000" w:themeColor="text1"/>
                        </w:rPr>
                        <w:t xml:space="preserve"> (Optional)</w:t>
                      </w:r>
                    </w:p>
                  </w:txbxContent>
                </v:textbox>
                <w10:wrap type="square" anchorx="margin"/>
              </v:shape>
            </w:pict>
          </mc:Fallback>
        </mc:AlternateContent>
      </w:r>
      <w:r w:rsidR="008B1EE6" w:rsidRPr="008940C7">
        <w:rPr>
          <w:rFonts w:ascii="Bierstadt" w:eastAsiaTheme="minorHAnsi" w:hAnsi="Bierstadt" w:cstheme="minorBidi"/>
          <w:b/>
          <w:bCs/>
          <w:noProof/>
          <w:color w:val="000000" w:themeColor="text1"/>
          <w:kern w:val="2"/>
          <w14:ligatures w14:val="standardContextual"/>
        </w:rPr>
        <mc:AlternateContent>
          <mc:Choice Requires="wps">
            <w:drawing>
              <wp:anchor distT="45720" distB="45720" distL="114300" distR="114300" simplePos="0" relativeHeight="251658242" behindDoc="0" locked="0" layoutInCell="1" allowOverlap="1" wp14:anchorId="104E31E3" wp14:editId="2AAD2E64">
                <wp:simplePos x="0" y="0"/>
                <wp:positionH relativeFrom="margin">
                  <wp:posOffset>3051365</wp:posOffset>
                </wp:positionH>
                <wp:positionV relativeFrom="paragraph">
                  <wp:posOffset>759460</wp:posOffset>
                </wp:positionV>
                <wp:extent cx="2943860" cy="1404620"/>
                <wp:effectExtent l="19050" t="19050" r="27940" b="19685"/>
                <wp:wrapSquare wrapText="bothSides"/>
                <wp:docPr id="124399869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43860" cy="1404620"/>
                        </a:xfrm>
                        <a:prstGeom prst="rect">
                          <a:avLst/>
                        </a:prstGeom>
                        <a:solidFill>
                          <a:srgbClr val="FFFFFF"/>
                        </a:solidFill>
                        <a:ln w="38100">
                          <a:solidFill>
                            <a:srgbClr val="00A0AF"/>
                          </a:solidFill>
                          <a:miter lim="800000"/>
                          <a:headEnd/>
                          <a:tailEnd/>
                        </a:ln>
                      </wps:spPr>
                      <wps:txbx>
                        <w:txbxContent>
                          <w:p w14:paraId="724C5174" w14:textId="43078DC9" w:rsidR="008940C7" w:rsidRPr="00C37205" w:rsidRDefault="008940C7" w:rsidP="008940C7">
                            <w:pPr>
                              <w:spacing w:line="240" w:lineRule="auto"/>
                              <w:rPr>
                                <w:b/>
                                <w:bCs/>
                                <w:color w:val="285F74"/>
                              </w:rPr>
                            </w:pPr>
                            <w:r w:rsidRPr="00C37205">
                              <w:rPr>
                                <w:b/>
                                <w:bCs/>
                                <w:color w:val="285F74"/>
                              </w:rPr>
                              <w:t xml:space="preserve">LESSON 2 </w:t>
                            </w:r>
                            <w:r w:rsidR="004E73CF">
                              <w:rPr>
                                <w:b/>
                                <w:bCs/>
                                <w:color w:val="285F74"/>
                              </w:rPr>
                              <w:t xml:space="preserve">(Slide 43 – 73)  </w:t>
                            </w:r>
                            <w:r w:rsidR="007F20F1">
                              <w:rPr>
                                <w:b/>
                                <w:bCs/>
                                <w:color w:val="285F74"/>
                              </w:rPr>
                              <w:t xml:space="preserve"> </w:t>
                            </w:r>
                            <w:r w:rsidRPr="00C37205">
                              <w:rPr>
                                <w:b/>
                                <w:bCs/>
                                <w:color w:val="285F74"/>
                              </w:rPr>
                              <w:t xml:space="preserve">               </w:t>
                            </w:r>
                            <w:r>
                              <w:rPr>
                                <w:b/>
                                <w:bCs/>
                                <w:color w:val="285F74"/>
                              </w:rPr>
                              <w:t>4</w:t>
                            </w:r>
                            <w:r w:rsidRPr="00C37205">
                              <w:rPr>
                                <w:b/>
                                <w:bCs/>
                                <w:color w:val="285F74"/>
                              </w:rPr>
                              <w:t>5 MIN</w:t>
                            </w:r>
                          </w:p>
                          <w:p w14:paraId="74DDC3BA" w14:textId="33BF5B53" w:rsidR="008940C7" w:rsidRPr="00C37205" w:rsidRDefault="00D12082" w:rsidP="008940C7">
                            <w:pPr>
                              <w:spacing w:line="240" w:lineRule="auto"/>
                              <w:rPr>
                                <w:b/>
                                <w:bCs/>
                                <w:color w:val="285F74"/>
                                <w:sz w:val="22"/>
                                <w:szCs w:val="22"/>
                              </w:rPr>
                            </w:pPr>
                            <w:r>
                              <w:rPr>
                                <w:b/>
                                <w:bCs/>
                                <w:color w:val="285F74"/>
                                <w:sz w:val="22"/>
                                <w:szCs w:val="22"/>
                              </w:rPr>
                              <w:t>SMART SHOPPING IN AN ONLINE WORLD</w:t>
                            </w:r>
                          </w:p>
                          <w:p w14:paraId="7AAAA8AF" w14:textId="77777777" w:rsidR="008940C7" w:rsidRPr="00031C96" w:rsidRDefault="008940C7" w:rsidP="008940C7">
                            <w:pPr>
                              <w:spacing w:after="0" w:line="240" w:lineRule="auto"/>
                              <w:rPr>
                                <w:b/>
                                <w:bCs/>
                                <w:sz w:val="22"/>
                                <w:szCs w:val="22"/>
                              </w:rPr>
                            </w:pPr>
                            <w:r w:rsidRPr="00031C96">
                              <w:rPr>
                                <w:b/>
                                <w:bCs/>
                                <w:sz w:val="22"/>
                                <w:szCs w:val="22"/>
                              </w:rPr>
                              <w:t>Core Activities:</w:t>
                            </w:r>
                          </w:p>
                          <w:p w14:paraId="001633FE" w14:textId="73C7471A" w:rsidR="008940C7" w:rsidRPr="002D19D3" w:rsidRDefault="00D12082" w:rsidP="00054250">
                            <w:pPr>
                              <w:pStyle w:val="ListParagraph"/>
                              <w:numPr>
                                <w:ilvl w:val="0"/>
                                <w:numId w:val="25"/>
                              </w:numPr>
                              <w:rPr>
                                <w:rFonts w:ascii="Bierstadt" w:hAnsi="Bierstadt"/>
                                <w:color w:val="000000" w:themeColor="text1"/>
                              </w:rPr>
                            </w:pPr>
                            <w:r>
                              <w:rPr>
                                <w:rFonts w:ascii="Bierstadt" w:hAnsi="Bierstadt"/>
                                <w:color w:val="000000" w:themeColor="text1"/>
                              </w:rPr>
                              <w:t>Why do we Buy the Things we Buy?</w:t>
                            </w:r>
                            <w:r w:rsidR="008940C7" w:rsidRPr="002D19D3">
                              <w:rPr>
                                <w:rFonts w:ascii="Bierstadt" w:hAnsi="Bierstadt"/>
                                <w:color w:val="000000" w:themeColor="text1"/>
                              </w:rPr>
                              <w:t xml:space="preserve"> (5 min)</w:t>
                            </w:r>
                          </w:p>
                          <w:p w14:paraId="6ED558D5" w14:textId="7C8B25DF" w:rsidR="008940C7" w:rsidRPr="002D19D3" w:rsidRDefault="00D12082" w:rsidP="00054250">
                            <w:pPr>
                              <w:pStyle w:val="ListParagraph"/>
                              <w:numPr>
                                <w:ilvl w:val="0"/>
                                <w:numId w:val="25"/>
                              </w:numPr>
                              <w:rPr>
                                <w:rFonts w:ascii="Bierstadt" w:hAnsi="Bierstadt"/>
                                <w:color w:val="000000" w:themeColor="text1"/>
                              </w:rPr>
                            </w:pPr>
                            <w:r>
                              <w:rPr>
                                <w:rFonts w:ascii="Bierstadt" w:hAnsi="Bierstadt"/>
                                <w:color w:val="000000" w:themeColor="text1"/>
                              </w:rPr>
                              <w:t>Are All Online Sites Safe?</w:t>
                            </w:r>
                            <w:r w:rsidR="008940C7" w:rsidRPr="002D19D3">
                              <w:rPr>
                                <w:rFonts w:ascii="Bierstadt" w:hAnsi="Bierstadt"/>
                                <w:color w:val="000000" w:themeColor="text1"/>
                              </w:rPr>
                              <w:t xml:space="preserve"> (</w:t>
                            </w:r>
                            <w:r w:rsidR="008B1EE6">
                              <w:rPr>
                                <w:rFonts w:ascii="Bierstadt" w:hAnsi="Bierstadt"/>
                                <w:color w:val="000000" w:themeColor="text1"/>
                              </w:rPr>
                              <w:t>20</w:t>
                            </w:r>
                            <w:r w:rsidR="008940C7" w:rsidRPr="002D19D3">
                              <w:rPr>
                                <w:rFonts w:ascii="Bierstadt" w:hAnsi="Bierstadt"/>
                                <w:color w:val="000000" w:themeColor="text1"/>
                              </w:rPr>
                              <w:t xml:space="preserve"> min) </w:t>
                            </w:r>
                          </w:p>
                          <w:p w14:paraId="09BDE11D" w14:textId="007836F7" w:rsidR="008940C7" w:rsidRPr="002D19D3" w:rsidRDefault="008B1EE6" w:rsidP="00054250">
                            <w:pPr>
                              <w:pStyle w:val="ListParagraph"/>
                              <w:numPr>
                                <w:ilvl w:val="0"/>
                                <w:numId w:val="25"/>
                              </w:numPr>
                              <w:rPr>
                                <w:rFonts w:ascii="Bierstadt" w:hAnsi="Bierstadt"/>
                                <w:color w:val="000000" w:themeColor="text1"/>
                              </w:rPr>
                            </w:pPr>
                            <w:r>
                              <w:rPr>
                                <w:rFonts w:ascii="Bierstadt" w:hAnsi="Bierstadt"/>
                                <w:color w:val="000000" w:themeColor="text1"/>
                              </w:rPr>
                              <w:t>Are You a SMART Consumer?</w:t>
                            </w:r>
                            <w:r w:rsidR="008940C7" w:rsidRPr="002D19D3">
                              <w:rPr>
                                <w:rFonts w:ascii="Bierstadt" w:hAnsi="Bierstadt"/>
                                <w:color w:val="000000" w:themeColor="text1"/>
                              </w:rPr>
                              <w:t xml:space="preserve"> (20 min)</w:t>
                            </w:r>
                          </w:p>
                          <w:p w14:paraId="2D197FAD" w14:textId="3472CDEA" w:rsidR="008940C7" w:rsidRPr="009F092B" w:rsidRDefault="009F092B" w:rsidP="00054250">
                            <w:pPr>
                              <w:pStyle w:val="ListParagraph"/>
                              <w:numPr>
                                <w:ilvl w:val="0"/>
                                <w:numId w:val="25"/>
                              </w:numPr>
                              <w:rPr>
                                <w:rFonts w:ascii="Bierstadt" w:hAnsi="Bierstadt"/>
                                <w:b/>
                                <w:bCs/>
                                <w:color w:val="000000" w:themeColor="text1"/>
                              </w:rPr>
                            </w:pPr>
                            <w:r w:rsidRPr="009F092B">
                              <w:rPr>
                                <w:rFonts w:ascii="Bierstadt" w:hAnsi="Bierstadt"/>
                                <w:color w:val="000000" w:themeColor="text1"/>
                              </w:rPr>
                              <w:t>Extended Activities (Optional)</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6A34A42F">
              <v:shape id="_x0000_s1031" style="position:absolute;margin-left:240.25pt;margin-top:59.8pt;width:231.8pt;height:110.6pt;z-index:25165824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eGgIAACgEAAAOAAAAZHJzL2Uyb0RvYy54bWysk99u2yAUxu8n7R0Q94vt1M1SK06Vpcs0&#10;qfsjdXsAjHGMhjkMSOzs6XvAbhp12800XyDwgY9zfudjdTt0ihyFdRJ0SbNZSonQHGqp9yX9/m33&#10;ZkmJ80zXTIEWJT0JR2/Xr1+telOIObSgamEJimhX9KakrfemSBLHW9ExNwMjNAYbsB3zuLT7pLas&#10;R/VOJfM0XSQ92NpY4MI5/Hs3Buk66jeN4P5L0zjhiSop5ubjaONYhTFZr1ixt8y0kk9psH/IomNS&#10;46VnqTvmGTlY+ZtUJ7kFB42fcegSaBrJRawBq8nSF9U8tMyIWAvCceaMyf0/Wf75+GC+WuKHdzBg&#10;A2MRztwD/+GIhm3L9F5srIW+FazGi7OALOmNK6ajAbUrXBCp+k9QY5PZwUMUGhrbBSpYJ0F1bMDp&#10;DF0MnnD8Ob/Jr5YLDHGMZXmaL+axLQkrno4b6/wHAR0Jk5Ja7GqUZ8d750M6rHjaEm5zoGS9k0rF&#10;hd1XW2XJkaEDdvGLFbzYpjTpS3q1zNJ0RPBXjTTdpJvdnzQ66dHLSnYlXabhG90VwL3XdXSaZ1KN&#10;c8xZ6YlkgDdi9EM1EFmX9DqcDWArqE+I1sJoXXxqOGnB/qKkR9uW1P08MCsoUR81tucmy/Pg87jI&#10;r98iS2IvI9VlhGmOUiX1lIzTrY9vI4IzG2zjTkbAz5lMKaMdI/fp6QS/X67jrucHvn4EAAD//wMA&#10;UEsDBBQABgAIAAAAIQAp3s+r3wAAAAsBAAAPAAAAZHJzL2Rvd25yZXYueG1sTI8xT8MwEIV3JP6D&#10;dUhs1Ak1VRriVAiJAYmFUIZuTnxNAvE5ip02/HuOiY6n9+m974rd4gZxwin0njSkqwQEUuNtT62G&#10;/cfLXQYiREPWDJ5Qww8G2JXXV4XJrT/TO56q2AouoZAbDV2MYy5laDp0Jqz8iMTZ0U/ORD6nVtrJ&#10;nLncDfI+STbSmZ54oTMjPnfYfFez01D3a9pn6VfAalaH5vP4SuHtoPXtzfL0CCLiEv9h+NNndSjZ&#10;qfYz2SAGDSpLHhjlIN1uQDCxVSoFUWtYqyQDWRby8ofyFwAA//8DAFBLAQItABQABgAIAAAAIQC2&#10;gziS/gAAAOEBAAATAAAAAAAAAAAAAAAAAAAAAABbQ29udGVudF9UeXBlc10ueG1sUEsBAi0AFAAG&#10;AAgAAAAhADj9If/WAAAAlAEAAAsAAAAAAAAAAAAAAAAALwEAAF9yZWxzLy5yZWxzUEsBAi0AFAAG&#10;AAgAAAAhAD9y754aAgAAKAQAAA4AAAAAAAAAAAAAAAAALgIAAGRycy9lMm9Eb2MueG1sUEsBAi0A&#10;FAAGAAgAAAAhACnez6vfAAAACwEAAA8AAAAAAAAAAAAAAAAAdAQAAGRycy9kb3ducmV2LnhtbFBL&#10;BQYAAAAABAAEAPMAAACABQAAAAA=&#10;" w14:anchorId="104E31E3">
                <v:textbox style="mso-fit-shape-to-text:t">
                  <w:txbxContent>
                    <w:p w:rsidRPr="00C37205" w:rsidR="008940C7" w:rsidP="008940C7" w:rsidRDefault="008940C7" w14:paraId="007DE641" w14:textId="43078DC9">
                      <w:pPr>
                        <w:spacing w:line="240" w:lineRule="auto"/>
                        <w:rPr>
                          <w:b/>
                          <w:bCs/>
                          <w:color w:val="285F74"/>
                        </w:rPr>
                      </w:pPr>
                      <w:r w:rsidRPr="00C37205">
                        <w:rPr>
                          <w:b/>
                          <w:bCs/>
                          <w:color w:val="285F74"/>
                        </w:rPr>
                        <w:t xml:space="preserve">LESSON 2 </w:t>
                      </w:r>
                      <w:r w:rsidR="004E73CF">
                        <w:rPr>
                          <w:b/>
                          <w:bCs/>
                          <w:color w:val="285F74"/>
                        </w:rPr>
                        <w:t xml:space="preserve">(Slide 43 – 73)  </w:t>
                      </w:r>
                      <w:r w:rsidR="007F20F1">
                        <w:rPr>
                          <w:b/>
                          <w:bCs/>
                          <w:color w:val="285F74"/>
                        </w:rPr>
                        <w:t xml:space="preserve"> </w:t>
                      </w:r>
                      <w:r w:rsidRPr="00C37205">
                        <w:rPr>
                          <w:b/>
                          <w:bCs/>
                          <w:color w:val="285F74"/>
                        </w:rPr>
                        <w:t xml:space="preserve">               </w:t>
                      </w:r>
                      <w:r>
                        <w:rPr>
                          <w:b/>
                          <w:bCs/>
                          <w:color w:val="285F74"/>
                        </w:rPr>
                        <w:t>4</w:t>
                      </w:r>
                      <w:r w:rsidRPr="00C37205">
                        <w:rPr>
                          <w:b/>
                          <w:bCs/>
                          <w:color w:val="285F74"/>
                        </w:rPr>
                        <w:t>5 MIN</w:t>
                      </w:r>
                    </w:p>
                    <w:p w:rsidRPr="00C37205" w:rsidR="008940C7" w:rsidP="008940C7" w:rsidRDefault="00D12082" w14:paraId="4BBFE736" w14:textId="33BF5B53">
                      <w:pPr>
                        <w:spacing w:line="240" w:lineRule="auto"/>
                        <w:rPr>
                          <w:b/>
                          <w:bCs/>
                          <w:color w:val="285F74"/>
                          <w:sz w:val="22"/>
                          <w:szCs w:val="22"/>
                        </w:rPr>
                      </w:pPr>
                      <w:r>
                        <w:rPr>
                          <w:b/>
                          <w:bCs/>
                          <w:color w:val="285F74"/>
                          <w:sz w:val="22"/>
                          <w:szCs w:val="22"/>
                        </w:rPr>
                        <w:t>SMART SHOPPING IN AN ONLINE WORLD</w:t>
                      </w:r>
                    </w:p>
                    <w:p w:rsidRPr="00031C96" w:rsidR="008940C7" w:rsidP="008940C7" w:rsidRDefault="008940C7" w14:paraId="72C99352" w14:textId="77777777">
                      <w:pPr>
                        <w:spacing w:after="0" w:line="240" w:lineRule="auto"/>
                        <w:rPr>
                          <w:b/>
                          <w:bCs/>
                          <w:sz w:val="22"/>
                          <w:szCs w:val="22"/>
                        </w:rPr>
                      </w:pPr>
                      <w:r w:rsidRPr="00031C96">
                        <w:rPr>
                          <w:b/>
                          <w:bCs/>
                          <w:sz w:val="22"/>
                          <w:szCs w:val="22"/>
                        </w:rPr>
                        <w:t>Core Activities:</w:t>
                      </w:r>
                    </w:p>
                    <w:p w:rsidRPr="002D19D3" w:rsidR="008940C7" w:rsidP="00054250" w:rsidRDefault="00D12082" w14:paraId="77EB7E55" w14:textId="73C7471A">
                      <w:pPr>
                        <w:pStyle w:val="Paragraphedeliste"/>
                        <w:numPr>
                          <w:ilvl w:val="0"/>
                          <w:numId w:val="25"/>
                        </w:numPr>
                        <w:rPr>
                          <w:rFonts w:ascii="Bierstadt" w:hAnsi="Bierstadt"/>
                          <w:color w:val="000000" w:themeColor="text1"/>
                        </w:rPr>
                      </w:pPr>
                      <w:r>
                        <w:rPr>
                          <w:rFonts w:ascii="Bierstadt" w:hAnsi="Bierstadt"/>
                          <w:color w:val="000000" w:themeColor="text1"/>
                        </w:rPr>
                        <w:t>Why do we Buy the Things we Buy?</w:t>
                      </w:r>
                      <w:r w:rsidRPr="002D19D3" w:rsidR="008940C7">
                        <w:rPr>
                          <w:rFonts w:ascii="Bierstadt" w:hAnsi="Bierstadt"/>
                          <w:color w:val="000000" w:themeColor="text1"/>
                        </w:rPr>
                        <w:t xml:space="preserve"> (5 min)</w:t>
                      </w:r>
                    </w:p>
                    <w:p w:rsidRPr="002D19D3" w:rsidR="008940C7" w:rsidP="00054250" w:rsidRDefault="00D12082" w14:paraId="08D0B9B3" w14:textId="7C8B25DF">
                      <w:pPr>
                        <w:pStyle w:val="Paragraphedeliste"/>
                        <w:numPr>
                          <w:ilvl w:val="0"/>
                          <w:numId w:val="25"/>
                        </w:numPr>
                        <w:rPr>
                          <w:rFonts w:ascii="Bierstadt" w:hAnsi="Bierstadt"/>
                          <w:color w:val="000000" w:themeColor="text1"/>
                        </w:rPr>
                      </w:pPr>
                      <w:r>
                        <w:rPr>
                          <w:rFonts w:ascii="Bierstadt" w:hAnsi="Bierstadt"/>
                          <w:color w:val="000000" w:themeColor="text1"/>
                        </w:rPr>
                        <w:t>Are All Online Sites Safe?</w:t>
                      </w:r>
                      <w:r w:rsidRPr="002D19D3" w:rsidR="008940C7">
                        <w:rPr>
                          <w:rFonts w:ascii="Bierstadt" w:hAnsi="Bierstadt"/>
                          <w:color w:val="000000" w:themeColor="text1"/>
                        </w:rPr>
                        <w:t xml:space="preserve"> (</w:t>
                      </w:r>
                      <w:r w:rsidR="008B1EE6">
                        <w:rPr>
                          <w:rFonts w:ascii="Bierstadt" w:hAnsi="Bierstadt"/>
                          <w:color w:val="000000" w:themeColor="text1"/>
                        </w:rPr>
                        <w:t>20</w:t>
                      </w:r>
                      <w:r w:rsidRPr="002D19D3" w:rsidR="008940C7">
                        <w:rPr>
                          <w:rFonts w:ascii="Bierstadt" w:hAnsi="Bierstadt"/>
                          <w:color w:val="000000" w:themeColor="text1"/>
                        </w:rPr>
                        <w:t xml:space="preserve"> min) </w:t>
                      </w:r>
                    </w:p>
                    <w:p w:rsidRPr="002D19D3" w:rsidR="008940C7" w:rsidP="00054250" w:rsidRDefault="008B1EE6" w14:paraId="56AE391C" w14:textId="007836F7">
                      <w:pPr>
                        <w:pStyle w:val="Paragraphedeliste"/>
                        <w:numPr>
                          <w:ilvl w:val="0"/>
                          <w:numId w:val="25"/>
                        </w:numPr>
                        <w:rPr>
                          <w:rFonts w:ascii="Bierstadt" w:hAnsi="Bierstadt"/>
                          <w:color w:val="000000" w:themeColor="text1"/>
                        </w:rPr>
                      </w:pPr>
                      <w:r>
                        <w:rPr>
                          <w:rFonts w:ascii="Bierstadt" w:hAnsi="Bierstadt"/>
                          <w:color w:val="000000" w:themeColor="text1"/>
                        </w:rPr>
                        <w:t>Are You a SMART Consumer?</w:t>
                      </w:r>
                      <w:r w:rsidRPr="002D19D3" w:rsidR="008940C7">
                        <w:rPr>
                          <w:rFonts w:ascii="Bierstadt" w:hAnsi="Bierstadt"/>
                          <w:color w:val="000000" w:themeColor="text1"/>
                        </w:rPr>
                        <w:t xml:space="preserve"> (20 min)</w:t>
                      </w:r>
                    </w:p>
                    <w:p w:rsidRPr="009F092B" w:rsidR="008940C7" w:rsidP="00054250" w:rsidRDefault="009F092B" w14:paraId="3027E6F1" w14:textId="3472CDEA">
                      <w:pPr>
                        <w:pStyle w:val="Paragraphedeliste"/>
                        <w:numPr>
                          <w:ilvl w:val="0"/>
                          <w:numId w:val="25"/>
                        </w:numPr>
                        <w:rPr>
                          <w:rFonts w:ascii="Bierstadt" w:hAnsi="Bierstadt"/>
                          <w:b/>
                          <w:bCs/>
                          <w:color w:val="000000" w:themeColor="text1"/>
                        </w:rPr>
                      </w:pPr>
                      <w:r w:rsidRPr="009F092B">
                        <w:rPr>
                          <w:rFonts w:ascii="Bierstadt" w:hAnsi="Bierstadt"/>
                          <w:color w:val="000000" w:themeColor="text1"/>
                        </w:rPr>
                        <w:t>Extended Activities (Optional)</w:t>
                      </w:r>
                    </w:p>
                  </w:txbxContent>
                </v:textbox>
                <w10:wrap type="square" anchorx="margin"/>
              </v:shape>
            </w:pict>
          </mc:Fallback>
        </mc:AlternateContent>
      </w:r>
      <w:r w:rsidR="008940C7" w:rsidRPr="008940C7">
        <w:rPr>
          <w:rFonts w:ascii="Bierstadt" w:eastAsiaTheme="minorHAnsi" w:hAnsi="Bierstadt" w:cstheme="minorBidi"/>
          <w:b/>
          <w:bCs/>
          <w:noProof/>
          <w:color w:val="000000" w:themeColor="text1"/>
          <w:kern w:val="2"/>
          <w14:ligatures w14:val="standardContextual"/>
        </w:rPr>
        <mc:AlternateContent>
          <mc:Choice Requires="wps">
            <w:drawing>
              <wp:anchor distT="45720" distB="45720" distL="114300" distR="114300" simplePos="0" relativeHeight="251658243" behindDoc="0" locked="0" layoutInCell="1" allowOverlap="1" wp14:anchorId="03EE703E" wp14:editId="3799446C">
                <wp:simplePos x="0" y="0"/>
                <wp:positionH relativeFrom="column">
                  <wp:posOffset>10226</wp:posOffset>
                </wp:positionH>
                <wp:positionV relativeFrom="paragraph">
                  <wp:posOffset>321310</wp:posOffset>
                </wp:positionV>
                <wp:extent cx="6003290" cy="343535"/>
                <wp:effectExtent l="19050" t="19050" r="16510" b="18415"/>
                <wp:wrapSquare wrapText="bothSides"/>
                <wp:docPr id="18332256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3290" cy="343535"/>
                        </a:xfrm>
                        <a:prstGeom prst="rect">
                          <a:avLst/>
                        </a:prstGeom>
                        <a:solidFill>
                          <a:srgbClr val="FFFFFF"/>
                        </a:solidFill>
                        <a:ln w="38100">
                          <a:solidFill>
                            <a:srgbClr val="00A0AF"/>
                          </a:solidFill>
                          <a:miter lim="800000"/>
                          <a:headEnd/>
                          <a:tailEnd/>
                        </a:ln>
                      </wps:spPr>
                      <wps:txbx>
                        <w:txbxContent>
                          <w:p w14:paraId="4643DAB3" w14:textId="557FC282" w:rsidR="008940C7" w:rsidRPr="00C37205" w:rsidRDefault="008940C7" w:rsidP="008940C7">
                            <w:pPr>
                              <w:rPr>
                                <w:rFonts w:ascii="Bierstadt" w:hAnsi="Bierstadt"/>
                                <w:b/>
                                <w:bCs/>
                                <w:color w:val="285F74"/>
                              </w:rPr>
                            </w:pPr>
                            <w:r w:rsidRPr="00C37205">
                              <w:rPr>
                                <w:rFonts w:ascii="Bierstadt" w:hAnsi="Bierstadt"/>
                                <w:b/>
                                <w:bCs/>
                                <w:color w:val="285F74"/>
                              </w:rPr>
                              <w:t>GETTING STARTED – GETTING TO KNOW YOU</w:t>
                            </w:r>
                            <w:r w:rsidR="00AC79CA">
                              <w:rPr>
                                <w:rFonts w:ascii="Bierstadt" w:hAnsi="Bierstadt"/>
                                <w:b/>
                                <w:bCs/>
                                <w:color w:val="285F74"/>
                              </w:rPr>
                              <w:t xml:space="preserve"> (Slides 1</w:t>
                            </w:r>
                            <w:r w:rsidR="004E73CF">
                              <w:rPr>
                                <w:rFonts w:ascii="Bierstadt" w:hAnsi="Bierstadt"/>
                                <w:b/>
                                <w:bCs/>
                                <w:color w:val="285F74"/>
                              </w:rPr>
                              <w:t xml:space="preserve"> – </w:t>
                            </w:r>
                            <w:r w:rsidR="00AC79CA">
                              <w:rPr>
                                <w:rFonts w:ascii="Bierstadt" w:hAnsi="Bierstadt"/>
                                <w:b/>
                                <w:bCs/>
                                <w:color w:val="285F74"/>
                              </w:rPr>
                              <w:t>5)</w:t>
                            </w:r>
                            <w:r w:rsidRPr="00C37205">
                              <w:rPr>
                                <w:rFonts w:ascii="Bierstadt" w:hAnsi="Bierstadt"/>
                                <w:b/>
                                <w:bCs/>
                                <w:color w:val="285F74"/>
                              </w:rPr>
                              <w:t xml:space="preserve">                                 5 MIN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16="http://schemas.microsoft.com/office/drawing/2014/main" xmlns:ask="http://schemas.microsoft.com/office/drawing/2018/sketchyshapes" xmlns:a14="http://schemas.microsoft.com/office/drawing/2010/main" xmlns:pic="http://schemas.openxmlformats.org/drawingml/2006/picture" xmlns:a="http://schemas.openxmlformats.org/drawingml/2006/main">
            <w:pict w14:anchorId="3F16B7E3">
              <v:shape id="_x0000_s1032" style="position:absolute;margin-left:.8pt;margin-top:25.3pt;width:472.7pt;height:27.05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strokecolor="#00a0af" strokeweight="3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caojFwIAACcEAAAOAAAAZHJzL2Uyb0RvYy54bWysU9tu2zAMfR+wfxD0vli5dakRp8jSZRjQ&#10;XYBuHyDLcixMFjVJiZ19fSnZbbPbyzA9CKRIHZKH5PqmbzU5SecVmIJOJ4wSaQRUyhwK+vXL/tWK&#10;Eh+4qbgGIwt6lp7ebF6+WHc2lzNoQFfSEQQxPu9sQZsQbJ5lXjSy5X4CVho01uBaHlB1h6xyvEP0&#10;Vmczxq6yDlxlHQjpPb7eDka6Sfh1LUX4VNdeBqILirmFdLt0l/HONmueHxy3jRJjGvwfsmi5Mhj0&#10;CeqWB06OTv0G1SrhwEMdJgLaDOpaCZlqwGqm7Jdq7htuZaoFyfH2iSb//2DFx9O9/exI6N9Ajw1M&#10;RXh7B+KbJwZ2DTcHuXUOukbyCgNPI2VZZ30+fo1U+9xHkLL7ABU2mR8DJKC+dm1kBeskiI4NOD+R&#10;LvtABD5eMTafXaNJoG2+mC/nyxSC54+/rfPhnYSWRKGgDpua0PnpzoeYDc8fXWIwD1pVe6V1Utyh&#10;3GlHThwHYJ/OiP6Tmzakw+irKWMDA3/FYGzLtvs/YbQq4Chr1RZ0xeKJTjyPvL01VZIDV3qQMWdt&#10;RiIjdwOLoS97oiokJf6NvJZQnZFZB8Pk4qah0ID7QUmHU1tQ//3InaREvzfYnevpYhHHPCmL5esZ&#10;Ku7SUl5auBEIVdBAySDuQlqNmLaBLXaxVong50zGlHEaE+/j5sRxv9ST1/N+bx4AAAD//wMAUEsD&#10;BBQABgAIAAAAIQBf8N9D3AAAAAgBAAAPAAAAZHJzL2Rvd25yZXYueG1sTE9Na8JAEL0X+h+WKfRW&#10;dyup1piNiFBKb1aFmtuanSbB7GzIrpr213d60tPw5j3eR7YYXCvO2IfGk4bnkQKBVHrbUKVht317&#10;egURoiFrWk+o4QcDLPL7u8yk1l/oE8+bWAk2oZAaDXWMXSplKGt0Jox8h8Tct++diQz7StreXNjc&#10;tXKs1EQ60xAn1KbDVY3lcXNyGlQRZh9Y2X2xStz7ev31Wxz9VuvHh2E5BxFxiFcx/Nfn6pBzp4M/&#10;kQ2iZTxhoYYXxZfpWTLlaQf+q2QKMs/k7YD8DwAA//8DAFBLAQItABQABgAIAAAAIQC2gziS/gAA&#10;AOEBAAATAAAAAAAAAAAAAAAAAAAAAABbQ29udGVudF9UeXBlc10ueG1sUEsBAi0AFAAGAAgAAAAh&#10;ADj9If/WAAAAlAEAAAsAAAAAAAAAAAAAAAAALwEAAF9yZWxzLy5yZWxzUEsBAi0AFAAGAAgAAAAh&#10;AMhxqiMXAgAAJwQAAA4AAAAAAAAAAAAAAAAALgIAAGRycy9lMm9Eb2MueG1sUEsBAi0AFAAGAAgA&#10;AAAhAF/w30PcAAAACAEAAA8AAAAAAAAAAAAAAAAAcQQAAGRycy9kb3ducmV2LnhtbFBLBQYAAAAA&#10;BAAEAPMAAAB6BQAAAAA=&#10;" w14:anchorId="03EE703E">
                <v:textbox>
                  <w:txbxContent>
                    <w:p w:rsidRPr="00C37205" w:rsidR="008940C7" w:rsidP="008940C7" w:rsidRDefault="008940C7" w14:paraId="3641B9D1" w14:textId="557FC282">
                      <w:pPr>
                        <w:rPr>
                          <w:rFonts w:ascii="Bierstadt" w:hAnsi="Bierstadt"/>
                          <w:b/>
                          <w:bCs/>
                          <w:color w:val="285F74"/>
                        </w:rPr>
                      </w:pPr>
                      <w:r w:rsidRPr="00C37205">
                        <w:rPr>
                          <w:rFonts w:ascii="Bierstadt" w:hAnsi="Bierstadt"/>
                          <w:b/>
                          <w:bCs/>
                          <w:color w:val="285F74"/>
                        </w:rPr>
                        <w:t>GETTING STARTED – GETTING TO KNOW YOU</w:t>
                      </w:r>
                      <w:r w:rsidR="00AC79CA">
                        <w:rPr>
                          <w:rFonts w:ascii="Bierstadt" w:hAnsi="Bierstadt"/>
                          <w:b/>
                          <w:bCs/>
                          <w:color w:val="285F74"/>
                        </w:rPr>
                        <w:t xml:space="preserve"> (Slides 1</w:t>
                      </w:r>
                      <w:r w:rsidR="004E73CF">
                        <w:rPr>
                          <w:rFonts w:ascii="Bierstadt" w:hAnsi="Bierstadt"/>
                          <w:b/>
                          <w:bCs/>
                          <w:color w:val="285F74"/>
                        </w:rPr>
                        <w:t xml:space="preserve"> – </w:t>
                      </w:r>
                      <w:r w:rsidR="00AC79CA">
                        <w:rPr>
                          <w:rFonts w:ascii="Bierstadt" w:hAnsi="Bierstadt"/>
                          <w:b/>
                          <w:bCs/>
                          <w:color w:val="285F74"/>
                        </w:rPr>
                        <w:t>5)</w:t>
                      </w:r>
                      <w:r w:rsidRPr="00C37205">
                        <w:rPr>
                          <w:rFonts w:ascii="Bierstadt" w:hAnsi="Bierstadt"/>
                          <w:b/>
                          <w:bCs/>
                          <w:color w:val="285F74"/>
                        </w:rPr>
                        <w:t xml:space="preserve">                                 5 MIN</w:t>
                      </w:r>
                    </w:p>
                  </w:txbxContent>
                </v:textbox>
                <w10:wrap type="square"/>
              </v:shape>
            </w:pict>
          </mc:Fallback>
        </mc:AlternateContent>
      </w:r>
      <w:r w:rsidR="00621616">
        <w:rPr>
          <w:rFonts w:ascii="Bierstadt" w:hAnsi="Bierstadt"/>
          <w:b/>
        </w:rPr>
        <w:t>P</w:t>
      </w:r>
      <w:r w:rsidR="007255FA">
        <w:rPr>
          <w:rFonts w:ascii="Bierstadt" w:hAnsi="Bierstadt"/>
          <w:b/>
        </w:rPr>
        <w:t>lanning Guide</w:t>
      </w:r>
    </w:p>
    <w:p w14:paraId="6043E2D7" w14:textId="77777777" w:rsidR="006167E6" w:rsidRDefault="006167E6">
      <w:pPr>
        <w:rPr>
          <w:rFonts w:ascii="Bierstadt" w:hAnsi="Bierstadt"/>
          <w:b/>
        </w:rPr>
        <w:sectPr w:rsidR="006167E6">
          <w:headerReference w:type="default" r:id="rId17"/>
          <w:footerReference w:type="default" r:id="rId18"/>
          <w:pgSz w:w="12240" w:h="15840"/>
          <w:pgMar w:top="1440" w:right="1440" w:bottom="1440" w:left="1440" w:header="720" w:footer="720" w:gutter="0"/>
          <w:pgNumType w:start="1"/>
          <w:cols w:space="720"/>
        </w:sectPr>
      </w:pPr>
    </w:p>
    <w:p w14:paraId="0000000B" w14:textId="6C20AA2C" w:rsidR="001A11F6" w:rsidRPr="00CF421B" w:rsidRDefault="003A012C">
      <w:pPr>
        <w:rPr>
          <w:rFonts w:ascii="Bierstadt" w:hAnsi="Bierstadt"/>
          <w:b/>
        </w:rPr>
      </w:pPr>
      <w:r w:rsidRPr="00CF421B">
        <w:rPr>
          <w:rFonts w:ascii="Bierstadt" w:hAnsi="Bierstadt"/>
          <w:b/>
        </w:rPr>
        <w:lastRenderedPageBreak/>
        <w:t>Introduction</w:t>
      </w:r>
    </w:p>
    <w:tbl>
      <w:tblPr>
        <w:tblStyle w:val="a"/>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1A11F6" w:rsidRPr="00CF421B" w14:paraId="08817E98" w14:textId="77777777" w:rsidTr="00DB04F3">
        <w:trPr>
          <w:trHeight w:val="1826"/>
        </w:trPr>
        <w:tc>
          <w:tcPr>
            <w:tcW w:w="2425" w:type="dxa"/>
          </w:tcPr>
          <w:p w14:paraId="0000000C" w14:textId="75D80199" w:rsidR="001A11F6" w:rsidRPr="00CF421B" w:rsidRDefault="003A012C">
            <w:pPr>
              <w:rPr>
                <w:rFonts w:ascii="Bierstadt" w:hAnsi="Bierstadt"/>
              </w:rPr>
            </w:pPr>
            <w:r w:rsidRPr="00CF421B">
              <w:rPr>
                <w:rFonts w:ascii="Bierstadt" w:hAnsi="Bierstadt"/>
              </w:rPr>
              <w:t>Slide 1 –</w:t>
            </w:r>
            <w:r w:rsidR="00B06F4F" w:rsidRPr="00CF421B">
              <w:rPr>
                <w:rFonts w:ascii="Bierstadt" w:hAnsi="Bierstadt"/>
              </w:rPr>
              <w:t xml:space="preserve"> </w:t>
            </w:r>
            <w:r w:rsidRPr="00CF421B">
              <w:rPr>
                <w:rFonts w:ascii="Bierstadt" w:hAnsi="Bierstadt"/>
              </w:rPr>
              <w:t xml:space="preserve">Dollars with Sense </w:t>
            </w:r>
          </w:p>
          <w:p w14:paraId="0000000D" w14:textId="77777777" w:rsidR="001A11F6" w:rsidRPr="00CF421B" w:rsidRDefault="003A012C">
            <w:pPr>
              <w:rPr>
                <w:rFonts w:ascii="Bierstadt" w:hAnsi="Bierstadt"/>
              </w:rPr>
            </w:pPr>
            <w:r w:rsidRPr="00CF421B">
              <w:rPr>
                <w:rFonts w:ascii="Bierstadt" w:hAnsi="Bierstadt"/>
                <w:noProof/>
              </w:rPr>
              <w:drawing>
                <wp:inline distT="0" distB="0" distL="0" distR="0" wp14:anchorId="4092298C" wp14:editId="27D1760E">
                  <wp:extent cx="1280160" cy="710936"/>
                  <wp:effectExtent l="0" t="0" r="0" b="0"/>
                  <wp:docPr id="2119499657" name="image113.png"/>
                  <wp:cNvGraphicFramePr/>
                  <a:graphic xmlns:a="http://schemas.openxmlformats.org/drawingml/2006/main">
                    <a:graphicData uri="http://schemas.openxmlformats.org/drawingml/2006/picture">
                      <pic:pic xmlns:pic="http://schemas.openxmlformats.org/drawingml/2006/picture">
                        <pic:nvPicPr>
                          <pic:cNvPr id="0" name="image113.png"/>
                          <pic:cNvPicPr preferRelativeResize="0"/>
                        </pic:nvPicPr>
                        <pic:blipFill>
                          <a:blip r:embed="rId19"/>
                          <a:srcRect/>
                          <a:stretch>
                            <a:fillRect/>
                          </a:stretch>
                        </pic:blipFill>
                        <pic:spPr>
                          <a:xfrm>
                            <a:off x="0" y="0"/>
                            <a:ext cx="1280160" cy="710936"/>
                          </a:xfrm>
                          <a:prstGeom prst="rect">
                            <a:avLst/>
                          </a:prstGeom>
                          <a:ln/>
                        </pic:spPr>
                      </pic:pic>
                    </a:graphicData>
                  </a:graphic>
                </wp:inline>
              </w:drawing>
            </w:r>
          </w:p>
        </w:tc>
        <w:tc>
          <w:tcPr>
            <w:tcW w:w="6925" w:type="dxa"/>
          </w:tcPr>
          <w:p w14:paraId="0000000E" w14:textId="3F5899DC" w:rsidR="001A11F6" w:rsidRPr="00CF421B" w:rsidRDefault="003A012C">
            <w:pPr>
              <w:rPr>
                <w:rFonts w:ascii="Bierstadt" w:hAnsi="Bierstadt"/>
                <w:b/>
              </w:rPr>
            </w:pPr>
            <w:r w:rsidRPr="00CF421B">
              <w:rPr>
                <w:rFonts w:ascii="Bierstadt" w:hAnsi="Bierstadt"/>
                <w:b/>
              </w:rPr>
              <w:t>Navigation Tips</w:t>
            </w:r>
          </w:p>
          <w:p w14:paraId="0000000F" w14:textId="080007A7" w:rsidR="001A11F6" w:rsidRPr="00CF421B" w:rsidRDefault="003A012C" w:rsidP="00054250">
            <w:pPr>
              <w:numPr>
                <w:ilvl w:val="0"/>
                <w:numId w:val="8"/>
              </w:numPr>
              <w:rPr>
                <w:rFonts w:ascii="Bierstadt" w:hAnsi="Bierstadt"/>
              </w:rPr>
            </w:pPr>
            <w:r w:rsidRPr="00CF421B">
              <w:rPr>
                <w:rFonts w:ascii="Bierstadt" w:hAnsi="Bierstadt"/>
              </w:rPr>
              <w:t>Navigate through the slides using the next or previous buttons (bottom right), clicking or tapping on the slide, or using the navigation menu (</w:t>
            </w:r>
            <w:r w:rsidR="0020681B">
              <w:rPr>
                <w:rFonts w:ascii="Bierstadt" w:hAnsi="Bierstadt"/>
              </w:rPr>
              <w:t>right</w:t>
            </w:r>
            <w:r w:rsidRPr="00CF421B">
              <w:rPr>
                <w:rFonts w:ascii="Bierstadt" w:hAnsi="Bierstadt"/>
              </w:rPr>
              <w:t>)</w:t>
            </w:r>
          </w:p>
          <w:p w14:paraId="00000010" w14:textId="77777777" w:rsidR="001A11F6" w:rsidRPr="00CF421B" w:rsidRDefault="003A012C" w:rsidP="00054250">
            <w:pPr>
              <w:numPr>
                <w:ilvl w:val="0"/>
                <w:numId w:val="8"/>
              </w:numPr>
              <w:pBdr>
                <w:top w:val="nil"/>
                <w:left w:val="nil"/>
                <w:bottom w:val="nil"/>
                <w:right w:val="nil"/>
                <w:between w:val="nil"/>
              </w:pBdr>
              <w:spacing w:after="160" w:line="278" w:lineRule="auto"/>
              <w:rPr>
                <w:rFonts w:ascii="Bierstadt" w:hAnsi="Bierstadt"/>
              </w:rPr>
            </w:pPr>
            <w:r w:rsidRPr="00CF421B">
              <w:rPr>
                <w:rFonts w:ascii="Bierstadt" w:hAnsi="Bierstadt"/>
                <w:color w:val="000000"/>
              </w:rPr>
              <w:t>Look for slide specific instructions in the presenter notes below</w:t>
            </w:r>
          </w:p>
        </w:tc>
      </w:tr>
      <w:tr w:rsidR="001A11F6" w:rsidRPr="00CF421B" w14:paraId="6AE23275" w14:textId="77777777" w:rsidTr="006415DE">
        <w:trPr>
          <w:trHeight w:val="1754"/>
        </w:trPr>
        <w:tc>
          <w:tcPr>
            <w:tcW w:w="2425" w:type="dxa"/>
          </w:tcPr>
          <w:p w14:paraId="00000011" w14:textId="77777777" w:rsidR="001A11F6" w:rsidRPr="00CF421B" w:rsidRDefault="003A012C">
            <w:pPr>
              <w:rPr>
                <w:rFonts w:ascii="Bierstadt" w:hAnsi="Bierstadt"/>
              </w:rPr>
            </w:pPr>
            <w:r w:rsidRPr="00CF421B">
              <w:rPr>
                <w:rFonts w:ascii="Bierstadt" w:hAnsi="Bierstadt"/>
              </w:rPr>
              <w:t>Slide 2 – Welcome to JA!</w:t>
            </w:r>
          </w:p>
          <w:p w14:paraId="00000012" w14:textId="77777777" w:rsidR="001A11F6" w:rsidRPr="00CF421B" w:rsidRDefault="003A012C">
            <w:pPr>
              <w:rPr>
                <w:rFonts w:ascii="Bierstadt" w:hAnsi="Bierstadt"/>
              </w:rPr>
            </w:pPr>
            <w:r w:rsidRPr="00CF421B">
              <w:rPr>
                <w:rFonts w:ascii="Bierstadt" w:hAnsi="Bierstadt"/>
                <w:noProof/>
              </w:rPr>
              <w:drawing>
                <wp:inline distT="0" distB="0" distL="0" distR="0" wp14:anchorId="2BF9D055" wp14:editId="4E155613">
                  <wp:extent cx="1280160" cy="709636"/>
                  <wp:effectExtent l="0" t="0" r="0" b="0"/>
                  <wp:docPr id="2119499659" name="image121.jpg"/>
                  <wp:cNvGraphicFramePr/>
                  <a:graphic xmlns:a="http://schemas.openxmlformats.org/drawingml/2006/main">
                    <a:graphicData uri="http://schemas.openxmlformats.org/drawingml/2006/picture">
                      <pic:pic xmlns:pic="http://schemas.openxmlformats.org/drawingml/2006/picture">
                        <pic:nvPicPr>
                          <pic:cNvPr id="0" name="image121.jpg"/>
                          <pic:cNvPicPr preferRelativeResize="0"/>
                        </pic:nvPicPr>
                        <pic:blipFill>
                          <a:blip r:embed="rId20"/>
                          <a:srcRect/>
                          <a:stretch>
                            <a:fillRect/>
                          </a:stretch>
                        </pic:blipFill>
                        <pic:spPr>
                          <a:xfrm>
                            <a:off x="0" y="0"/>
                            <a:ext cx="1280160" cy="709636"/>
                          </a:xfrm>
                          <a:prstGeom prst="rect">
                            <a:avLst/>
                          </a:prstGeom>
                          <a:ln/>
                        </pic:spPr>
                      </pic:pic>
                    </a:graphicData>
                  </a:graphic>
                </wp:inline>
              </w:drawing>
            </w:r>
          </w:p>
        </w:tc>
        <w:tc>
          <w:tcPr>
            <w:tcW w:w="6925" w:type="dxa"/>
          </w:tcPr>
          <w:p w14:paraId="00000013" w14:textId="733660F3" w:rsidR="001A11F6" w:rsidRPr="00CF421B" w:rsidRDefault="003A012C">
            <w:pPr>
              <w:pBdr>
                <w:top w:val="nil"/>
                <w:left w:val="nil"/>
                <w:bottom w:val="nil"/>
                <w:right w:val="nil"/>
                <w:between w:val="nil"/>
              </w:pBdr>
              <w:rPr>
                <w:rFonts w:ascii="Bierstadt" w:hAnsi="Bierstadt"/>
                <w:b/>
                <w:i/>
                <w:color w:val="000000"/>
              </w:rPr>
            </w:pPr>
            <w:r w:rsidRPr="00CF421B">
              <w:rPr>
                <w:rFonts w:ascii="Bierstadt" w:hAnsi="Bierstadt"/>
                <w:b/>
                <w:i/>
                <w:color w:val="000000"/>
              </w:rPr>
              <w:t xml:space="preserve">Suggested time: 3 minutes </w:t>
            </w:r>
          </w:p>
          <w:p w14:paraId="00000014"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Ask: Has anyone heard of Junior Achievement before?</w:t>
            </w:r>
          </w:p>
          <w:p w14:paraId="00000015"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Play the video for students to introduce them to JA! </w:t>
            </w:r>
          </w:p>
          <w:p w14:paraId="00000016" w14:textId="77777777" w:rsidR="001A11F6" w:rsidRPr="00CF421B" w:rsidRDefault="001A11F6">
            <w:pPr>
              <w:rPr>
                <w:rFonts w:ascii="Bierstadt" w:hAnsi="Bierstadt"/>
              </w:rPr>
            </w:pPr>
          </w:p>
        </w:tc>
      </w:tr>
      <w:tr w:rsidR="001A11F6" w:rsidRPr="00CF421B" w14:paraId="02B696E9" w14:textId="77777777" w:rsidTr="006415DE">
        <w:trPr>
          <w:trHeight w:val="1836"/>
        </w:trPr>
        <w:tc>
          <w:tcPr>
            <w:tcW w:w="2425" w:type="dxa"/>
          </w:tcPr>
          <w:p w14:paraId="00000017" w14:textId="77777777" w:rsidR="001A11F6" w:rsidRPr="00CF421B" w:rsidRDefault="003A012C">
            <w:pPr>
              <w:rPr>
                <w:rFonts w:ascii="Bierstadt" w:hAnsi="Bierstadt"/>
              </w:rPr>
            </w:pPr>
            <w:r w:rsidRPr="00CF421B">
              <w:rPr>
                <w:rFonts w:ascii="Bierstadt" w:hAnsi="Bierstadt"/>
              </w:rPr>
              <w:t>Slide 3 – Dollars with Sense Program</w:t>
            </w:r>
          </w:p>
          <w:p w14:paraId="00000019" w14:textId="22F5535D" w:rsidR="001A11F6" w:rsidRPr="00CF421B" w:rsidRDefault="003A012C">
            <w:pPr>
              <w:rPr>
                <w:rFonts w:ascii="Bierstadt" w:hAnsi="Bierstadt"/>
              </w:rPr>
            </w:pPr>
            <w:r w:rsidRPr="00CF421B">
              <w:rPr>
                <w:rFonts w:ascii="Bierstadt" w:hAnsi="Bierstadt"/>
                <w:noProof/>
              </w:rPr>
              <w:drawing>
                <wp:inline distT="0" distB="0" distL="0" distR="0" wp14:anchorId="6432E09C" wp14:editId="7E92CEAA">
                  <wp:extent cx="1280160" cy="713232"/>
                  <wp:effectExtent l="0" t="0" r="0" b="0"/>
                  <wp:docPr id="2119499658" name="image119.png"/>
                  <wp:cNvGraphicFramePr/>
                  <a:graphic xmlns:a="http://schemas.openxmlformats.org/drawingml/2006/main">
                    <a:graphicData uri="http://schemas.openxmlformats.org/drawingml/2006/picture">
                      <pic:pic xmlns:pic="http://schemas.openxmlformats.org/drawingml/2006/picture">
                        <pic:nvPicPr>
                          <pic:cNvPr id="0" name="image119.png"/>
                          <pic:cNvPicPr preferRelativeResize="0"/>
                        </pic:nvPicPr>
                        <pic:blipFill>
                          <a:blip r:embed="rId21"/>
                          <a:srcRect/>
                          <a:stretch>
                            <a:fillRect/>
                          </a:stretch>
                        </pic:blipFill>
                        <pic:spPr>
                          <a:xfrm>
                            <a:off x="0" y="0"/>
                            <a:ext cx="1280160" cy="713232"/>
                          </a:xfrm>
                          <a:prstGeom prst="rect">
                            <a:avLst/>
                          </a:prstGeom>
                          <a:ln/>
                        </pic:spPr>
                      </pic:pic>
                    </a:graphicData>
                  </a:graphic>
                </wp:inline>
              </w:drawing>
            </w:r>
          </w:p>
        </w:tc>
        <w:tc>
          <w:tcPr>
            <w:tcW w:w="6925" w:type="dxa"/>
          </w:tcPr>
          <w:p w14:paraId="0000001A" w14:textId="164E86AB" w:rsidR="001A11F6" w:rsidRPr="00CF421B" w:rsidRDefault="003A012C">
            <w:pPr>
              <w:rPr>
                <w:rFonts w:ascii="Bierstadt" w:hAnsi="Bierstadt"/>
              </w:rPr>
            </w:pPr>
            <w:r w:rsidRPr="00CF421B">
              <w:rPr>
                <w:rFonts w:ascii="Bierstadt" w:hAnsi="Bierstadt"/>
              </w:rPr>
              <w:t xml:space="preserve">Introduce the program and yourself! </w:t>
            </w:r>
          </w:p>
          <w:p w14:paraId="0000001B" w14:textId="77777777" w:rsidR="001A11F6" w:rsidRPr="00CF421B" w:rsidRDefault="001A11F6">
            <w:pPr>
              <w:rPr>
                <w:rFonts w:ascii="Bierstadt" w:hAnsi="Bierstadt"/>
              </w:rPr>
            </w:pPr>
          </w:p>
          <w:p w14:paraId="0000001D" w14:textId="1685BD75" w:rsidR="001A11F6" w:rsidRPr="00CF421B" w:rsidRDefault="003A012C">
            <w:pPr>
              <w:rPr>
                <w:rFonts w:ascii="Bierstadt" w:hAnsi="Bierstadt"/>
              </w:rPr>
            </w:pPr>
            <w:r w:rsidRPr="00CF421B">
              <w:rPr>
                <w:rFonts w:ascii="Bierstadt" w:hAnsi="Bierstadt"/>
              </w:rPr>
              <w:t>Tell the students a little about you; your education, and your career path until this point. Explain why you chose to volunteer in their classroom today.</w:t>
            </w:r>
          </w:p>
        </w:tc>
      </w:tr>
      <w:tr w:rsidR="001A11F6" w:rsidRPr="00CF421B" w14:paraId="31C82B68" w14:textId="77777777" w:rsidTr="006415DE">
        <w:trPr>
          <w:trHeight w:val="1835"/>
        </w:trPr>
        <w:tc>
          <w:tcPr>
            <w:tcW w:w="2425" w:type="dxa"/>
          </w:tcPr>
          <w:p w14:paraId="0000001E" w14:textId="77777777" w:rsidR="001A11F6" w:rsidRPr="00CF421B" w:rsidRDefault="003A012C">
            <w:pPr>
              <w:rPr>
                <w:rFonts w:ascii="Bierstadt" w:hAnsi="Bierstadt"/>
              </w:rPr>
            </w:pPr>
            <w:r w:rsidRPr="00CF421B">
              <w:rPr>
                <w:rFonts w:ascii="Bierstadt" w:hAnsi="Bierstadt"/>
              </w:rPr>
              <w:t>Slide 4 – Symbol Legend</w:t>
            </w:r>
          </w:p>
          <w:p w14:paraId="00000020" w14:textId="24C29DA6" w:rsidR="001A11F6" w:rsidRPr="00CF421B" w:rsidRDefault="003A012C">
            <w:pPr>
              <w:rPr>
                <w:rFonts w:ascii="Bierstadt" w:hAnsi="Bierstadt"/>
              </w:rPr>
            </w:pPr>
            <w:r w:rsidRPr="00CF421B">
              <w:rPr>
                <w:rFonts w:ascii="Bierstadt" w:hAnsi="Bierstadt"/>
                <w:noProof/>
              </w:rPr>
              <w:drawing>
                <wp:inline distT="0" distB="0" distL="0" distR="0" wp14:anchorId="37399718" wp14:editId="23788252">
                  <wp:extent cx="1280160" cy="713157"/>
                  <wp:effectExtent l="0" t="0" r="0" b="0"/>
                  <wp:docPr id="2119499661" name="image124.png"/>
                  <wp:cNvGraphicFramePr/>
                  <a:graphic xmlns:a="http://schemas.openxmlformats.org/drawingml/2006/main">
                    <a:graphicData uri="http://schemas.openxmlformats.org/drawingml/2006/picture">
                      <pic:pic xmlns:pic="http://schemas.openxmlformats.org/drawingml/2006/picture">
                        <pic:nvPicPr>
                          <pic:cNvPr id="0" name="image124.png"/>
                          <pic:cNvPicPr preferRelativeResize="0"/>
                        </pic:nvPicPr>
                        <pic:blipFill>
                          <a:blip r:embed="rId22"/>
                          <a:srcRect/>
                          <a:stretch>
                            <a:fillRect/>
                          </a:stretch>
                        </pic:blipFill>
                        <pic:spPr>
                          <a:xfrm>
                            <a:off x="0" y="0"/>
                            <a:ext cx="1280160" cy="713157"/>
                          </a:xfrm>
                          <a:prstGeom prst="rect">
                            <a:avLst/>
                          </a:prstGeom>
                          <a:ln/>
                        </pic:spPr>
                      </pic:pic>
                    </a:graphicData>
                  </a:graphic>
                </wp:inline>
              </w:drawing>
            </w:r>
          </w:p>
        </w:tc>
        <w:tc>
          <w:tcPr>
            <w:tcW w:w="6925" w:type="dxa"/>
          </w:tcPr>
          <w:p w14:paraId="00000021" w14:textId="77777777" w:rsidR="001A11F6" w:rsidRPr="00CF421B" w:rsidRDefault="003A012C">
            <w:pPr>
              <w:rPr>
                <w:rFonts w:ascii="Bierstadt" w:hAnsi="Bierstadt"/>
              </w:rPr>
            </w:pPr>
            <w:r w:rsidRPr="00CF421B">
              <w:rPr>
                <w:rFonts w:ascii="Bierstadt" w:hAnsi="Bierstadt"/>
              </w:rPr>
              <w:t>The symbols will help guide the learning experience. Explain to students that they will see these symbols throughout the program.</w:t>
            </w:r>
          </w:p>
          <w:p w14:paraId="00000022" w14:textId="77777777" w:rsidR="001A11F6" w:rsidRPr="00CF421B" w:rsidRDefault="001A11F6">
            <w:pPr>
              <w:rPr>
                <w:rFonts w:ascii="Bierstadt" w:hAnsi="Bierstadt"/>
              </w:rPr>
            </w:pPr>
          </w:p>
        </w:tc>
      </w:tr>
      <w:tr w:rsidR="001A11F6" w:rsidRPr="00CF421B" w14:paraId="6736088D" w14:textId="77777777" w:rsidTr="00DB04F3">
        <w:trPr>
          <w:trHeight w:val="1430"/>
        </w:trPr>
        <w:tc>
          <w:tcPr>
            <w:tcW w:w="2425" w:type="dxa"/>
          </w:tcPr>
          <w:p w14:paraId="00000023" w14:textId="77777777" w:rsidR="001A11F6" w:rsidRPr="00CF421B" w:rsidRDefault="003A012C">
            <w:pPr>
              <w:rPr>
                <w:rFonts w:ascii="Bierstadt" w:hAnsi="Bierstadt"/>
              </w:rPr>
            </w:pPr>
            <w:r w:rsidRPr="00CF421B">
              <w:rPr>
                <w:rFonts w:ascii="Bierstadt" w:hAnsi="Bierstadt"/>
              </w:rPr>
              <w:t xml:space="preserve">Slide 5 – Main Menu </w:t>
            </w:r>
          </w:p>
          <w:p w14:paraId="00000025" w14:textId="19E25974" w:rsidR="001A11F6" w:rsidRPr="00CF421B" w:rsidRDefault="003A012C">
            <w:pPr>
              <w:rPr>
                <w:rFonts w:ascii="Bierstadt" w:hAnsi="Bierstadt"/>
              </w:rPr>
            </w:pPr>
            <w:r w:rsidRPr="00CF421B">
              <w:rPr>
                <w:rFonts w:ascii="Bierstadt" w:hAnsi="Bierstadt"/>
                <w:noProof/>
              </w:rPr>
              <w:drawing>
                <wp:inline distT="0" distB="0" distL="0" distR="0" wp14:anchorId="68A6708B" wp14:editId="1C881FFF">
                  <wp:extent cx="1280160" cy="713232"/>
                  <wp:effectExtent l="0" t="0" r="0" b="0"/>
                  <wp:docPr id="2119499660" name="image129.png"/>
                  <wp:cNvGraphicFramePr/>
                  <a:graphic xmlns:a="http://schemas.openxmlformats.org/drawingml/2006/main">
                    <a:graphicData uri="http://schemas.openxmlformats.org/drawingml/2006/picture">
                      <pic:pic xmlns:pic="http://schemas.openxmlformats.org/drawingml/2006/picture">
                        <pic:nvPicPr>
                          <pic:cNvPr id="0" name="image129.png"/>
                          <pic:cNvPicPr preferRelativeResize="0"/>
                        </pic:nvPicPr>
                        <pic:blipFill>
                          <a:blip r:embed="rId23"/>
                          <a:srcRect/>
                          <a:stretch>
                            <a:fillRect/>
                          </a:stretch>
                        </pic:blipFill>
                        <pic:spPr>
                          <a:xfrm>
                            <a:off x="0" y="0"/>
                            <a:ext cx="1280160" cy="713232"/>
                          </a:xfrm>
                          <a:prstGeom prst="rect">
                            <a:avLst/>
                          </a:prstGeom>
                          <a:ln/>
                        </pic:spPr>
                      </pic:pic>
                    </a:graphicData>
                  </a:graphic>
                </wp:inline>
              </w:drawing>
            </w:r>
          </w:p>
        </w:tc>
        <w:tc>
          <w:tcPr>
            <w:tcW w:w="6925" w:type="dxa"/>
          </w:tcPr>
          <w:p w14:paraId="00000026"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 xml:space="preserve">*Select the button to navigate to the lesson. </w:t>
            </w:r>
          </w:p>
          <w:p w14:paraId="00000027" w14:textId="77777777" w:rsidR="001A11F6" w:rsidRPr="00CF421B" w:rsidRDefault="001A11F6">
            <w:pPr>
              <w:rPr>
                <w:rFonts w:ascii="Bierstadt" w:hAnsi="Bierstadt"/>
              </w:rPr>
            </w:pPr>
          </w:p>
          <w:p w14:paraId="6733BABD" w14:textId="77777777" w:rsidR="001A11F6" w:rsidRDefault="00220B72">
            <w:pPr>
              <w:rPr>
                <w:rFonts w:ascii="Bierstadt" w:hAnsi="Bierstadt"/>
              </w:rPr>
            </w:pPr>
            <w:r w:rsidRPr="00CF421B">
              <w:rPr>
                <w:rFonts w:ascii="Bierstadt" w:hAnsi="Bierstadt"/>
              </w:rPr>
              <w:t xml:space="preserve">After you have completed a lesson, you </w:t>
            </w:r>
            <w:r>
              <w:rPr>
                <w:rFonts w:ascii="Bierstadt" w:hAnsi="Bierstadt"/>
              </w:rPr>
              <w:t xml:space="preserve">can select the </w:t>
            </w:r>
            <w:r w:rsidRPr="006755D4">
              <w:rPr>
                <w:rFonts w:ascii="Bierstadt" w:hAnsi="Bierstadt"/>
                <w:i/>
                <w:iCs/>
              </w:rPr>
              <w:t>Return to Main Menu</w:t>
            </w:r>
            <w:r>
              <w:rPr>
                <w:rFonts w:ascii="Bierstadt" w:hAnsi="Bierstadt"/>
              </w:rPr>
              <w:t xml:space="preserve"> button from the Lesson Activity Menu to return to this slide.</w:t>
            </w:r>
          </w:p>
          <w:p w14:paraId="00000028" w14:textId="26611F3D" w:rsidR="006415DE" w:rsidRPr="00CF421B" w:rsidRDefault="006415DE">
            <w:pPr>
              <w:rPr>
                <w:rFonts w:ascii="Bierstadt" w:hAnsi="Bierstadt"/>
              </w:rPr>
            </w:pPr>
          </w:p>
        </w:tc>
      </w:tr>
    </w:tbl>
    <w:p w14:paraId="00000029" w14:textId="174E70F6" w:rsidR="001A11F6" w:rsidRPr="00CF421B" w:rsidRDefault="001A11F6">
      <w:pPr>
        <w:rPr>
          <w:rFonts w:ascii="Bierstadt" w:hAnsi="Bierstadt"/>
          <w:b/>
        </w:rPr>
      </w:pPr>
    </w:p>
    <w:p w14:paraId="46262222" w14:textId="77777777" w:rsidR="00884844" w:rsidRDefault="00884844">
      <w:pPr>
        <w:rPr>
          <w:rFonts w:ascii="Bierstadt" w:hAnsi="Bierstadt"/>
          <w:b/>
        </w:rPr>
        <w:sectPr w:rsidR="00884844">
          <w:headerReference w:type="default" r:id="rId24"/>
          <w:pgSz w:w="12240" w:h="15840"/>
          <w:pgMar w:top="1440" w:right="1440" w:bottom="1440" w:left="1440" w:header="720" w:footer="720" w:gutter="0"/>
          <w:pgNumType w:start="1"/>
          <w:cols w:space="720"/>
        </w:sectPr>
      </w:pPr>
    </w:p>
    <w:p w14:paraId="0000002A" w14:textId="102B4236" w:rsidR="001A11F6" w:rsidRPr="00CF421B" w:rsidRDefault="003A012C">
      <w:pPr>
        <w:rPr>
          <w:rFonts w:ascii="Bierstadt" w:hAnsi="Bierstadt"/>
          <w:b/>
        </w:rPr>
      </w:pPr>
      <w:r w:rsidRPr="00CF421B">
        <w:rPr>
          <w:rFonts w:ascii="Bierstadt" w:hAnsi="Bierstadt"/>
          <w:b/>
        </w:rPr>
        <w:lastRenderedPageBreak/>
        <w:t xml:space="preserve">Lesson 1: </w:t>
      </w:r>
      <w:r w:rsidR="004A70A8" w:rsidRPr="00CF421B">
        <w:rPr>
          <w:rFonts w:ascii="Bierstadt" w:hAnsi="Bierstadt"/>
          <w:b/>
        </w:rPr>
        <w:t>Money Makes the World Go Round</w:t>
      </w:r>
    </w:p>
    <w:tbl>
      <w:tblPr>
        <w:tblStyle w:val="a0"/>
        <w:tblW w:w="953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7110"/>
      </w:tblGrid>
      <w:tr w:rsidR="00F3408B" w:rsidRPr="00CF421B" w14:paraId="4A01CE2F" w14:textId="77777777" w:rsidTr="006415DE">
        <w:trPr>
          <w:trHeight w:val="2053"/>
        </w:trPr>
        <w:tc>
          <w:tcPr>
            <w:tcW w:w="2425" w:type="dxa"/>
          </w:tcPr>
          <w:p w14:paraId="743AAF39" w14:textId="14088E94" w:rsidR="00F3408B" w:rsidRPr="00CF421B" w:rsidRDefault="00F3408B">
            <w:pPr>
              <w:rPr>
                <w:rFonts w:ascii="Bierstadt" w:hAnsi="Bierstadt"/>
              </w:rPr>
            </w:pPr>
            <w:r w:rsidRPr="00FC0EB2">
              <w:rPr>
                <w:rFonts w:ascii="Bierstadt" w:hAnsi="Bierstadt"/>
              </w:rPr>
              <w:t>Program Kit Materials</w:t>
            </w:r>
          </w:p>
        </w:tc>
        <w:tc>
          <w:tcPr>
            <w:tcW w:w="7110" w:type="dxa"/>
          </w:tcPr>
          <w:p w14:paraId="70A7409D" w14:textId="77777777" w:rsidR="00F3408B" w:rsidRDefault="002E71F0">
            <w:pPr>
              <w:rPr>
                <w:rFonts w:ascii="Bierstadt" w:hAnsi="Bierstadt"/>
              </w:rPr>
            </w:pPr>
            <w:r>
              <w:rPr>
                <w:rFonts w:ascii="Bierstadt" w:hAnsi="Bierstadt"/>
              </w:rPr>
              <w:t xml:space="preserve">Avatar Challenge 1 Cards </w:t>
            </w:r>
          </w:p>
          <w:p w14:paraId="0A6118D1" w14:textId="3CFBAEB6" w:rsidR="00FC0EB2" w:rsidRPr="00CF421B" w:rsidRDefault="00FC0EB2">
            <w:pPr>
              <w:rPr>
                <w:rFonts w:ascii="Bierstadt" w:hAnsi="Bierstadt"/>
              </w:rPr>
            </w:pPr>
            <w:r w:rsidRPr="00FC0EB2">
              <w:rPr>
                <w:rFonts w:ascii="Bierstadt" w:hAnsi="Bierstadt"/>
                <w:noProof/>
              </w:rPr>
              <w:drawing>
                <wp:inline distT="0" distB="0" distL="0" distR="0" wp14:anchorId="1E6A5E6D" wp14:editId="0BAB0448">
                  <wp:extent cx="1479550" cy="1056331"/>
                  <wp:effectExtent l="0" t="0" r="6350" b="0"/>
                  <wp:docPr id="14264329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6432921" name=""/>
                          <pic:cNvPicPr/>
                        </pic:nvPicPr>
                        <pic:blipFill>
                          <a:blip r:embed="rId25"/>
                          <a:stretch>
                            <a:fillRect/>
                          </a:stretch>
                        </pic:blipFill>
                        <pic:spPr>
                          <a:xfrm>
                            <a:off x="0" y="0"/>
                            <a:ext cx="1497817" cy="1069373"/>
                          </a:xfrm>
                          <a:prstGeom prst="rect">
                            <a:avLst/>
                          </a:prstGeom>
                        </pic:spPr>
                      </pic:pic>
                    </a:graphicData>
                  </a:graphic>
                </wp:inline>
              </w:drawing>
            </w:r>
          </w:p>
        </w:tc>
      </w:tr>
      <w:tr w:rsidR="001A11F6" w:rsidRPr="00CF421B" w14:paraId="1EF2FCEA" w14:textId="77777777" w:rsidTr="006415DE">
        <w:trPr>
          <w:trHeight w:val="1556"/>
        </w:trPr>
        <w:tc>
          <w:tcPr>
            <w:tcW w:w="2425" w:type="dxa"/>
          </w:tcPr>
          <w:p w14:paraId="0000002B" w14:textId="02C63F73" w:rsidR="001A11F6" w:rsidRPr="00CF421B" w:rsidRDefault="003A012C">
            <w:pPr>
              <w:rPr>
                <w:rFonts w:ascii="Bierstadt" w:hAnsi="Bierstadt"/>
              </w:rPr>
            </w:pPr>
            <w:r w:rsidRPr="00CF421B">
              <w:rPr>
                <w:rFonts w:ascii="Bierstadt" w:hAnsi="Bierstadt"/>
              </w:rPr>
              <w:t xml:space="preserve">Slide 6 – Lesson 1  </w:t>
            </w:r>
          </w:p>
          <w:p w14:paraId="0000002C" w14:textId="77777777" w:rsidR="001A11F6" w:rsidRPr="00CF421B" w:rsidRDefault="003A012C">
            <w:pPr>
              <w:rPr>
                <w:rFonts w:ascii="Bierstadt" w:hAnsi="Bierstadt"/>
              </w:rPr>
            </w:pPr>
            <w:r w:rsidRPr="00CF421B">
              <w:rPr>
                <w:rFonts w:ascii="Bierstadt" w:hAnsi="Bierstadt"/>
                <w:noProof/>
              </w:rPr>
              <w:drawing>
                <wp:inline distT="0" distB="0" distL="0" distR="0" wp14:anchorId="167B81E2" wp14:editId="5DEF445F">
                  <wp:extent cx="1280160" cy="709636"/>
                  <wp:effectExtent l="0" t="0" r="0" b="0"/>
                  <wp:docPr id="2119499663" name="image127.png"/>
                  <wp:cNvGraphicFramePr/>
                  <a:graphic xmlns:a="http://schemas.openxmlformats.org/drawingml/2006/main">
                    <a:graphicData uri="http://schemas.openxmlformats.org/drawingml/2006/picture">
                      <pic:pic xmlns:pic="http://schemas.openxmlformats.org/drawingml/2006/picture">
                        <pic:nvPicPr>
                          <pic:cNvPr id="0" name="image127.png"/>
                          <pic:cNvPicPr preferRelativeResize="0"/>
                        </pic:nvPicPr>
                        <pic:blipFill>
                          <a:blip r:embed="rId26"/>
                          <a:srcRect/>
                          <a:stretch>
                            <a:fillRect/>
                          </a:stretch>
                        </pic:blipFill>
                        <pic:spPr>
                          <a:xfrm>
                            <a:off x="0" y="0"/>
                            <a:ext cx="1280160" cy="709636"/>
                          </a:xfrm>
                          <a:prstGeom prst="rect">
                            <a:avLst/>
                          </a:prstGeom>
                          <a:ln/>
                        </pic:spPr>
                      </pic:pic>
                    </a:graphicData>
                  </a:graphic>
                </wp:inline>
              </w:drawing>
            </w:r>
          </w:p>
        </w:tc>
        <w:tc>
          <w:tcPr>
            <w:tcW w:w="7110" w:type="dxa"/>
          </w:tcPr>
          <w:p w14:paraId="0000002D" w14:textId="1A8FA8BD" w:rsidR="001A11F6" w:rsidRPr="00CF421B" w:rsidRDefault="003A012C">
            <w:pPr>
              <w:rPr>
                <w:rFonts w:ascii="Bierstadt" w:hAnsi="Bierstadt"/>
              </w:rPr>
            </w:pPr>
            <w:r w:rsidRPr="00CF421B">
              <w:rPr>
                <w:rFonts w:ascii="Bierstadt" w:hAnsi="Bierstadt"/>
              </w:rPr>
              <w:t xml:space="preserve">Lesson 1: </w:t>
            </w:r>
            <w:r w:rsidR="004A70A8" w:rsidRPr="00CF421B">
              <w:rPr>
                <w:rFonts w:ascii="Bierstadt" w:hAnsi="Bierstadt"/>
              </w:rPr>
              <w:t>Money Makes the World Go Round</w:t>
            </w:r>
            <w:r w:rsidRPr="00CF421B">
              <w:rPr>
                <w:rFonts w:ascii="Bierstadt" w:hAnsi="Bierstadt"/>
              </w:rPr>
              <w:t xml:space="preserve"> </w:t>
            </w:r>
          </w:p>
        </w:tc>
      </w:tr>
      <w:tr w:rsidR="001A11F6" w:rsidRPr="00CF421B" w14:paraId="6ADD61DD" w14:textId="77777777" w:rsidTr="006415DE">
        <w:trPr>
          <w:trHeight w:val="1536"/>
        </w:trPr>
        <w:tc>
          <w:tcPr>
            <w:tcW w:w="2425" w:type="dxa"/>
          </w:tcPr>
          <w:p w14:paraId="0000002E" w14:textId="77777777" w:rsidR="001A11F6" w:rsidRPr="00CF421B" w:rsidRDefault="003A012C">
            <w:pPr>
              <w:rPr>
                <w:rFonts w:ascii="Bierstadt" w:hAnsi="Bierstadt"/>
              </w:rPr>
            </w:pPr>
            <w:r w:rsidRPr="00CF421B">
              <w:rPr>
                <w:rFonts w:ascii="Bierstadt" w:hAnsi="Bierstadt"/>
              </w:rPr>
              <w:t>Slide 7 – Objectives</w:t>
            </w:r>
          </w:p>
          <w:p w14:paraId="0000002F" w14:textId="77777777" w:rsidR="001A11F6" w:rsidRPr="00CF421B" w:rsidRDefault="003A012C">
            <w:pPr>
              <w:rPr>
                <w:rFonts w:ascii="Bierstadt" w:hAnsi="Bierstadt"/>
              </w:rPr>
            </w:pPr>
            <w:r w:rsidRPr="00CF421B">
              <w:rPr>
                <w:rFonts w:ascii="Bierstadt" w:hAnsi="Bierstadt"/>
                <w:noProof/>
              </w:rPr>
              <w:drawing>
                <wp:inline distT="0" distB="0" distL="0" distR="0" wp14:anchorId="7C526CB2" wp14:editId="56E44BA9">
                  <wp:extent cx="1280160" cy="713232"/>
                  <wp:effectExtent l="0" t="0" r="0" b="0"/>
                  <wp:docPr id="2119499662" name="image142.png"/>
                  <wp:cNvGraphicFramePr/>
                  <a:graphic xmlns:a="http://schemas.openxmlformats.org/drawingml/2006/main">
                    <a:graphicData uri="http://schemas.openxmlformats.org/drawingml/2006/picture">
                      <pic:pic xmlns:pic="http://schemas.openxmlformats.org/drawingml/2006/picture">
                        <pic:nvPicPr>
                          <pic:cNvPr id="0" name="image142.png"/>
                          <pic:cNvPicPr preferRelativeResize="0"/>
                        </pic:nvPicPr>
                        <pic:blipFill>
                          <a:blip r:embed="rId27"/>
                          <a:srcRect/>
                          <a:stretch>
                            <a:fillRect/>
                          </a:stretch>
                        </pic:blipFill>
                        <pic:spPr>
                          <a:xfrm>
                            <a:off x="0" y="0"/>
                            <a:ext cx="1280160" cy="713232"/>
                          </a:xfrm>
                          <a:prstGeom prst="rect">
                            <a:avLst/>
                          </a:prstGeom>
                          <a:ln/>
                        </pic:spPr>
                      </pic:pic>
                    </a:graphicData>
                  </a:graphic>
                </wp:inline>
              </w:drawing>
            </w:r>
          </w:p>
        </w:tc>
        <w:tc>
          <w:tcPr>
            <w:tcW w:w="7110" w:type="dxa"/>
          </w:tcPr>
          <w:p w14:paraId="00000030" w14:textId="77777777" w:rsidR="001A11F6" w:rsidRPr="00CF421B" w:rsidRDefault="003A012C">
            <w:pPr>
              <w:rPr>
                <w:rFonts w:ascii="Bierstadt" w:hAnsi="Bierstadt"/>
              </w:rPr>
            </w:pPr>
            <w:r w:rsidRPr="00CF421B">
              <w:rPr>
                <w:rFonts w:ascii="Bierstadt" w:hAnsi="Bierstadt"/>
              </w:rPr>
              <w:t>Optional – review the learning objectives for the lesson</w:t>
            </w:r>
            <w:r w:rsidRPr="00CF421B">
              <w:rPr>
                <w:rFonts w:ascii="Bierstadt" w:hAnsi="Bierstadt"/>
              </w:rPr>
              <w:tab/>
              <w:t xml:space="preserve"> </w:t>
            </w:r>
          </w:p>
        </w:tc>
      </w:tr>
      <w:tr w:rsidR="001A11F6" w:rsidRPr="00CF421B" w14:paraId="4A0058B7" w14:textId="77777777" w:rsidTr="006415DE">
        <w:trPr>
          <w:trHeight w:val="1687"/>
        </w:trPr>
        <w:tc>
          <w:tcPr>
            <w:tcW w:w="2425" w:type="dxa"/>
          </w:tcPr>
          <w:p w14:paraId="00000031" w14:textId="77777777" w:rsidR="001A11F6" w:rsidRPr="00CF421B" w:rsidRDefault="003A012C">
            <w:pPr>
              <w:rPr>
                <w:rFonts w:ascii="Bierstadt" w:hAnsi="Bierstadt"/>
              </w:rPr>
            </w:pPr>
            <w:r w:rsidRPr="00CF421B">
              <w:rPr>
                <w:rFonts w:ascii="Bierstadt" w:hAnsi="Bierstadt"/>
              </w:rPr>
              <w:t>Slide 8 – Introduction</w:t>
            </w:r>
          </w:p>
          <w:p w14:paraId="00000032" w14:textId="77777777" w:rsidR="001A11F6" w:rsidRPr="00CF421B" w:rsidRDefault="003A012C">
            <w:pPr>
              <w:rPr>
                <w:rFonts w:ascii="Bierstadt" w:hAnsi="Bierstadt"/>
              </w:rPr>
            </w:pPr>
            <w:r w:rsidRPr="00CF421B">
              <w:rPr>
                <w:rFonts w:ascii="Bierstadt" w:hAnsi="Bierstadt"/>
                <w:noProof/>
              </w:rPr>
              <w:drawing>
                <wp:inline distT="0" distB="0" distL="0" distR="0" wp14:anchorId="676FB45C" wp14:editId="2DFAFB63">
                  <wp:extent cx="1280160" cy="789027"/>
                  <wp:effectExtent l="0" t="0" r="0" b="0"/>
                  <wp:docPr id="2119499665" name="image133.png"/>
                  <wp:cNvGraphicFramePr/>
                  <a:graphic xmlns:a="http://schemas.openxmlformats.org/drawingml/2006/main">
                    <a:graphicData uri="http://schemas.openxmlformats.org/drawingml/2006/picture">
                      <pic:pic xmlns:pic="http://schemas.openxmlformats.org/drawingml/2006/picture">
                        <pic:nvPicPr>
                          <pic:cNvPr id="0" name="image133.png"/>
                          <pic:cNvPicPr preferRelativeResize="0"/>
                        </pic:nvPicPr>
                        <pic:blipFill>
                          <a:blip r:embed="rId28"/>
                          <a:srcRect/>
                          <a:stretch>
                            <a:fillRect/>
                          </a:stretch>
                        </pic:blipFill>
                        <pic:spPr>
                          <a:xfrm>
                            <a:off x="0" y="0"/>
                            <a:ext cx="1280160" cy="789027"/>
                          </a:xfrm>
                          <a:prstGeom prst="rect">
                            <a:avLst/>
                          </a:prstGeom>
                          <a:ln/>
                        </pic:spPr>
                      </pic:pic>
                    </a:graphicData>
                  </a:graphic>
                </wp:inline>
              </w:drawing>
            </w:r>
          </w:p>
        </w:tc>
        <w:tc>
          <w:tcPr>
            <w:tcW w:w="7110" w:type="dxa"/>
          </w:tcPr>
          <w:p w14:paraId="00000033"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Introduce the lesson by explaining that we use money in exchange for goods or services provided by others. Tell students they will explore the different ways to pay for things and find out which payment methods work best in different situations.</w:t>
            </w:r>
          </w:p>
        </w:tc>
      </w:tr>
      <w:tr w:rsidR="001A11F6" w:rsidRPr="00CF421B" w14:paraId="0A5840DF" w14:textId="77777777" w:rsidTr="0DB1AEBE">
        <w:trPr>
          <w:trHeight w:val="1835"/>
        </w:trPr>
        <w:tc>
          <w:tcPr>
            <w:tcW w:w="2425" w:type="dxa"/>
          </w:tcPr>
          <w:p w14:paraId="00000034" w14:textId="77777777" w:rsidR="001A11F6" w:rsidRPr="00CF421B" w:rsidRDefault="003A012C">
            <w:pPr>
              <w:rPr>
                <w:rFonts w:ascii="Bierstadt" w:hAnsi="Bierstadt"/>
              </w:rPr>
            </w:pPr>
            <w:r w:rsidRPr="00CF421B">
              <w:rPr>
                <w:rFonts w:ascii="Bierstadt" w:hAnsi="Bierstadt"/>
              </w:rPr>
              <w:t xml:space="preserve">Slide 9 – Lesson 1 Activity Menu </w:t>
            </w:r>
          </w:p>
          <w:p w14:paraId="00000035" w14:textId="4C241AF0" w:rsidR="001A11F6" w:rsidRPr="00CF421B" w:rsidRDefault="00716AAF">
            <w:pPr>
              <w:rPr>
                <w:rFonts w:ascii="Bierstadt" w:hAnsi="Bierstadt"/>
              </w:rPr>
            </w:pPr>
            <w:r w:rsidRPr="00716AAF">
              <w:rPr>
                <w:rFonts w:ascii="Bierstadt" w:hAnsi="Bierstadt"/>
                <w:noProof/>
              </w:rPr>
              <w:drawing>
                <wp:inline distT="0" distB="0" distL="0" distR="0" wp14:anchorId="202A3910" wp14:editId="7E9CF455">
                  <wp:extent cx="1262444" cy="713232"/>
                  <wp:effectExtent l="0" t="0" r="0" b="0"/>
                  <wp:docPr id="19011784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1178490" name=""/>
                          <pic:cNvPicPr/>
                        </pic:nvPicPr>
                        <pic:blipFill>
                          <a:blip r:embed="rId29"/>
                          <a:stretch>
                            <a:fillRect/>
                          </a:stretch>
                        </pic:blipFill>
                        <pic:spPr>
                          <a:xfrm>
                            <a:off x="0" y="0"/>
                            <a:ext cx="1262444" cy="713232"/>
                          </a:xfrm>
                          <a:prstGeom prst="rect">
                            <a:avLst/>
                          </a:prstGeom>
                        </pic:spPr>
                      </pic:pic>
                    </a:graphicData>
                  </a:graphic>
                </wp:inline>
              </w:drawing>
            </w:r>
          </w:p>
        </w:tc>
        <w:tc>
          <w:tcPr>
            <w:tcW w:w="7110" w:type="dxa"/>
          </w:tcPr>
          <w:p w14:paraId="00000036" w14:textId="77777777" w:rsidR="001A11F6" w:rsidRPr="00CF421B" w:rsidRDefault="003A012C">
            <w:pPr>
              <w:rPr>
                <w:rFonts w:ascii="Bierstadt" w:hAnsi="Bierstadt"/>
                <w:b/>
              </w:rPr>
            </w:pPr>
            <w:r w:rsidRPr="00CF421B">
              <w:rPr>
                <w:rFonts w:ascii="Bierstadt" w:hAnsi="Bierstadt"/>
                <w:b/>
              </w:rPr>
              <w:t xml:space="preserve">*Select the button to </w:t>
            </w:r>
            <w:proofErr w:type="gramStart"/>
            <w:r w:rsidRPr="00CF421B">
              <w:rPr>
                <w:rFonts w:ascii="Bierstadt" w:hAnsi="Bierstadt"/>
                <w:b/>
              </w:rPr>
              <w:t>navigate to</w:t>
            </w:r>
            <w:proofErr w:type="gramEnd"/>
            <w:r w:rsidRPr="00CF421B">
              <w:rPr>
                <w:rFonts w:ascii="Bierstadt" w:hAnsi="Bierstadt"/>
                <w:b/>
              </w:rPr>
              <w:t xml:space="preserve"> the activity.</w:t>
            </w:r>
          </w:p>
          <w:p w14:paraId="00000037" w14:textId="77777777" w:rsidR="001A11F6" w:rsidRPr="00CF421B" w:rsidRDefault="003A012C">
            <w:pPr>
              <w:rPr>
                <w:rFonts w:ascii="Bierstadt" w:hAnsi="Bierstadt"/>
              </w:rPr>
            </w:pPr>
            <w:r w:rsidRPr="00CF421B">
              <w:rPr>
                <w:rFonts w:ascii="Bierstadt" w:hAnsi="Bierstadt"/>
              </w:rPr>
              <w:t xml:space="preserve">After you have completed an activity, you will be redirected back to the activity menu. </w:t>
            </w:r>
          </w:p>
          <w:p w14:paraId="00000038" w14:textId="77777777" w:rsidR="001A11F6" w:rsidRPr="00CF421B" w:rsidRDefault="001A11F6">
            <w:pPr>
              <w:rPr>
                <w:rFonts w:ascii="Bierstadt" w:hAnsi="Bierstadt"/>
              </w:rPr>
            </w:pPr>
          </w:p>
          <w:p w14:paraId="00000039" w14:textId="73E34CB2" w:rsidR="001A11F6" w:rsidRPr="00CF421B" w:rsidRDefault="003A012C">
            <w:pPr>
              <w:rPr>
                <w:rFonts w:ascii="Bierstadt" w:hAnsi="Bierstadt"/>
                <w:b/>
              </w:rPr>
            </w:pPr>
            <w:r w:rsidRPr="00CF421B">
              <w:rPr>
                <w:rFonts w:ascii="Bierstadt" w:hAnsi="Bierstadt"/>
                <w:b/>
              </w:rPr>
              <w:t xml:space="preserve">*Click or tap the </w:t>
            </w:r>
            <w:r w:rsidR="004309F0" w:rsidRPr="003A2D42">
              <w:rPr>
                <w:rFonts w:ascii="Bierstadt" w:hAnsi="Bierstadt"/>
                <w:b/>
                <w:i/>
                <w:iCs/>
              </w:rPr>
              <w:t>Return to</w:t>
            </w:r>
            <w:r w:rsidR="004309F0">
              <w:rPr>
                <w:rFonts w:ascii="Bierstadt" w:hAnsi="Bierstadt"/>
                <w:b/>
              </w:rPr>
              <w:t xml:space="preserve"> </w:t>
            </w:r>
            <w:r w:rsidR="004309F0" w:rsidRPr="004309F0">
              <w:rPr>
                <w:rFonts w:ascii="Bierstadt" w:hAnsi="Bierstadt"/>
                <w:b/>
                <w:i/>
                <w:iCs/>
              </w:rPr>
              <w:t>Main Menu button</w:t>
            </w:r>
            <w:r w:rsidRPr="00CF421B">
              <w:rPr>
                <w:rFonts w:ascii="Bierstadt" w:hAnsi="Bierstadt"/>
                <w:b/>
              </w:rPr>
              <w:t xml:space="preserve"> to return to the Lesso</w:t>
            </w:r>
            <w:r w:rsidR="006506FA">
              <w:rPr>
                <w:rFonts w:ascii="Bierstadt" w:hAnsi="Bierstadt"/>
                <w:b/>
              </w:rPr>
              <w:t>ns (Slide 5)</w:t>
            </w:r>
          </w:p>
        </w:tc>
      </w:tr>
      <w:tr w:rsidR="001A11F6" w:rsidRPr="00CF421B" w14:paraId="76BD5D10" w14:textId="77777777" w:rsidTr="0DB1AEBE">
        <w:tc>
          <w:tcPr>
            <w:tcW w:w="9535" w:type="dxa"/>
            <w:gridSpan w:val="2"/>
            <w:shd w:val="clear" w:color="auto" w:fill="C2EDF0"/>
          </w:tcPr>
          <w:p w14:paraId="0000003A" w14:textId="77777777" w:rsidR="001A11F6" w:rsidRPr="00CF421B" w:rsidRDefault="003A012C">
            <w:pPr>
              <w:jc w:val="right"/>
              <w:rPr>
                <w:rFonts w:ascii="Bierstadt" w:hAnsi="Bierstadt"/>
                <w:b/>
              </w:rPr>
            </w:pPr>
            <w:r w:rsidRPr="00CF421B">
              <w:rPr>
                <w:rFonts w:ascii="Bierstadt" w:hAnsi="Bierstadt"/>
                <w:b/>
              </w:rPr>
              <w:t>Ready, Set, Go                                               10 mins</w:t>
            </w:r>
          </w:p>
        </w:tc>
      </w:tr>
      <w:tr w:rsidR="001A11F6" w:rsidRPr="00CF421B" w14:paraId="59A8158A" w14:textId="77777777" w:rsidTr="0DB1AEBE">
        <w:tc>
          <w:tcPr>
            <w:tcW w:w="2425" w:type="dxa"/>
          </w:tcPr>
          <w:p w14:paraId="0000003C" w14:textId="77777777" w:rsidR="001A11F6" w:rsidRPr="00CF421B" w:rsidRDefault="003A012C">
            <w:pPr>
              <w:rPr>
                <w:rFonts w:ascii="Bierstadt" w:hAnsi="Bierstadt"/>
              </w:rPr>
            </w:pPr>
            <w:r w:rsidRPr="00CF421B">
              <w:rPr>
                <w:rFonts w:ascii="Bierstadt" w:hAnsi="Bierstadt"/>
              </w:rPr>
              <w:t>Slide 10</w:t>
            </w:r>
          </w:p>
          <w:p w14:paraId="0000003D" w14:textId="77777777" w:rsidR="001A11F6" w:rsidRPr="00CF421B" w:rsidRDefault="003A012C">
            <w:pPr>
              <w:rPr>
                <w:rFonts w:ascii="Bierstadt" w:hAnsi="Bierstadt"/>
              </w:rPr>
            </w:pPr>
            <w:r w:rsidRPr="00CF421B">
              <w:rPr>
                <w:rFonts w:ascii="Bierstadt" w:hAnsi="Bierstadt"/>
                <w:noProof/>
              </w:rPr>
              <w:drawing>
                <wp:inline distT="0" distB="0" distL="0" distR="0" wp14:anchorId="6791FB98" wp14:editId="076900C3">
                  <wp:extent cx="1280160" cy="713232"/>
                  <wp:effectExtent l="0" t="0" r="0" b="0"/>
                  <wp:docPr id="2119499668" name="image140.png"/>
                  <wp:cNvGraphicFramePr/>
                  <a:graphic xmlns:a="http://schemas.openxmlformats.org/drawingml/2006/main">
                    <a:graphicData uri="http://schemas.openxmlformats.org/drawingml/2006/picture">
                      <pic:pic xmlns:pic="http://schemas.openxmlformats.org/drawingml/2006/picture">
                        <pic:nvPicPr>
                          <pic:cNvPr id="0" name="image140.png"/>
                          <pic:cNvPicPr preferRelativeResize="0"/>
                        </pic:nvPicPr>
                        <pic:blipFill>
                          <a:blip r:embed="rId30"/>
                          <a:srcRect/>
                          <a:stretch>
                            <a:fillRect/>
                          </a:stretch>
                        </pic:blipFill>
                        <pic:spPr>
                          <a:xfrm>
                            <a:off x="0" y="0"/>
                            <a:ext cx="1280160" cy="713232"/>
                          </a:xfrm>
                          <a:prstGeom prst="rect">
                            <a:avLst/>
                          </a:prstGeom>
                          <a:ln/>
                        </pic:spPr>
                      </pic:pic>
                    </a:graphicData>
                  </a:graphic>
                </wp:inline>
              </w:drawing>
            </w:r>
          </w:p>
        </w:tc>
        <w:tc>
          <w:tcPr>
            <w:tcW w:w="7110" w:type="dxa"/>
          </w:tcPr>
          <w:p w14:paraId="0000003F" w14:textId="6C8AB6BB" w:rsidR="001A11F6" w:rsidRPr="00CF421B" w:rsidRDefault="003A012C">
            <w:pPr>
              <w:rPr>
                <w:rFonts w:ascii="Bierstadt" w:hAnsi="Bierstadt"/>
              </w:rPr>
            </w:pPr>
            <w:hyperlink r:id="rId31">
              <w:r w:rsidRPr="00CF421B">
                <w:rPr>
                  <w:rFonts w:ascii="Bierstadt" w:hAnsi="Bierstadt"/>
                  <w:b/>
                  <w:i/>
                </w:rPr>
                <w:t xml:space="preserve">Suggested time: 3 minutes </w:t>
              </w:r>
            </w:hyperlink>
          </w:p>
          <w:p w14:paraId="00000040" w14:textId="77777777" w:rsidR="001A11F6" w:rsidRPr="00CF421B" w:rsidRDefault="003A012C">
            <w:pPr>
              <w:rPr>
                <w:rFonts w:ascii="Bierstadt" w:hAnsi="Bierstadt"/>
              </w:rPr>
            </w:pPr>
            <w:r w:rsidRPr="00CF421B">
              <w:rPr>
                <w:rFonts w:ascii="Bierstadt" w:hAnsi="Bierstadt"/>
              </w:rPr>
              <w:t>Ask the following discussion question:</w:t>
            </w:r>
          </w:p>
          <w:p w14:paraId="0C90DCCA" w14:textId="2C72D666" w:rsidR="00931277" w:rsidRPr="00CF421B" w:rsidRDefault="003A012C" w:rsidP="00054250">
            <w:pPr>
              <w:numPr>
                <w:ilvl w:val="0"/>
                <w:numId w:val="6"/>
              </w:numPr>
              <w:pBdr>
                <w:top w:val="nil"/>
                <w:left w:val="nil"/>
                <w:bottom w:val="nil"/>
                <w:right w:val="nil"/>
                <w:between w:val="nil"/>
              </w:pBdr>
              <w:spacing w:after="160" w:line="278" w:lineRule="auto"/>
              <w:rPr>
                <w:rFonts w:ascii="Bierstadt" w:hAnsi="Bierstadt"/>
                <w:color w:val="000000"/>
              </w:rPr>
            </w:pPr>
            <w:r w:rsidRPr="00CF421B">
              <w:rPr>
                <w:rFonts w:ascii="Bierstadt" w:hAnsi="Bierstadt"/>
                <w:color w:val="000000"/>
              </w:rPr>
              <w:t>How many of you like money? Raise your hand if you do</w:t>
            </w:r>
          </w:p>
          <w:p w14:paraId="00000044" w14:textId="6C031CC3" w:rsidR="001A11F6" w:rsidRPr="00CF421B" w:rsidRDefault="003A012C" w:rsidP="00931277">
            <w:pPr>
              <w:pBdr>
                <w:top w:val="nil"/>
                <w:left w:val="nil"/>
                <w:bottom w:val="nil"/>
                <w:right w:val="nil"/>
                <w:between w:val="nil"/>
              </w:pBdr>
              <w:spacing w:after="160" w:line="278" w:lineRule="auto"/>
              <w:rPr>
                <w:rFonts w:ascii="Bierstadt" w:hAnsi="Bierstadt"/>
                <w:color w:val="000000"/>
              </w:rPr>
            </w:pPr>
            <w:r w:rsidRPr="00CF421B">
              <w:rPr>
                <w:rFonts w:ascii="Bierstadt" w:hAnsi="Bierstadt"/>
                <w:i/>
                <w:iCs/>
              </w:rPr>
              <w:t>Facilitator tip:</w:t>
            </w:r>
            <w:r w:rsidRPr="00CF421B">
              <w:rPr>
                <w:rFonts w:ascii="Bierstadt" w:hAnsi="Bierstadt"/>
              </w:rPr>
              <w:t xml:space="preserve"> You should raise your hand too and may wish to share your own insights. </w:t>
            </w:r>
          </w:p>
          <w:p w14:paraId="4379BB16" w14:textId="77777777" w:rsidR="001A11F6" w:rsidRDefault="003A012C" w:rsidP="0DB1AEBE">
            <w:pPr>
              <w:rPr>
                <w:rFonts w:ascii="Bierstadt" w:hAnsi="Bierstadt"/>
              </w:rPr>
            </w:pPr>
            <w:r w:rsidRPr="0DB1AEBE">
              <w:rPr>
                <w:rFonts w:ascii="Bierstadt" w:hAnsi="Bierstadt"/>
              </w:rPr>
              <w:t>Explain to students that they will figure out their money management profile in the next activity.</w:t>
            </w:r>
          </w:p>
          <w:p w14:paraId="32FD2EA2" w14:textId="77777777" w:rsidR="006415DE" w:rsidRDefault="006415DE" w:rsidP="0DB1AEBE">
            <w:pPr>
              <w:rPr>
                <w:rFonts w:ascii="Bierstadt" w:hAnsi="Bierstadt"/>
              </w:rPr>
            </w:pPr>
          </w:p>
          <w:p w14:paraId="3BED2678" w14:textId="77777777" w:rsidR="006415DE" w:rsidRDefault="006415DE" w:rsidP="0DB1AEBE">
            <w:pPr>
              <w:rPr>
                <w:rFonts w:ascii="Bierstadt" w:hAnsi="Bierstadt"/>
              </w:rPr>
            </w:pPr>
          </w:p>
          <w:p w14:paraId="00000045" w14:textId="2674D196" w:rsidR="006415DE" w:rsidRPr="00CF421B" w:rsidRDefault="006415DE" w:rsidP="0DB1AEBE">
            <w:pPr>
              <w:rPr>
                <w:rFonts w:ascii="Bierstadt" w:hAnsi="Bierstadt"/>
                <w:b/>
                <w:bCs/>
              </w:rPr>
            </w:pPr>
          </w:p>
        </w:tc>
      </w:tr>
      <w:tr w:rsidR="001A11F6" w:rsidRPr="00CF421B" w14:paraId="204F2A2C" w14:textId="77777777" w:rsidTr="0DB1AEBE">
        <w:tc>
          <w:tcPr>
            <w:tcW w:w="2425" w:type="dxa"/>
          </w:tcPr>
          <w:p w14:paraId="00000046" w14:textId="77777777" w:rsidR="001A11F6" w:rsidRPr="00CF421B" w:rsidRDefault="003A012C">
            <w:pPr>
              <w:rPr>
                <w:rFonts w:ascii="Bierstadt" w:hAnsi="Bierstadt"/>
              </w:rPr>
            </w:pPr>
            <w:r w:rsidRPr="00CF421B">
              <w:rPr>
                <w:rFonts w:ascii="Bierstadt" w:hAnsi="Bierstadt"/>
              </w:rPr>
              <w:lastRenderedPageBreak/>
              <w:t xml:space="preserve">Slide 11 </w:t>
            </w:r>
          </w:p>
          <w:p w14:paraId="00000047" w14:textId="1EACCCD5" w:rsidR="001A11F6" w:rsidRPr="00CF421B" w:rsidRDefault="000A4F61">
            <w:pPr>
              <w:rPr>
                <w:rFonts w:ascii="Bierstadt" w:hAnsi="Bierstadt"/>
              </w:rPr>
            </w:pPr>
            <w:r w:rsidRPr="00CF421B">
              <w:rPr>
                <w:rFonts w:ascii="Bierstadt" w:hAnsi="Bierstadt"/>
                <w:noProof/>
              </w:rPr>
              <w:drawing>
                <wp:inline distT="0" distB="0" distL="0" distR="0" wp14:anchorId="7B7783E0" wp14:editId="0FB5280E">
                  <wp:extent cx="1266927" cy="713232"/>
                  <wp:effectExtent l="0" t="0" r="0" b="0"/>
                  <wp:docPr id="83615593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266927" cy="713232"/>
                          </a:xfrm>
                          <a:prstGeom prst="rect">
                            <a:avLst/>
                          </a:prstGeom>
                          <a:noFill/>
                        </pic:spPr>
                      </pic:pic>
                    </a:graphicData>
                  </a:graphic>
                </wp:inline>
              </w:drawing>
            </w:r>
          </w:p>
        </w:tc>
        <w:tc>
          <w:tcPr>
            <w:tcW w:w="7110" w:type="dxa"/>
          </w:tcPr>
          <w:p w14:paraId="00000049" w14:textId="61C0926B" w:rsidR="001A11F6" w:rsidRPr="00CF421B" w:rsidRDefault="003A012C">
            <w:pPr>
              <w:rPr>
                <w:rFonts w:ascii="Bierstadt" w:hAnsi="Bierstadt"/>
              </w:rPr>
            </w:pPr>
            <w:hyperlink r:id="rId33">
              <w:r w:rsidRPr="00CF421B">
                <w:rPr>
                  <w:rFonts w:ascii="Bierstadt" w:hAnsi="Bierstadt"/>
                  <w:b/>
                  <w:i/>
                </w:rPr>
                <w:t xml:space="preserve">Suggested time: 3 minutes </w:t>
              </w:r>
            </w:hyperlink>
          </w:p>
          <w:p w14:paraId="0000004A" w14:textId="77777777" w:rsidR="001A11F6" w:rsidRPr="00CF421B" w:rsidRDefault="003A012C">
            <w:pPr>
              <w:rPr>
                <w:rFonts w:ascii="Bierstadt" w:hAnsi="Bierstadt"/>
              </w:rPr>
            </w:pPr>
            <w:r w:rsidRPr="00CF421B">
              <w:rPr>
                <w:rFonts w:ascii="Bierstadt" w:hAnsi="Bierstadt"/>
              </w:rPr>
              <w:t xml:space="preserve">Ask students to complete the activity in their </w:t>
            </w:r>
            <w:r w:rsidRPr="00CF421B">
              <w:rPr>
                <w:rFonts w:ascii="Bierstadt" w:hAnsi="Bierstadt"/>
                <w:b/>
              </w:rPr>
              <w:t>student portfolio, pages 5-6.</w:t>
            </w:r>
          </w:p>
          <w:p w14:paraId="0000004B" w14:textId="77777777" w:rsidR="001A11F6" w:rsidRPr="00CF421B" w:rsidRDefault="001A11F6">
            <w:pPr>
              <w:pBdr>
                <w:top w:val="nil"/>
                <w:left w:val="nil"/>
                <w:bottom w:val="nil"/>
                <w:right w:val="nil"/>
                <w:between w:val="nil"/>
              </w:pBdr>
              <w:rPr>
                <w:rFonts w:ascii="Bierstadt" w:hAnsi="Bierstadt"/>
                <w:color w:val="000000"/>
              </w:rPr>
            </w:pPr>
          </w:p>
          <w:p w14:paraId="0000004C" w14:textId="0364E5F3" w:rsidR="001A11F6" w:rsidRPr="00CF421B" w:rsidRDefault="003A012C">
            <w:pPr>
              <w:rPr>
                <w:rFonts w:ascii="Bierstadt" w:hAnsi="Bierstadt"/>
              </w:rPr>
            </w:pPr>
            <w:r w:rsidRPr="00CF421B">
              <w:rPr>
                <w:rFonts w:ascii="Bierstadt" w:hAnsi="Bierstadt"/>
                <w:i/>
                <w:iCs/>
              </w:rPr>
              <w:t>Facilitat</w:t>
            </w:r>
            <w:r w:rsidR="00931277"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You may wish to demonstrate by rating yourself on the first statement to show students how the scale works.</w:t>
            </w:r>
          </w:p>
        </w:tc>
      </w:tr>
      <w:tr w:rsidR="001A11F6" w:rsidRPr="00CF421B" w14:paraId="1811A810" w14:textId="77777777" w:rsidTr="0DB1AEBE">
        <w:trPr>
          <w:trHeight w:val="1466"/>
        </w:trPr>
        <w:tc>
          <w:tcPr>
            <w:tcW w:w="2425" w:type="dxa"/>
          </w:tcPr>
          <w:p w14:paraId="0000004D" w14:textId="77777777" w:rsidR="001A11F6" w:rsidRPr="00CF421B" w:rsidRDefault="003A012C">
            <w:pPr>
              <w:rPr>
                <w:rFonts w:ascii="Bierstadt" w:hAnsi="Bierstadt"/>
              </w:rPr>
            </w:pPr>
            <w:r w:rsidRPr="00CF421B">
              <w:rPr>
                <w:rFonts w:ascii="Bierstadt" w:hAnsi="Bierstadt"/>
              </w:rPr>
              <w:t>Slide 12</w:t>
            </w:r>
          </w:p>
          <w:p w14:paraId="00000052" w14:textId="01BE2D72" w:rsidR="001A11F6" w:rsidRPr="00CF421B" w:rsidRDefault="003A012C">
            <w:pPr>
              <w:rPr>
                <w:rFonts w:ascii="Bierstadt" w:hAnsi="Bierstadt"/>
              </w:rPr>
            </w:pPr>
            <w:r w:rsidRPr="00CF421B">
              <w:rPr>
                <w:rFonts w:ascii="Bierstadt" w:hAnsi="Bierstadt"/>
                <w:noProof/>
              </w:rPr>
              <w:drawing>
                <wp:inline distT="0" distB="0" distL="0" distR="0" wp14:anchorId="34013150" wp14:editId="5F6B4F5B">
                  <wp:extent cx="1280160" cy="713232"/>
                  <wp:effectExtent l="0" t="0" r="0" b="0"/>
                  <wp:docPr id="2119499667" name="image128.png"/>
                  <wp:cNvGraphicFramePr/>
                  <a:graphic xmlns:a="http://schemas.openxmlformats.org/drawingml/2006/main">
                    <a:graphicData uri="http://schemas.openxmlformats.org/drawingml/2006/picture">
                      <pic:pic xmlns:pic="http://schemas.openxmlformats.org/drawingml/2006/picture">
                        <pic:nvPicPr>
                          <pic:cNvPr id="0" name="image128.png"/>
                          <pic:cNvPicPr preferRelativeResize="0"/>
                        </pic:nvPicPr>
                        <pic:blipFill>
                          <a:blip r:embed="rId34"/>
                          <a:srcRect/>
                          <a:stretch>
                            <a:fillRect/>
                          </a:stretch>
                        </pic:blipFill>
                        <pic:spPr>
                          <a:xfrm>
                            <a:off x="0" y="0"/>
                            <a:ext cx="1280160" cy="713232"/>
                          </a:xfrm>
                          <a:prstGeom prst="rect">
                            <a:avLst/>
                          </a:prstGeom>
                          <a:ln/>
                        </pic:spPr>
                      </pic:pic>
                    </a:graphicData>
                  </a:graphic>
                </wp:inline>
              </w:drawing>
            </w:r>
          </w:p>
        </w:tc>
        <w:tc>
          <w:tcPr>
            <w:tcW w:w="7110" w:type="dxa"/>
          </w:tcPr>
          <w:p w14:paraId="00000054" w14:textId="2A7DEB03" w:rsidR="001A11F6" w:rsidRPr="00CF421B" w:rsidRDefault="003A012C">
            <w:pPr>
              <w:rPr>
                <w:rFonts w:ascii="Bierstadt" w:hAnsi="Bierstadt"/>
              </w:rPr>
            </w:pPr>
            <w:hyperlink r:id="rId35">
              <w:r w:rsidRPr="00CF421B">
                <w:rPr>
                  <w:rFonts w:ascii="Bierstadt" w:hAnsi="Bierstadt"/>
                  <w:b/>
                  <w:i/>
                </w:rPr>
                <w:t xml:space="preserve">Suggested time: 4 minutes </w:t>
              </w:r>
            </w:hyperlink>
          </w:p>
          <w:p w14:paraId="00000055" w14:textId="763B1BB3" w:rsidR="001A11F6" w:rsidRPr="00CF421B" w:rsidRDefault="000A4F61">
            <w:pPr>
              <w:rPr>
                <w:rFonts w:ascii="Bierstadt" w:hAnsi="Bierstadt"/>
              </w:rPr>
            </w:pPr>
            <w:r w:rsidRPr="00CF421B">
              <w:rPr>
                <w:rFonts w:ascii="Bierstadt" w:hAnsi="Bierstadt"/>
              </w:rPr>
              <w:t>Invite a few volunteers to</w:t>
            </w:r>
            <w:r w:rsidR="003A012C" w:rsidRPr="00CF421B">
              <w:rPr>
                <w:rFonts w:ascii="Bierstadt" w:hAnsi="Bierstadt"/>
              </w:rPr>
              <w:t xml:space="preserve"> share their answers. Encourage them to consider what made them score high or low.</w:t>
            </w:r>
          </w:p>
        </w:tc>
      </w:tr>
      <w:tr w:rsidR="001A11F6" w:rsidRPr="00CF421B" w14:paraId="78692BA0" w14:textId="77777777" w:rsidTr="0DB1AEBE">
        <w:tc>
          <w:tcPr>
            <w:tcW w:w="9535" w:type="dxa"/>
            <w:gridSpan w:val="2"/>
            <w:shd w:val="clear" w:color="auto" w:fill="C2EDF0"/>
          </w:tcPr>
          <w:p w14:paraId="00000056" w14:textId="1DB8CF81" w:rsidR="001A11F6" w:rsidRPr="00CF421B" w:rsidRDefault="003A012C" w:rsidP="004A2234">
            <w:pPr>
              <w:jc w:val="right"/>
              <w:rPr>
                <w:rFonts w:ascii="Bierstadt" w:hAnsi="Bierstadt"/>
                <w:b/>
              </w:rPr>
            </w:pPr>
            <w:r w:rsidRPr="00CF421B">
              <w:rPr>
                <w:rFonts w:ascii="Bierstadt" w:hAnsi="Bierstadt"/>
                <w:b/>
              </w:rPr>
              <w:t xml:space="preserve">How Will You Pay              </w:t>
            </w:r>
            <w:r w:rsidR="004A2234" w:rsidRPr="00CF421B">
              <w:rPr>
                <w:rFonts w:ascii="Bierstadt" w:hAnsi="Bierstadt"/>
                <w:b/>
              </w:rPr>
              <w:t xml:space="preserve">   </w:t>
            </w:r>
            <w:r w:rsidRPr="00CF421B">
              <w:rPr>
                <w:rFonts w:ascii="Bierstadt" w:hAnsi="Bierstadt"/>
                <w:b/>
              </w:rPr>
              <w:t xml:space="preserve">  </w:t>
            </w:r>
            <w:r w:rsidR="008A3725" w:rsidRPr="00CF421B">
              <w:rPr>
                <w:rFonts w:ascii="Bierstadt" w:hAnsi="Bierstadt"/>
                <w:b/>
              </w:rPr>
              <w:t xml:space="preserve">       </w:t>
            </w:r>
            <w:r w:rsidRPr="00CF421B">
              <w:rPr>
                <w:rFonts w:ascii="Bierstadt" w:hAnsi="Bierstadt"/>
                <w:b/>
              </w:rPr>
              <w:t xml:space="preserve">                        2</w:t>
            </w:r>
            <w:r w:rsidR="004A2234" w:rsidRPr="00CF421B">
              <w:rPr>
                <w:rFonts w:ascii="Bierstadt" w:hAnsi="Bierstadt"/>
                <w:b/>
              </w:rPr>
              <w:t>5</w:t>
            </w:r>
            <w:r w:rsidRPr="00CF421B">
              <w:rPr>
                <w:rFonts w:ascii="Bierstadt" w:hAnsi="Bierstadt"/>
                <w:b/>
              </w:rPr>
              <w:t xml:space="preserve"> mins</w:t>
            </w:r>
          </w:p>
        </w:tc>
      </w:tr>
      <w:tr w:rsidR="001A11F6" w:rsidRPr="00CF421B" w14:paraId="75BB93B4" w14:textId="77777777" w:rsidTr="0DB1AEBE">
        <w:tc>
          <w:tcPr>
            <w:tcW w:w="2425" w:type="dxa"/>
          </w:tcPr>
          <w:p w14:paraId="00000058" w14:textId="77777777" w:rsidR="001A11F6" w:rsidRPr="00CF421B" w:rsidRDefault="003A012C">
            <w:pPr>
              <w:rPr>
                <w:rFonts w:ascii="Bierstadt" w:hAnsi="Bierstadt"/>
              </w:rPr>
            </w:pPr>
            <w:r w:rsidRPr="00CF421B">
              <w:rPr>
                <w:rFonts w:ascii="Bierstadt" w:hAnsi="Bierstadt"/>
              </w:rPr>
              <w:t>Slide 13</w:t>
            </w:r>
          </w:p>
          <w:p w14:paraId="00000059" w14:textId="77777777" w:rsidR="001A11F6" w:rsidRPr="00CF421B" w:rsidRDefault="003A012C">
            <w:pPr>
              <w:rPr>
                <w:rFonts w:ascii="Bierstadt" w:hAnsi="Bierstadt"/>
              </w:rPr>
            </w:pPr>
            <w:r w:rsidRPr="00CF421B">
              <w:rPr>
                <w:rFonts w:ascii="Bierstadt" w:hAnsi="Bierstadt"/>
                <w:noProof/>
              </w:rPr>
              <w:drawing>
                <wp:inline distT="0" distB="0" distL="0" distR="0" wp14:anchorId="687D21EF" wp14:editId="6C34E01F">
                  <wp:extent cx="1280160" cy="713232"/>
                  <wp:effectExtent l="0" t="0" r="0" b="0"/>
                  <wp:docPr id="2119499669" name="image139.png"/>
                  <wp:cNvGraphicFramePr/>
                  <a:graphic xmlns:a="http://schemas.openxmlformats.org/drawingml/2006/main">
                    <a:graphicData uri="http://schemas.openxmlformats.org/drawingml/2006/picture">
                      <pic:pic xmlns:pic="http://schemas.openxmlformats.org/drawingml/2006/picture">
                        <pic:nvPicPr>
                          <pic:cNvPr id="0" name="image139.png"/>
                          <pic:cNvPicPr preferRelativeResize="0"/>
                        </pic:nvPicPr>
                        <pic:blipFill>
                          <a:blip r:embed="rId36"/>
                          <a:srcRect/>
                          <a:stretch>
                            <a:fillRect/>
                          </a:stretch>
                        </pic:blipFill>
                        <pic:spPr>
                          <a:xfrm>
                            <a:off x="0" y="0"/>
                            <a:ext cx="1280160" cy="713232"/>
                          </a:xfrm>
                          <a:prstGeom prst="rect">
                            <a:avLst/>
                          </a:prstGeom>
                          <a:ln/>
                        </pic:spPr>
                      </pic:pic>
                    </a:graphicData>
                  </a:graphic>
                </wp:inline>
              </w:drawing>
            </w:r>
          </w:p>
        </w:tc>
        <w:tc>
          <w:tcPr>
            <w:tcW w:w="7110" w:type="dxa"/>
          </w:tcPr>
          <w:p w14:paraId="0000005B" w14:textId="6E10F5CB"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Video Time: 3 minutes</w:t>
            </w:r>
          </w:p>
          <w:p w14:paraId="0000005C"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Now that you’ve explored how you think about money let’s explore how we use money to pay for things. </w:t>
            </w:r>
          </w:p>
          <w:p w14:paraId="0000005D" w14:textId="77777777" w:rsidR="001A11F6" w:rsidRPr="00CF421B" w:rsidRDefault="001A11F6">
            <w:pPr>
              <w:pBdr>
                <w:top w:val="nil"/>
                <w:left w:val="nil"/>
                <w:bottom w:val="nil"/>
                <w:right w:val="nil"/>
                <w:between w:val="nil"/>
              </w:pBdr>
              <w:rPr>
                <w:rFonts w:ascii="Bierstadt" w:hAnsi="Bierstadt"/>
                <w:i/>
                <w:color w:val="000000"/>
              </w:rPr>
            </w:pPr>
          </w:p>
          <w:p w14:paraId="0000005E" w14:textId="740BC0E3" w:rsidR="00E27A6F" w:rsidRPr="00CF421B" w:rsidRDefault="003A012C">
            <w:pPr>
              <w:rPr>
                <w:rFonts w:ascii="Bierstadt" w:hAnsi="Bierstadt"/>
              </w:rPr>
            </w:pPr>
            <w:r w:rsidRPr="00CF421B">
              <w:rPr>
                <w:rFonts w:ascii="Bierstadt" w:hAnsi="Bierstadt"/>
                <w:i/>
              </w:rPr>
              <w:t xml:space="preserve">Volunteer connection: </w:t>
            </w:r>
            <w:r w:rsidRPr="00CF421B">
              <w:rPr>
                <w:rFonts w:ascii="Bierstadt" w:hAnsi="Bierstadt"/>
              </w:rPr>
              <w:t xml:space="preserve">Provide examples of times you use certain payment methods. You may also wish to show students a variety of </w:t>
            </w:r>
            <w:proofErr w:type="gramStart"/>
            <w:r w:rsidRPr="00CF421B">
              <w:rPr>
                <w:rFonts w:ascii="Bierstadt" w:hAnsi="Bierstadt"/>
              </w:rPr>
              <w:t>debit and credit</w:t>
            </w:r>
            <w:proofErr w:type="gramEnd"/>
            <w:r w:rsidRPr="00CF421B">
              <w:rPr>
                <w:rFonts w:ascii="Bierstadt" w:hAnsi="Bierstadt"/>
              </w:rPr>
              <w:t xml:space="preserve"> cards that the typical person today carries in their wallet.</w:t>
            </w:r>
          </w:p>
        </w:tc>
      </w:tr>
      <w:tr w:rsidR="00372A7E" w:rsidRPr="00CF421B" w14:paraId="2253F5FF" w14:textId="77777777" w:rsidTr="006415DE">
        <w:trPr>
          <w:trHeight w:val="1532"/>
        </w:trPr>
        <w:tc>
          <w:tcPr>
            <w:tcW w:w="2425" w:type="dxa"/>
          </w:tcPr>
          <w:p w14:paraId="46B62171" w14:textId="77777777" w:rsidR="00372A7E" w:rsidRPr="00CF421B" w:rsidRDefault="00372A7E" w:rsidP="00372A7E">
            <w:pPr>
              <w:rPr>
                <w:rFonts w:ascii="Bierstadt" w:hAnsi="Bierstadt"/>
              </w:rPr>
            </w:pPr>
            <w:r w:rsidRPr="00CF421B">
              <w:rPr>
                <w:rFonts w:ascii="Bierstadt" w:hAnsi="Bierstadt"/>
              </w:rPr>
              <w:t>Slide 14</w:t>
            </w:r>
          </w:p>
          <w:p w14:paraId="66ABD528" w14:textId="068CCA64" w:rsidR="00372A7E" w:rsidRPr="00CF421B" w:rsidRDefault="00372A7E">
            <w:pPr>
              <w:rPr>
                <w:rFonts w:ascii="Bierstadt" w:hAnsi="Bierstadt"/>
              </w:rPr>
            </w:pPr>
            <w:r w:rsidRPr="00CF421B">
              <w:rPr>
                <w:rFonts w:ascii="Bierstadt" w:hAnsi="Bierstadt"/>
                <w:noProof/>
              </w:rPr>
              <w:drawing>
                <wp:inline distT="0" distB="0" distL="0" distR="0" wp14:anchorId="623D1806" wp14:editId="5CCF89C4">
                  <wp:extent cx="1280160" cy="713232"/>
                  <wp:effectExtent l="0" t="0" r="0" b="0"/>
                  <wp:docPr id="229147884" name="image138.png"/>
                  <wp:cNvGraphicFramePr/>
                  <a:graphic xmlns:a="http://schemas.openxmlformats.org/drawingml/2006/main">
                    <a:graphicData uri="http://schemas.openxmlformats.org/drawingml/2006/picture">
                      <pic:pic xmlns:pic="http://schemas.openxmlformats.org/drawingml/2006/picture">
                        <pic:nvPicPr>
                          <pic:cNvPr id="0" name="image138.png"/>
                          <pic:cNvPicPr preferRelativeResize="0"/>
                        </pic:nvPicPr>
                        <pic:blipFill>
                          <a:blip r:embed="rId37"/>
                          <a:srcRect/>
                          <a:stretch>
                            <a:fillRect/>
                          </a:stretch>
                        </pic:blipFill>
                        <pic:spPr>
                          <a:xfrm>
                            <a:off x="0" y="0"/>
                            <a:ext cx="1280160" cy="713232"/>
                          </a:xfrm>
                          <a:prstGeom prst="rect">
                            <a:avLst/>
                          </a:prstGeom>
                          <a:ln/>
                        </pic:spPr>
                      </pic:pic>
                    </a:graphicData>
                  </a:graphic>
                </wp:inline>
              </w:drawing>
            </w:r>
          </w:p>
        </w:tc>
        <w:tc>
          <w:tcPr>
            <w:tcW w:w="7110" w:type="dxa"/>
          </w:tcPr>
          <w:p w14:paraId="19DC7E6A" w14:textId="77777777"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b/>
                <w:i/>
                <w:color w:val="000000"/>
              </w:rPr>
              <w:t>Suggested time: 10 minutes</w:t>
            </w:r>
          </w:p>
          <w:p w14:paraId="3AEA6247" w14:textId="77777777"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Introduce the next topic by telling the students to </w:t>
            </w:r>
            <w:r w:rsidRPr="00CF421B">
              <w:rPr>
                <w:rFonts w:ascii="Bierstadt" w:hAnsi="Bierstadt"/>
                <w:bCs/>
                <w:color w:val="000000"/>
              </w:rPr>
              <w:t>open their</w:t>
            </w:r>
            <w:r w:rsidRPr="00CF421B">
              <w:rPr>
                <w:rFonts w:ascii="Bierstadt" w:hAnsi="Bierstadt"/>
                <w:b/>
                <w:color w:val="000000"/>
              </w:rPr>
              <w:t xml:space="preserve"> student portfolio, page 8-9. </w:t>
            </w:r>
            <w:r w:rsidRPr="00CF421B">
              <w:rPr>
                <w:rFonts w:ascii="Bierstadt" w:hAnsi="Bierstadt"/>
                <w:color w:val="000000"/>
              </w:rPr>
              <w:t>There are 9 different methods of payment that you’ll discuss one by one on the following slides.</w:t>
            </w:r>
          </w:p>
          <w:p w14:paraId="691D4103" w14:textId="77777777" w:rsidR="00372A7E" w:rsidRPr="00CF421B" w:rsidRDefault="00372A7E">
            <w:pPr>
              <w:pBdr>
                <w:top w:val="nil"/>
                <w:left w:val="nil"/>
                <w:bottom w:val="nil"/>
                <w:right w:val="nil"/>
                <w:between w:val="nil"/>
              </w:pBdr>
              <w:rPr>
                <w:rFonts w:ascii="Bierstadt" w:hAnsi="Bierstadt"/>
                <w:b/>
                <w:i/>
                <w:color w:val="000000"/>
              </w:rPr>
            </w:pPr>
          </w:p>
        </w:tc>
      </w:tr>
      <w:tr w:rsidR="00372A7E" w:rsidRPr="00CF421B" w14:paraId="222CD92B" w14:textId="77777777" w:rsidTr="0DB1AEBE">
        <w:tc>
          <w:tcPr>
            <w:tcW w:w="2425" w:type="dxa"/>
          </w:tcPr>
          <w:p w14:paraId="3582FF6D" w14:textId="77777777" w:rsidR="00372A7E" w:rsidRPr="00CF421B" w:rsidRDefault="00372A7E" w:rsidP="00372A7E">
            <w:pPr>
              <w:rPr>
                <w:rFonts w:ascii="Bierstadt" w:hAnsi="Bierstadt"/>
              </w:rPr>
            </w:pPr>
            <w:r w:rsidRPr="00CF421B">
              <w:rPr>
                <w:rFonts w:ascii="Bierstadt" w:hAnsi="Bierstadt"/>
              </w:rPr>
              <w:t>Slide 15</w:t>
            </w:r>
          </w:p>
          <w:p w14:paraId="5B4CAA07" w14:textId="2ACA88D6" w:rsidR="00372A7E" w:rsidRPr="00CF421B" w:rsidRDefault="00372A7E" w:rsidP="00372A7E">
            <w:pPr>
              <w:rPr>
                <w:rFonts w:ascii="Bierstadt" w:hAnsi="Bierstadt"/>
              </w:rPr>
            </w:pPr>
            <w:r w:rsidRPr="00CF421B">
              <w:rPr>
                <w:rFonts w:ascii="Bierstadt" w:hAnsi="Bierstadt"/>
                <w:noProof/>
              </w:rPr>
              <w:drawing>
                <wp:inline distT="0" distB="0" distL="0" distR="0" wp14:anchorId="36F04858" wp14:editId="3B142033">
                  <wp:extent cx="1280160" cy="713232"/>
                  <wp:effectExtent l="0" t="0" r="0" b="0"/>
                  <wp:docPr id="122252366" name="image131.png"/>
                  <wp:cNvGraphicFramePr/>
                  <a:graphic xmlns:a="http://schemas.openxmlformats.org/drawingml/2006/main">
                    <a:graphicData uri="http://schemas.openxmlformats.org/drawingml/2006/picture">
                      <pic:pic xmlns:pic="http://schemas.openxmlformats.org/drawingml/2006/picture">
                        <pic:nvPicPr>
                          <pic:cNvPr id="0" name="image131.png"/>
                          <pic:cNvPicPr preferRelativeResize="0"/>
                        </pic:nvPicPr>
                        <pic:blipFill>
                          <a:blip r:embed="rId38"/>
                          <a:srcRect/>
                          <a:stretch>
                            <a:fillRect/>
                          </a:stretch>
                        </pic:blipFill>
                        <pic:spPr>
                          <a:xfrm>
                            <a:off x="0" y="0"/>
                            <a:ext cx="1280160" cy="713232"/>
                          </a:xfrm>
                          <a:prstGeom prst="rect">
                            <a:avLst/>
                          </a:prstGeom>
                          <a:ln/>
                        </pic:spPr>
                      </pic:pic>
                    </a:graphicData>
                  </a:graphic>
                </wp:inline>
              </w:drawing>
            </w:r>
          </w:p>
        </w:tc>
        <w:tc>
          <w:tcPr>
            <w:tcW w:w="7110" w:type="dxa"/>
          </w:tcPr>
          <w:p w14:paraId="6F6C17DA" w14:textId="77777777"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Review the 9 methods of payments found in the </w:t>
            </w:r>
            <w:r w:rsidRPr="00CF421B">
              <w:rPr>
                <w:rFonts w:ascii="Bierstadt" w:hAnsi="Bierstadt"/>
                <w:b/>
                <w:bCs/>
                <w:color w:val="000000"/>
              </w:rPr>
              <w:t>student portfolio, pages 8-9</w:t>
            </w:r>
            <w:r w:rsidRPr="00CF421B">
              <w:rPr>
                <w:rFonts w:ascii="Bierstadt" w:hAnsi="Bierstadt"/>
                <w:color w:val="000000"/>
              </w:rPr>
              <w:t>.</w:t>
            </w:r>
          </w:p>
          <w:p w14:paraId="20DBE9B4" w14:textId="77777777" w:rsidR="00372A7E" w:rsidRPr="00CF421B" w:rsidRDefault="00372A7E" w:rsidP="00372A7E">
            <w:pPr>
              <w:pBdr>
                <w:top w:val="nil"/>
                <w:left w:val="nil"/>
                <w:bottom w:val="nil"/>
                <w:right w:val="nil"/>
                <w:between w:val="nil"/>
              </w:pBdr>
              <w:rPr>
                <w:rFonts w:ascii="Bierstadt" w:hAnsi="Bierstadt"/>
                <w:color w:val="000000"/>
              </w:rPr>
            </w:pPr>
          </w:p>
          <w:p w14:paraId="2FA15A42" w14:textId="77777777"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i/>
                <w:iCs/>
                <w:color w:val="000000"/>
              </w:rPr>
              <w:t>Volunteer connection:</w:t>
            </w:r>
            <w:r w:rsidRPr="00CF421B">
              <w:rPr>
                <w:rFonts w:ascii="Bierstadt" w:hAnsi="Bierstadt"/>
                <w:color w:val="000000"/>
              </w:rPr>
              <w:t xml:space="preserve"> Share your most common method of payment.</w:t>
            </w:r>
          </w:p>
          <w:p w14:paraId="5C1074D6" w14:textId="77777777" w:rsidR="00372A7E" w:rsidRPr="00CF421B" w:rsidRDefault="00372A7E" w:rsidP="00372A7E">
            <w:pPr>
              <w:pBdr>
                <w:top w:val="nil"/>
                <w:left w:val="nil"/>
                <w:bottom w:val="nil"/>
                <w:right w:val="nil"/>
                <w:between w:val="nil"/>
              </w:pBdr>
              <w:rPr>
                <w:rFonts w:ascii="Bierstadt" w:hAnsi="Bierstadt"/>
                <w:color w:val="000000"/>
              </w:rPr>
            </w:pPr>
          </w:p>
          <w:p w14:paraId="7E5F0DEE" w14:textId="77777777"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Use the following slides to discuss each method of payment with the class. </w:t>
            </w:r>
          </w:p>
          <w:p w14:paraId="1FA65BA6" w14:textId="77777777" w:rsidR="00372A7E" w:rsidRPr="00CF421B" w:rsidRDefault="00372A7E" w:rsidP="00372A7E">
            <w:pPr>
              <w:pBdr>
                <w:top w:val="nil"/>
                <w:left w:val="nil"/>
                <w:bottom w:val="nil"/>
                <w:right w:val="nil"/>
                <w:between w:val="nil"/>
              </w:pBdr>
              <w:rPr>
                <w:rFonts w:ascii="Bierstadt" w:hAnsi="Bierstadt"/>
                <w:b/>
                <w:bCs/>
                <w:color w:val="000000"/>
              </w:rPr>
            </w:pPr>
          </w:p>
          <w:p w14:paraId="2723C442" w14:textId="71873CB9" w:rsidR="00372A7E" w:rsidRPr="00372A7E" w:rsidRDefault="00372A7E" w:rsidP="00372A7E">
            <w:pPr>
              <w:pBdr>
                <w:top w:val="nil"/>
                <w:left w:val="nil"/>
                <w:bottom w:val="nil"/>
                <w:right w:val="nil"/>
                <w:between w:val="nil"/>
              </w:pBdr>
              <w:rPr>
                <w:rFonts w:ascii="Bierstadt" w:hAnsi="Bierstadt"/>
                <w:b/>
                <w:bCs/>
                <w:i/>
                <w:color w:val="000000"/>
              </w:rPr>
            </w:pPr>
            <w:r w:rsidRPr="00CF421B">
              <w:rPr>
                <w:rFonts w:ascii="Bierstadt" w:hAnsi="Bierstadt"/>
                <w:b/>
                <w:bCs/>
                <w:color w:val="000000"/>
              </w:rPr>
              <w:t xml:space="preserve">Note: Some of the definitions have been updated and may differ from the print materials. </w:t>
            </w:r>
          </w:p>
        </w:tc>
      </w:tr>
      <w:tr w:rsidR="00372A7E" w:rsidRPr="00CF421B" w14:paraId="3289D6D5" w14:textId="77777777" w:rsidTr="0DB1AEBE">
        <w:tc>
          <w:tcPr>
            <w:tcW w:w="2425" w:type="dxa"/>
          </w:tcPr>
          <w:p w14:paraId="1589053E" w14:textId="77777777" w:rsidR="00372A7E" w:rsidRDefault="00372A7E" w:rsidP="00372A7E">
            <w:pPr>
              <w:rPr>
                <w:rFonts w:ascii="Bierstadt" w:hAnsi="Bierstadt"/>
              </w:rPr>
            </w:pPr>
            <w:r>
              <w:rPr>
                <w:rFonts w:ascii="Bierstadt" w:hAnsi="Bierstadt"/>
              </w:rPr>
              <w:t>Slide 16</w:t>
            </w:r>
          </w:p>
          <w:p w14:paraId="714F3ECE" w14:textId="449AC928" w:rsidR="00372A7E" w:rsidRPr="00CF421B" w:rsidRDefault="00372A7E" w:rsidP="00372A7E">
            <w:pPr>
              <w:rPr>
                <w:rFonts w:ascii="Bierstadt" w:hAnsi="Bierstadt"/>
              </w:rPr>
            </w:pPr>
            <w:r w:rsidRPr="00CF421B">
              <w:rPr>
                <w:rFonts w:ascii="Bierstadt" w:hAnsi="Bierstadt"/>
                <w:noProof/>
              </w:rPr>
              <w:drawing>
                <wp:inline distT="0" distB="0" distL="0" distR="0" wp14:anchorId="0123CEC3" wp14:editId="55BFD067">
                  <wp:extent cx="1275732" cy="713232"/>
                  <wp:effectExtent l="0" t="0" r="635" b="0"/>
                  <wp:docPr id="16521846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2995119" name=""/>
                          <pic:cNvPicPr/>
                        </pic:nvPicPr>
                        <pic:blipFill>
                          <a:blip r:embed="rId39"/>
                          <a:stretch>
                            <a:fillRect/>
                          </a:stretch>
                        </pic:blipFill>
                        <pic:spPr>
                          <a:xfrm>
                            <a:off x="0" y="0"/>
                            <a:ext cx="1275732" cy="713232"/>
                          </a:xfrm>
                          <a:prstGeom prst="rect">
                            <a:avLst/>
                          </a:prstGeom>
                        </pic:spPr>
                      </pic:pic>
                    </a:graphicData>
                  </a:graphic>
                </wp:inline>
              </w:drawing>
            </w:r>
          </w:p>
        </w:tc>
        <w:tc>
          <w:tcPr>
            <w:tcW w:w="7110" w:type="dxa"/>
          </w:tcPr>
          <w:p w14:paraId="60082FD3" w14:textId="4DBDC312"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Cash</w:t>
            </w:r>
          </w:p>
          <w:p w14:paraId="4520617C" w14:textId="6E30C526"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Ask students who like to use cash to raise their hand (it may be the entire class). Ask a volunteer to read the definition aloud to the class.</w:t>
            </w:r>
          </w:p>
          <w:p w14:paraId="0648B9D4" w14:textId="77777777" w:rsidR="00372A7E" w:rsidRPr="00CF421B" w:rsidRDefault="00372A7E" w:rsidP="00372A7E">
            <w:pPr>
              <w:pBdr>
                <w:top w:val="nil"/>
                <w:left w:val="nil"/>
                <w:bottom w:val="nil"/>
                <w:right w:val="nil"/>
                <w:between w:val="nil"/>
              </w:pBdr>
              <w:rPr>
                <w:rFonts w:ascii="Bierstadt" w:hAnsi="Bierstadt"/>
                <w:color w:val="000000"/>
              </w:rPr>
            </w:pPr>
          </w:p>
          <w:p w14:paraId="4A4418D5" w14:textId="77777777" w:rsidR="00372A7E"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Invite a student to share an example of a time they used this payment method or saw someone else using it. </w:t>
            </w:r>
          </w:p>
          <w:p w14:paraId="082946B2" w14:textId="0F1B619E" w:rsidR="006415DE" w:rsidRPr="00CF421B" w:rsidRDefault="006415DE" w:rsidP="00372A7E">
            <w:pPr>
              <w:pBdr>
                <w:top w:val="nil"/>
                <w:left w:val="nil"/>
                <w:bottom w:val="nil"/>
                <w:right w:val="nil"/>
                <w:between w:val="nil"/>
              </w:pBdr>
              <w:rPr>
                <w:rFonts w:ascii="Bierstadt" w:hAnsi="Bierstadt"/>
                <w:color w:val="000000"/>
              </w:rPr>
            </w:pPr>
          </w:p>
        </w:tc>
      </w:tr>
      <w:tr w:rsidR="00372A7E" w:rsidRPr="00CF421B" w14:paraId="06925B0B" w14:textId="77777777" w:rsidTr="0DB1AEBE">
        <w:tc>
          <w:tcPr>
            <w:tcW w:w="2425" w:type="dxa"/>
          </w:tcPr>
          <w:p w14:paraId="65FABC60" w14:textId="77777777" w:rsidR="00372A7E" w:rsidRDefault="00372A7E" w:rsidP="00372A7E">
            <w:pPr>
              <w:rPr>
                <w:rFonts w:ascii="Bierstadt" w:hAnsi="Bierstadt"/>
              </w:rPr>
            </w:pPr>
            <w:r>
              <w:rPr>
                <w:rFonts w:ascii="Bierstadt" w:hAnsi="Bierstadt"/>
              </w:rPr>
              <w:lastRenderedPageBreak/>
              <w:t>Slide 17</w:t>
            </w:r>
          </w:p>
          <w:p w14:paraId="037A4215" w14:textId="2E03721F" w:rsidR="00372A7E" w:rsidRDefault="00372A7E" w:rsidP="00372A7E">
            <w:pPr>
              <w:rPr>
                <w:rFonts w:ascii="Bierstadt" w:hAnsi="Bierstadt"/>
              </w:rPr>
            </w:pPr>
            <w:r w:rsidRPr="00CF421B">
              <w:rPr>
                <w:rFonts w:ascii="Bierstadt" w:hAnsi="Bierstadt"/>
                <w:noProof/>
              </w:rPr>
              <w:drawing>
                <wp:inline distT="0" distB="0" distL="0" distR="0" wp14:anchorId="553DC9DB" wp14:editId="3E75B20C">
                  <wp:extent cx="1280160" cy="713232"/>
                  <wp:effectExtent l="0" t="0" r="0" b="0"/>
                  <wp:docPr id="1517483774" name="image134.png"/>
                  <wp:cNvGraphicFramePr/>
                  <a:graphic xmlns:a="http://schemas.openxmlformats.org/drawingml/2006/main">
                    <a:graphicData uri="http://schemas.openxmlformats.org/drawingml/2006/picture">
                      <pic:pic xmlns:pic="http://schemas.openxmlformats.org/drawingml/2006/picture">
                        <pic:nvPicPr>
                          <pic:cNvPr id="0" name="image134.png"/>
                          <pic:cNvPicPr preferRelativeResize="0"/>
                        </pic:nvPicPr>
                        <pic:blipFill>
                          <a:blip r:embed="rId40"/>
                          <a:srcRect/>
                          <a:stretch>
                            <a:fillRect/>
                          </a:stretch>
                        </pic:blipFill>
                        <pic:spPr>
                          <a:xfrm>
                            <a:off x="0" y="0"/>
                            <a:ext cx="1280160" cy="713232"/>
                          </a:xfrm>
                          <a:prstGeom prst="rect">
                            <a:avLst/>
                          </a:prstGeom>
                          <a:ln/>
                        </pic:spPr>
                      </pic:pic>
                    </a:graphicData>
                  </a:graphic>
                </wp:inline>
              </w:drawing>
            </w:r>
          </w:p>
        </w:tc>
        <w:tc>
          <w:tcPr>
            <w:tcW w:w="7110" w:type="dxa"/>
          </w:tcPr>
          <w:p w14:paraId="5EC34ECE" w14:textId="779B3FFC"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Mobile Payment</w:t>
            </w:r>
          </w:p>
          <w:p w14:paraId="2E654CBA" w14:textId="03F1652E"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Ask students who like to use mobile payment to raise their hand. Ask a volunteer to read the definition aloud to the class.</w:t>
            </w:r>
          </w:p>
          <w:p w14:paraId="7F3D45D2" w14:textId="77777777" w:rsidR="00372A7E" w:rsidRPr="00CF421B" w:rsidRDefault="00372A7E" w:rsidP="00372A7E">
            <w:pPr>
              <w:pBdr>
                <w:top w:val="nil"/>
                <w:left w:val="nil"/>
                <w:bottom w:val="nil"/>
                <w:right w:val="nil"/>
                <w:between w:val="nil"/>
              </w:pBdr>
              <w:rPr>
                <w:rFonts w:ascii="Bierstadt" w:hAnsi="Bierstadt"/>
                <w:color w:val="000000"/>
              </w:rPr>
            </w:pPr>
          </w:p>
          <w:p w14:paraId="0445D894" w14:textId="197DC0E9" w:rsidR="00F3408B"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Invite a student to share an example of a time they used this payment method or saw someone else using it. </w:t>
            </w:r>
          </w:p>
        </w:tc>
      </w:tr>
      <w:tr w:rsidR="00372A7E" w:rsidRPr="00CF421B" w14:paraId="4210E3D7" w14:textId="77777777" w:rsidTr="0DB1AEBE">
        <w:tc>
          <w:tcPr>
            <w:tcW w:w="2425" w:type="dxa"/>
          </w:tcPr>
          <w:p w14:paraId="06F3370E" w14:textId="77777777" w:rsidR="00372A7E" w:rsidRDefault="00372A7E" w:rsidP="00372A7E">
            <w:pPr>
              <w:rPr>
                <w:rFonts w:ascii="Bierstadt" w:hAnsi="Bierstadt"/>
              </w:rPr>
            </w:pPr>
            <w:r>
              <w:rPr>
                <w:rFonts w:ascii="Bierstadt" w:hAnsi="Bierstadt"/>
              </w:rPr>
              <w:t xml:space="preserve">Slide 18 </w:t>
            </w:r>
          </w:p>
          <w:p w14:paraId="2629E108" w14:textId="73759606" w:rsidR="00372A7E" w:rsidRDefault="00372A7E" w:rsidP="00372A7E">
            <w:pPr>
              <w:rPr>
                <w:rFonts w:ascii="Bierstadt" w:hAnsi="Bierstadt"/>
              </w:rPr>
            </w:pPr>
            <w:r w:rsidRPr="00CF421B">
              <w:rPr>
                <w:rFonts w:ascii="Bierstadt" w:hAnsi="Bierstadt"/>
                <w:noProof/>
              </w:rPr>
              <w:drawing>
                <wp:inline distT="0" distB="0" distL="0" distR="0" wp14:anchorId="01096177" wp14:editId="5FECBA51">
                  <wp:extent cx="1280160" cy="713232"/>
                  <wp:effectExtent l="0" t="0" r="0" b="0"/>
                  <wp:docPr id="848178445" name="image130.png"/>
                  <wp:cNvGraphicFramePr/>
                  <a:graphic xmlns:a="http://schemas.openxmlformats.org/drawingml/2006/main">
                    <a:graphicData uri="http://schemas.openxmlformats.org/drawingml/2006/picture">
                      <pic:pic xmlns:pic="http://schemas.openxmlformats.org/drawingml/2006/picture">
                        <pic:nvPicPr>
                          <pic:cNvPr id="0" name="image130.png"/>
                          <pic:cNvPicPr preferRelativeResize="0"/>
                        </pic:nvPicPr>
                        <pic:blipFill>
                          <a:blip r:embed="rId41"/>
                          <a:srcRect/>
                          <a:stretch>
                            <a:fillRect/>
                          </a:stretch>
                        </pic:blipFill>
                        <pic:spPr>
                          <a:xfrm>
                            <a:off x="0" y="0"/>
                            <a:ext cx="1280160" cy="713232"/>
                          </a:xfrm>
                          <a:prstGeom prst="rect">
                            <a:avLst/>
                          </a:prstGeom>
                          <a:ln/>
                        </pic:spPr>
                      </pic:pic>
                    </a:graphicData>
                  </a:graphic>
                </wp:inline>
              </w:drawing>
            </w:r>
          </w:p>
        </w:tc>
        <w:tc>
          <w:tcPr>
            <w:tcW w:w="7110" w:type="dxa"/>
          </w:tcPr>
          <w:p w14:paraId="0C334E17" w14:textId="036A67C1"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Debit Card</w:t>
            </w:r>
          </w:p>
          <w:p w14:paraId="0EE74081" w14:textId="19F2A1BB"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Ask students who like to use a debit card to raise their hand. Ask a volunteer to read the definition aloud to the class.</w:t>
            </w:r>
          </w:p>
          <w:p w14:paraId="58A25F6A" w14:textId="77777777" w:rsidR="00372A7E" w:rsidRPr="00CF421B" w:rsidRDefault="00372A7E" w:rsidP="00372A7E">
            <w:pPr>
              <w:pBdr>
                <w:top w:val="nil"/>
                <w:left w:val="nil"/>
                <w:bottom w:val="nil"/>
                <w:right w:val="nil"/>
                <w:between w:val="nil"/>
              </w:pBdr>
              <w:rPr>
                <w:rFonts w:ascii="Bierstadt" w:hAnsi="Bierstadt"/>
                <w:color w:val="000000"/>
              </w:rPr>
            </w:pPr>
          </w:p>
          <w:p w14:paraId="2FAAAF39" w14:textId="1CEF01F0"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Invite a student to share an example of a time they used this payment method or saw someone else using it. </w:t>
            </w:r>
          </w:p>
        </w:tc>
      </w:tr>
      <w:tr w:rsidR="00372A7E" w:rsidRPr="00CF421B" w14:paraId="7B792718" w14:textId="77777777" w:rsidTr="0DB1AEBE">
        <w:tc>
          <w:tcPr>
            <w:tcW w:w="2425" w:type="dxa"/>
          </w:tcPr>
          <w:p w14:paraId="558E2810" w14:textId="77777777" w:rsidR="00372A7E" w:rsidRDefault="00372A7E" w:rsidP="00372A7E">
            <w:pPr>
              <w:rPr>
                <w:rFonts w:ascii="Bierstadt" w:hAnsi="Bierstadt"/>
              </w:rPr>
            </w:pPr>
            <w:r>
              <w:rPr>
                <w:rFonts w:ascii="Bierstadt" w:hAnsi="Bierstadt"/>
              </w:rPr>
              <w:t xml:space="preserve">Slide 19 </w:t>
            </w:r>
          </w:p>
          <w:p w14:paraId="1398F19E" w14:textId="51EE0520" w:rsidR="00372A7E" w:rsidRDefault="00372A7E" w:rsidP="00372A7E">
            <w:pPr>
              <w:rPr>
                <w:rFonts w:ascii="Bierstadt" w:hAnsi="Bierstadt"/>
              </w:rPr>
            </w:pPr>
            <w:r w:rsidRPr="00CF421B">
              <w:rPr>
                <w:rFonts w:ascii="Bierstadt" w:hAnsi="Bierstadt"/>
                <w:noProof/>
              </w:rPr>
              <w:drawing>
                <wp:inline distT="0" distB="0" distL="0" distR="0" wp14:anchorId="33478347" wp14:editId="59840EC9">
                  <wp:extent cx="1280160" cy="713232"/>
                  <wp:effectExtent l="0" t="0" r="0" b="0"/>
                  <wp:docPr id="1340936130" name="image137.png"/>
                  <wp:cNvGraphicFramePr/>
                  <a:graphic xmlns:a="http://schemas.openxmlformats.org/drawingml/2006/main">
                    <a:graphicData uri="http://schemas.openxmlformats.org/drawingml/2006/picture">
                      <pic:pic xmlns:pic="http://schemas.openxmlformats.org/drawingml/2006/picture">
                        <pic:nvPicPr>
                          <pic:cNvPr id="0" name="image137.png"/>
                          <pic:cNvPicPr preferRelativeResize="0"/>
                        </pic:nvPicPr>
                        <pic:blipFill>
                          <a:blip r:embed="rId42"/>
                          <a:srcRect/>
                          <a:stretch>
                            <a:fillRect/>
                          </a:stretch>
                        </pic:blipFill>
                        <pic:spPr>
                          <a:xfrm>
                            <a:off x="0" y="0"/>
                            <a:ext cx="1280160" cy="713232"/>
                          </a:xfrm>
                          <a:prstGeom prst="rect">
                            <a:avLst/>
                          </a:prstGeom>
                          <a:ln/>
                        </pic:spPr>
                      </pic:pic>
                    </a:graphicData>
                  </a:graphic>
                </wp:inline>
              </w:drawing>
            </w:r>
          </w:p>
        </w:tc>
        <w:tc>
          <w:tcPr>
            <w:tcW w:w="7110" w:type="dxa"/>
          </w:tcPr>
          <w:p w14:paraId="3CA5D233" w14:textId="652B606F"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Guaranteed Cheque</w:t>
            </w:r>
          </w:p>
          <w:p w14:paraId="58A0A27A" w14:textId="3E947D62"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Ask students who are </w:t>
            </w:r>
            <w:r w:rsidR="006415DE" w:rsidRPr="00CF421B">
              <w:rPr>
                <w:rFonts w:ascii="Bierstadt" w:hAnsi="Bierstadt"/>
                <w:color w:val="000000"/>
              </w:rPr>
              <w:t>familiar with</w:t>
            </w:r>
            <w:r w:rsidRPr="00CF421B">
              <w:rPr>
                <w:rFonts w:ascii="Bierstadt" w:hAnsi="Bierstadt"/>
                <w:color w:val="000000"/>
              </w:rPr>
              <w:t xml:space="preserve"> guaranteed cheques to raise their hand. Ask a volunteer to read the definition aloud to the class.</w:t>
            </w:r>
          </w:p>
          <w:p w14:paraId="258614AA" w14:textId="77777777" w:rsidR="00372A7E" w:rsidRPr="00CF421B" w:rsidRDefault="00372A7E" w:rsidP="00372A7E">
            <w:pPr>
              <w:pBdr>
                <w:top w:val="nil"/>
                <w:left w:val="nil"/>
                <w:bottom w:val="nil"/>
                <w:right w:val="nil"/>
                <w:between w:val="nil"/>
              </w:pBdr>
              <w:rPr>
                <w:rFonts w:ascii="Bierstadt" w:hAnsi="Bierstadt"/>
                <w:color w:val="000000"/>
              </w:rPr>
            </w:pPr>
          </w:p>
          <w:p w14:paraId="6D79FA03" w14:textId="38DF73DB" w:rsidR="007A53A1"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Invite a student to share an example of a time they used this payment method or saw someone else using it. </w:t>
            </w:r>
          </w:p>
        </w:tc>
      </w:tr>
      <w:tr w:rsidR="00372A7E" w:rsidRPr="00CF421B" w14:paraId="683DA03D" w14:textId="77777777" w:rsidTr="0DB1AEBE">
        <w:tc>
          <w:tcPr>
            <w:tcW w:w="2425" w:type="dxa"/>
          </w:tcPr>
          <w:p w14:paraId="405D5C10" w14:textId="77777777" w:rsidR="00372A7E" w:rsidRDefault="00372A7E" w:rsidP="00372A7E">
            <w:pPr>
              <w:rPr>
                <w:rFonts w:ascii="Bierstadt" w:hAnsi="Bierstadt"/>
              </w:rPr>
            </w:pPr>
            <w:r>
              <w:rPr>
                <w:rFonts w:ascii="Bierstadt" w:hAnsi="Bierstadt"/>
              </w:rPr>
              <w:t xml:space="preserve">Slide 20 </w:t>
            </w:r>
          </w:p>
          <w:p w14:paraId="5B838FF0" w14:textId="58A1B40B" w:rsidR="00372A7E" w:rsidRDefault="00372A7E" w:rsidP="00372A7E">
            <w:pPr>
              <w:rPr>
                <w:rFonts w:ascii="Bierstadt" w:hAnsi="Bierstadt"/>
              </w:rPr>
            </w:pPr>
            <w:r w:rsidRPr="00CF421B">
              <w:rPr>
                <w:rFonts w:ascii="Bierstadt" w:hAnsi="Bierstadt"/>
                <w:noProof/>
              </w:rPr>
              <w:drawing>
                <wp:inline distT="0" distB="0" distL="0" distR="0" wp14:anchorId="4E84F452" wp14:editId="5D9DBDF6">
                  <wp:extent cx="1280160" cy="713232"/>
                  <wp:effectExtent l="0" t="0" r="0" b="0"/>
                  <wp:docPr id="1395708362" name="image135.png"/>
                  <wp:cNvGraphicFramePr/>
                  <a:graphic xmlns:a="http://schemas.openxmlformats.org/drawingml/2006/main">
                    <a:graphicData uri="http://schemas.openxmlformats.org/drawingml/2006/picture">
                      <pic:pic xmlns:pic="http://schemas.openxmlformats.org/drawingml/2006/picture">
                        <pic:nvPicPr>
                          <pic:cNvPr id="0" name="image135.png"/>
                          <pic:cNvPicPr preferRelativeResize="0"/>
                        </pic:nvPicPr>
                        <pic:blipFill>
                          <a:blip r:embed="rId43"/>
                          <a:srcRect/>
                          <a:stretch>
                            <a:fillRect/>
                          </a:stretch>
                        </pic:blipFill>
                        <pic:spPr>
                          <a:xfrm>
                            <a:off x="0" y="0"/>
                            <a:ext cx="1280160" cy="713232"/>
                          </a:xfrm>
                          <a:prstGeom prst="rect">
                            <a:avLst/>
                          </a:prstGeom>
                          <a:ln/>
                        </pic:spPr>
                      </pic:pic>
                    </a:graphicData>
                  </a:graphic>
                </wp:inline>
              </w:drawing>
            </w:r>
          </w:p>
        </w:tc>
        <w:tc>
          <w:tcPr>
            <w:tcW w:w="7110" w:type="dxa"/>
          </w:tcPr>
          <w:p w14:paraId="6CA92BB3" w14:textId="75A27DAD"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Credit Card</w:t>
            </w:r>
          </w:p>
          <w:p w14:paraId="474D9E45" w14:textId="4C1F6D19"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Ask students who have seen their family member(s) use a credit card or if any use a supplemental credit card from their family to raise their hand. Ask a volunteer to read the definition aloud to the class.</w:t>
            </w:r>
          </w:p>
          <w:p w14:paraId="07BD9988" w14:textId="77777777" w:rsidR="00372A7E" w:rsidRPr="00CF421B" w:rsidRDefault="00372A7E" w:rsidP="00372A7E">
            <w:pPr>
              <w:pBdr>
                <w:top w:val="nil"/>
                <w:left w:val="nil"/>
                <w:bottom w:val="nil"/>
                <w:right w:val="nil"/>
                <w:between w:val="nil"/>
              </w:pBdr>
              <w:rPr>
                <w:rFonts w:ascii="Bierstadt" w:hAnsi="Bierstadt"/>
                <w:color w:val="000000"/>
              </w:rPr>
            </w:pPr>
          </w:p>
          <w:p w14:paraId="6135CE71" w14:textId="5D33CABF"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Invite a student to share an example of a time they used this payment method or saw someone else using it. </w:t>
            </w:r>
          </w:p>
        </w:tc>
      </w:tr>
      <w:tr w:rsidR="00372A7E" w:rsidRPr="00CF421B" w14:paraId="1945F225" w14:textId="77777777" w:rsidTr="0DB1AEBE">
        <w:tc>
          <w:tcPr>
            <w:tcW w:w="2425" w:type="dxa"/>
          </w:tcPr>
          <w:p w14:paraId="697E0415" w14:textId="77777777" w:rsidR="00372A7E" w:rsidRDefault="00372A7E" w:rsidP="00372A7E">
            <w:pPr>
              <w:rPr>
                <w:rFonts w:ascii="Bierstadt" w:hAnsi="Bierstadt"/>
              </w:rPr>
            </w:pPr>
            <w:r>
              <w:rPr>
                <w:rFonts w:ascii="Bierstadt" w:hAnsi="Bierstadt"/>
              </w:rPr>
              <w:t>Slide 21</w:t>
            </w:r>
          </w:p>
          <w:p w14:paraId="64CD19B3" w14:textId="184C3825" w:rsidR="00372A7E" w:rsidRDefault="00372A7E" w:rsidP="00372A7E">
            <w:pPr>
              <w:rPr>
                <w:rFonts w:ascii="Bierstadt" w:hAnsi="Bierstadt"/>
              </w:rPr>
            </w:pPr>
            <w:r w:rsidRPr="00CF421B">
              <w:rPr>
                <w:rFonts w:ascii="Bierstadt" w:hAnsi="Bierstadt"/>
                <w:noProof/>
              </w:rPr>
              <w:drawing>
                <wp:inline distT="0" distB="0" distL="0" distR="0" wp14:anchorId="3F12A5C1" wp14:editId="496DAD70">
                  <wp:extent cx="1280160" cy="713232"/>
                  <wp:effectExtent l="0" t="0" r="0" b="0"/>
                  <wp:docPr id="1184159131" name="image120.png"/>
                  <wp:cNvGraphicFramePr/>
                  <a:graphic xmlns:a="http://schemas.openxmlformats.org/drawingml/2006/main">
                    <a:graphicData uri="http://schemas.openxmlformats.org/drawingml/2006/picture">
                      <pic:pic xmlns:pic="http://schemas.openxmlformats.org/drawingml/2006/picture">
                        <pic:nvPicPr>
                          <pic:cNvPr id="0" name="image120.png"/>
                          <pic:cNvPicPr preferRelativeResize="0"/>
                        </pic:nvPicPr>
                        <pic:blipFill>
                          <a:blip r:embed="rId44"/>
                          <a:srcRect/>
                          <a:stretch>
                            <a:fillRect/>
                          </a:stretch>
                        </pic:blipFill>
                        <pic:spPr>
                          <a:xfrm>
                            <a:off x="0" y="0"/>
                            <a:ext cx="1280160" cy="713232"/>
                          </a:xfrm>
                          <a:prstGeom prst="rect">
                            <a:avLst/>
                          </a:prstGeom>
                          <a:ln/>
                        </pic:spPr>
                      </pic:pic>
                    </a:graphicData>
                  </a:graphic>
                </wp:inline>
              </w:drawing>
            </w:r>
          </w:p>
        </w:tc>
        <w:tc>
          <w:tcPr>
            <w:tcW w:w="7110" w:type="dxa"/>
          </w:tcPr>
          <w:p w14:paraId="51754E20" w14:textId="3D57A650" w:rsidR="00372A7E" w:rsidRPr="00372A7E" w:rsidRDefault="00372A7E" w:rsidP="00372A7E">
            <w:pPr>
              <w:pBdr>
                <w:top w:val="nil"/>
                <w:left w:val="nil"/>
                <w:bottom w:val="nil"/>
                <w:right w:val="nil"/>
                <w:between w:val="nil"/>
              </w:pBdr>
              <w:rPr>
                <w:rFonts w:ascii="Bierstadt" w:hAnsi="Bierstadt"/>
                <w:b/>
                <w:bCs/>
                <w:color w:val="000000"/>
              </w:rPr>
            </w:pPr>
            <w:r w:rsidRPr="00372A7E">
              <w:rPr>
                <w:rFonts w:ascii="Bierstadt" w:hAnsi="Bierstadt"/>
                <w:b/>
                <w:bCs/>
                <w:color w:val="000000"/>
              </w:rPr>
              <w:t>Electronic Funds Transfer</w:t>
            </w:r>
          </w:p>
          <w:p w14:paraId="2731CF31" w14:textId="75BC3CCC"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Ask students who are familiar with electronic funds transfers to raise their hand. Ask a volunteer to read the definition aloud to the class. </w:t>
            </w:r>
          </w:p>
          <w:p w14:paraId="3CE64638" w14:textId="77777777" w:rsidR="00372A7E" w:rsidRPr="00CF421B" w:rsidRDefault="00372A7E" w:rsidP="00372A7E">
            <w:pPr>
              <w:pBdr>
                <w:top w:val="nil"/>
                <w:left w:val="nil"/>
                <w:bottom w:val="nil"/>
                <w:right w:val="nil"/>
                <w:between w:val="nil"/>
              </w:pBdr>
              <w:rPr>
                <w:rFonts w:ascii="Bierstadt" w:hAnsi="Bierstadt"/>
                <w:color w:val="000000"/>
              </w:rPr>
            </w:pPr>
          </w:p>
          <w:p w14:paraId="2B5FE7A2" w14:textId="6B4F35F8"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You may use your own experience in using electronic funds transfer to help the students understand better. Invite a student to share an example of a time they used this payment method or saw someone else using it. </w:t>
            </w:r>
          </w:p>
        </w:tc>
      </w:tr>
      <w:tr w:rsidR="00372A7E" w:rsidRPr="00CF421B" w14:paraId="26E1A4C6" w14:textId="77777777" w:rsidTr="0DB1AEBE">
        <w:tc>
          <w:tcPr>
            <w:tcW w:w="2425" w:type="dxa"/>
          </w:tcPr>
          <w:p w14:paraId="097BCE2D" w14:textId="77777777" w:rsidR="00372A7E" w:rsidRDefault="00372A7E" w:rsidP="00372A7E">
            <w:pPr>
              <w:rPr>
                <w:rFonts w:ascii="Bierstadt" w:hAnsi="Bierstadt"/>
              </w:rPr>
            </w:pPr>
            <w:r>
              <w:rPr>
                <w:rFonts w:ascii="Bierstadt" w:hAnsi="Bierstadt"/>
              </w:rPr>
              <w:t xml:space="preserve">Slide 22 </w:t>
            </w:r>
          </w:p>
          <w:p w14:paraId="17E9E8EB" w14:textId="6DA14EF0" w:rsidR="00372A7E" w:rsidRDefault="00372A7E" w:rsidP="00372A7E">
            <w:pPr>
              <w:rPr>
                <w:rFonts w:ascii="Bierstadt" w:hAnsi="Bierstadt"/>
              </w:rPr>
            </w:pPr>
            <w:r w:rsidRPr="00CF421B">
              <w:rPr>
                <w:rFonts w:ascii="Bierstadt" w:hAnsi="Bierstadt"/>
                <w:noProof/>
              </w:rPr>
              <w:drawing>
                <wp:inline distT="0" distB="0" distL="0" distR="0" wp14:anchorId="605E4F09" wp14:editId="1D0B043B">
                  <wp:extent cx="1267522" cy="713232"/>
                  <wp:effectExtent l="0" t="0" r="8890" b="0"/>
                  <wp:docPr id="17847972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170216" name=""/>
                          <pic:cNvPicPr/>
                        </pic:nvPicPr>
                        <pic:blipFill>
                          <a:blip r:embed="rId45"/>
                          <a:stretch>
                            <a:fillRect/>
                          </a:stretch>
                        </pic:blipFill>
                        <pic:spPr>
                          <a:xfrm>
                            <a:off x="0" y="0"/>
                            <a:ext cx="1267522" cy="713232"/>
                          </a:xfrm>
                          <a:prstGeom prst="rect">
                            <a:avLst/>
                          </a:prstGeom>
                        </pic:spPr>
                      </pic:pic>
                    </a:graphicData>
                  </a:graphic>
                </wp:inline>
              </w:drawing>
            </w:r>
          </w:p>
        </w:tc>
        <w:tc>
          <w:tcPr>
            <w:tcW w:w="7110" w:type="dxa"/>
          </w:tcPr>
          <w:p w14:paraId="40E786BC" w14:textId="026D15F9" w:rsidR="003B49D0" w:rsidRPr="003B49D0" w:rsidRDefault="003B49D0" w:rsidP="00372A7E">
            <w:pPr>
              <w:pBdr>
                <w:top w:val="nil"/>
                <w:left w:val="nil"/>
                <w:bottom w:val="nil"/>
                <w:right w:val="nil"/>
                <w:between w:val="nil"/>
              </w:pBdr>
              <w:rPr>
                <w:rFonts w:ascii="Bierstadt" w:hAnsi="Bierstadt"/>
                <w:b/>
                <w:bCs/>
                <w:color w:val="000000"/>
              </w:rPr>
            </w:pPr>
            <w:r w:rsidRPr="003B49D0">
              <w:rPr>
                <w:rFonts w:ascii="Bierstadt" w:hAnsi="Bierstadt"/>
                <w:b/>
                <w:bCs/>
                <w:color w:val="000000"/>
              </w:rPr>
              <w:t xml:space="preserve">Money Order </w:t>
            </w:r>
          </w:p>
          <w:p w14:paraId="63EFD3B3" w14:textId="6B0BDB43"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Ask students who are familiar with money orders to raise their hand. Ask a volunteer to read the definition aloud to the class.</w:t>
            </w:r>
          </w:p>
          <w:p w14:paraId="02996FD2" w14:textId="77777777" w:rsidR="00372A7E" w:rsidRPr="00CF421B" w:rsidRDefault="00372A7E" w:rsidP="00372A7E">
            <w:pPr>
              <w:pBdr>
                <w:top w:val="nil"/>
                <w:left w:val="nil"/>
                <w:bottom w:val="nil"/>
                <w:right w:val="nil"/>
                <w:between w:val="nil"/>
              </w:pBdr>
              <w:rPr>
                <w:rFonts w:ascii="Bierstadt" w:hAnsi="Bierstadt"/>
                <w:color w:val="000000"/>
              </w:rPr>
            </w:pPr>
          </w:p>
          <w:p w14:paraId="03993061" w14:textId="32914384" w:rsidR="00372A7E" w:rsidRPr="00CF421B" w:rsidRDefault="00372A7E" w:rsidP="00372A7E">
            <w:pPr>
              <w:pBdr>
                <w:top w:val="nil"/>
                <w:left w:val="nil"/>
                <w:bottom w:val="nil"/>
                <w:right w:val="nil"/>
                <w:between w:val="nil"/>
              </w:pBdr>
              <w:rPr>
                <w:rFonts w:ascii="Bierstadt" w:hAnsi="Bierstadt"/>
                <w:color w:val="000000"/>
              </w:rPr>
            </w:pPr>
            <w:r w:rsidRPr="00CF421B">
              <w:rPr>
                <w:rFonts w:ascii="Bierstadt" w:hAnsi="Bierstadt"/>
                <w:color w:val="000000"/>
              </w:rPr>
              <w:t xml:space="preserve">You may use your own experience in using money orders to help the students understand better. Invite a student to share an example of a time they used this payment method or saw someone else using it. </w:t>
            </w:r>
          </w:p>
        </w:tc>
      </w:tr>
      <w:tr w:rsidR="00372A7E" w:rsidRPr="00CF421B" w14:paraId="78298A69" w14:textId="77777777" w:rsidTr="0DB1AEBE">
        <w:tc>
          <w:tcPr>
            <w:tcW w:w="2425" w:type="dxa"/>
          </w:tcPr>
          <w:p w14:paraId="3D5448FE" w14:textId="77777777" w:rsidR="00372A7E" w:rsidRDefault="00372A7E" w:rsidP="00372A7E">
            <w:pPr>
              <w:rPr>
                <w:rFonts w:ascii="Bierstadt" w:hAnsi="Bierstadt"/>
              </w:rPr>
            </w:pPr>
            <w:r>
              <w:rPr>
                <w:rFonts w:ascii="Bierstadt" w:hAnsi="Bierstadt"/>
              </w:rPr>
              <w:lastRenderedPageBreak/>
              <w:t xml:space="preserve">Slide 23 </w:t>
            </w:r>
          </w:p>
          <w:p w14:paraId="78C05DAE" w14:textId="6580FBEF" w:rsidR="00372A7E" w:rsidRDefault="00372A7E" w:rsidP="00372A7E">
            <w:pPr>
              <w:rPr>
                <w:rFonts w:ascii="Bierstadt" w:hAnsi="Bierstadt"/>
              </w:rPr>
            </w:pPr>
            <w:r w:rsidRPr="00CF421B">
              <w:rPr>
                <w:rFonts w:ascii="Bierstadt" w:hAnsi="Bierstadt"/>
                <w:noProof/>
              </w:rPr>
              <w:drawing>
                <wp:inline distT="0" distB="0" distL="0" distR="0" wp14:anchorId="204DDA7D" wp14:editId="65C3BF01">
                  <wp:extent cx="1280160" cy="713232"/>
                  <wp:effectExtent l="0" t="0" r="0" b="0"/>
                  <wp:docPr id="165397356" name="image109.png"/>
                  <wp:cNvGraphicFramePr/>
                  <a:graphic xmlns:a="http://schemas.openxmlformats.org/drawingml/2006/main">
                    <a:graphicData uri="http://schemas.openxmlformats.org/drawingml/2006/picture">
                      <pic:pic xmlns:pic="http://schemas.openxmlformats.org/drawingml/2006/picture">
                        <pic:nvPicPr>
                          <pic:cNvPr id="0" name="image109.png"/>
                          <pic:cNvPicPr preferRelativeResize="0"/>
                        </pic:nvPicPr>
                        <pic:blipFill>
                          <a:blip r:embed="rId46"/>
                          <a:srcRect/>
                          <a:stretch>
                            <a:fillRect/>
                          </a:stretch>
                        </pic:blipFill>
                        <pic:spPr>
                          <a:xfrm>
                            <a:off x="0" y="0"/>
                            <a:ext cx="1280160" cy="713232"/>
                          </a:xfrm>
                          <a:prstGeom prst="rect">
                            <a:avLst/>
                          </a:prstGeom>
                          <a:ln/>
                        </pic:spPr>
                      </pic:pic>
                    </a:graphicData>
                  </a:graphic>
                </wp:inline>
              </w:drawing>
            </w:r>
          </w:p>
        </w:tc>
        <w:tc>
          <w:tcPr>
            <w:tcW w:w="7110" w:type="dxa"/>
          </w:tcPr>
          <w:p w14:paraId="0427FFAC" w14:textId="70A3D2F0" w:rsidR="003B49D0" w:rsidRPr="003B49D0" w:rsidRDefault="003B49D0" w:rsidP="00372A7E">
            <w:pPr>
              <w:rPr>
                <w:rFonts w:ascii="Bierstadt" w:hAnsi="Bierstadt"/>
                <w:b/>
                <w:bCs/>
              </w:rPr>
            </w:pPr>
            <w:r w:rsidRPr="003B49D0">
              <w:rPr>
                <w:rFonts w:ascii="Bierstadt" w:hAnsi="Bierstadt"/>
                <w:b/>
                <w:bCs/>
              </w:rPr>
              <w:t>Personal Cheque</w:t>
            </w:r>
          </w:p>
          <w:p w14:paraId="7E860980" w14:textId="2DF0A649" w:rsidR="00372A7E" w:rsidRPr="00CF421B" w:rsidRDefault="00372A7E" w:rsidP="00372A7E">
            <w:pPr>
              <w:rPr>
                <w:rFonts w:ascii="Bierstadt" w:hAnsi="Bierstadt"/>
                <w:color w:val="000000"/>
              </w:rPr>
            </w:pPr>
            <w:r w:rsidRPr="00CF421B">
              <w:rPr>
                <w:rFonts w:ascii="Bierstadt" w:hAnsi="Bierstadt"/>
              </w:rPr>
              <w:t xml:space="preserve">Ask students who are familiar with personal cheques to raise their hand. </w:t>
            </w:r>
            <w:r w:rsidRPr="00CF421B">
              <w:rPr>
                <w:rFonts w:ascii="Bierstadt" w:hAnsi="Bierstadt"/>
                <w:color w:val="000000"/>
              </w:rPr>
              <w:t>Ask a volunteer to read the definition aloud to the class.</w:t>
            </w:r>
          </w:p>
          <w:p w14:paraId="77276490" w14:textId="77777777" w:rsidR="00372A7E" w:rsidRPr="00CF421B" w:rsidRDefault="00372A7E" w:rsidP="00372A7E">
            <w:pPr>
              <w:rPr>
                <w:rFonts w:ascii="Bierstadt" w:hAnsi="Bierstadt"/>
                <w:color w:val="000000"/>
              </w:rPr>
            </w:pPr>
          </w:p>
          <w:p w14:paraId="3D49EC43" w14:textId="77777777" w:rsidR="00372A7E" w:rsidRPr="00CF421B" w:rsidRDefault="00372A7E" w:rsidP="00372A7E">
            <w:pPr>
              <w:rPr>
                <w:rFonts w:ascii="Bierstadt" w:hAnsi="Bierstadt"/>
              </w:rPr>
            </w:pPr>
            <w:r w:rsidRPr="00CF421B">
              <w:rPr>
                <w:rFonts w:ascii="Bierstadt" w:hAnsi="Bierstadt"/>
              </w:rPr>
              <w:t>There may be some confusion regarding the difference between Guaranteed Cheques and Personal Cheques. You may help them understand by sharing your personal experience or using the descriptions below:</w:t>
            </w:r>
          </w:p>
          <w:p w14:paraId="57F99B3C" w14:textId="77777777" w:rsidR="00372A7E" w:rsidRPr="00CF421B" w:rsidRDefault="00372A7E" w:rsidP="00054250">
            <w:pPr>
              <w:numPr>
                <w:ilvl w:val="0"/>
                <w:numId w:val="9"/>
              </w:numPr>
              <w:ind w:left="994"/>
              <w:rPr>
                <w:rFonts w:ascii="Bierstadt" w:hAnsi="Bierstadt"/>
              </w:rPr>
            </w:pPr>
            <w:r w:rsidRPr="00CF421B">
              <w:rPr>
                <w:rFonts w:ascii="Bierstadt" w:hAnsi="Bierstadt"/>
                <w:b/>
                <w:bCs/>
                <w:i/>
                <w:iCs/>
              </w:rPr>
              <w:t>Guaranteed Cheques</w:t>
            </w:r>
            <w:r w:rsidRPr="00CF421B">
              <w:rPr>
                <w:rFonts w:ascii="Bierstadt" w:hAnsi="Bierstadt"/>
              </w:rPr>
              <w:t xml:space="preserve"> are issued directly from the bank. The bank ensures the account that the cheque was written </w:t>
            </w:r>
            <w:proofErr w:type="gramStart"/>
            <w:r w:rsidRPr="00CF421B">
              <w:rPr>
                <w:rFonts w:ascii="Bierstadt" w:hAnsi="Bierstadt"/>
              </w:rPr>
              <w:t>from</w:t>
            </w:r>
            <w:proofErr w:type="gramEnd"/>
            <w:r w:rsidRPr="00CF421B">
              <w:rPr>
                <w:rFonts w:ascii="Bierstadt" w:hAnsi="Bierstadt"/>
              </w:rPr>
              <w:t xml:space="preserve"> has enough money. The bank holds the money until the cheque is cashed. For this reason, they are usually used for larger transactions</w:t>
            </w:r>
          </w:p>
          <w:p w14:paraId="2E3FFA35" w14:textId="577EEDC4" w:rsidR="00372A7E" w:rsidRPr="007A53A1" w:rsidRDefault="00372A7E" w:rsidP="00054250">
            <w:pPr>
              <w:numPr>
                <w:ilvl w:val="0"/>
                <w:numId w:val="9"/>
              </w:numPr>
              <w:ind w:left="994"/>
              <w:rPr>
                <w:rFonts w:ascii="Bierstadt" w:hAnsi="Bierstadt"/>
              </w:rPr>
            </w:pPr>
            <w:r w:rsidRPr="00CF421B">
              <w:rPr>
                <w:rFonts w:ascii="Bierstadt" w:hAnsi="Bierstadt"/>
                <w:b/>
                <w:bCs/>
                <w:i/>
                <w:iCs/>
              </w:rPr>
              <w:t>Personal Cheques</w:t>
            </w:r>
            <w:r w:rsidRPr="00CF421B">
              <w:rPr>
                <w:rFonts w:ascii="Bierstadt" w:hAnsi="Bierstadt"/>
              </w:rPr>
              <w:t xml:space="preserve"> direct payment from a personal account. The money isn’t withdrawn until the cheque is cashed so it can take some time before the cheque clears and the funds can be deposited.</w:t>
            </w:r>
          </w:p>
          <w:p w14:paraId="06D6C3FE" w14:textId="4C5DC2A5" w:rsidR="00E27A6F" w:rsidRPr="00372A7E" w:rsidRDefault="00372A7E" w:rsidP="00372A7E">
            <w:pPr>
              <w:rPr>
                <w:rFonts w:ascii="Bierstadt" w:hAnsi="Bierstadt"/>
              </w:rPr>
            </w:pPr>
            <w:r w:rsidRPr="00CF421B">
              <w:rPr>
                <w:rFonts w:ascii="Bierstadt" w:hAnsi="Bierstadt"/>
              </w:rPr>
              <w:t xml:space="preserve">Invite a student to share an example of a time they used this payment method or saw someone else using it. </w:t>
            </w:r>
          </w:p>
        </w:tc>
      </w:tr>
      <w:tr w:rsidR="00372A7E" w:rsidRPr="00CF421B" w14:paraId="58BFFC88" w14:textId="77777777" w:rsidTr="0DB1AEBE">
        <w:tc>
          <w:tcPr>
            <w:tcW w:w="2425" w:type="dxa"/>
          </w:tcPr>
          <w:p w14:paraId="4C1A6177" w14:textId="77777777" w:rsidR="00372A7E" w:rsidRDefault="00372A7E" w:rsidP="00372A7E">
            <w:pPr>
              <w:rPr>
                <w:rFonts w:ascii="Bierstadt" w:hAnsi="Bierstadt"/>
              </w:rPr>
            </w:pPr>
            <w:r>
              <w:rPr>
                <w:rFonts w:ascii="Bierstadt" w:hAnsi="Bierstadt"/>
              </w:rPr>
              <w:t>Slide 24</w:t>
            </w:r>
          </w:p>
          <w:p w14:paraId="448D23EF" w14:textId="701CFE38" w:rsidR="00372A7E" w:rsidRDefault="00372A7E" w:rsidP="00372A7E">
            <w:pPr>
              <w:rPr>
                <w:rFonts w:ascii="Bierstadt" w:hAnsi="Bierstadt"/>
              </w:rPr>
            </w:pPr>
            <w:r w:rsidRPr="00CF421B">
              <w:rPr>
                <w:rFonts w:ascii="Bierstadt" w:hAnsi="Bierstadt"/>
                <w:noProof/>
              </w:rPr>
              <w:drawing>
                <wp:inline distT="0" distB="0" distL="0" distR="0" wp14:anchorId="23519113" wp14:editId="0B373A95">
                  <wp:extent cx="1280160" cy="713232"/>
                  <wp:effectExtent l="0" t="0" r="0" b="0"/>
                  <wp:docPr id="633055873" name="image126.png"/>
                  <wp:cNvGraphicFramePr/>
                  <a:graphic xmlns:a="http://schemas.openxmlformats.org/drawingml/2006/main">
                    <a:graphicData uri="http://schemas.openxmlformats.org/drawingml/2006/picture">
                      <pic:pic xmlns:pic="http://schemas.openxmlformats.org/drawingml/2006/picture">
                        <pic:nvPicPr>
                          <pic:cNvPr id="0" name="image126.png"/>
                          <pic:cNvPicPr preferRelativeResize="0"/>
                        </pic:nvPicPr>
                        <pic:blipFill>
                          <a:blip r:embed="rId47"/>
                          <a:srcRect/>
                          <a:stretch>
                            <a:fillRect/>
                          </a:stretch>
                        </pic:blipFill>
                        <pic:spPr>
                          <a:xfrm>
                            <a:off x="0" y="0"/>
                            <a:ext cx="1280160" cy="713232"/>
                          </a:xfrm>
                          <a:prstGeom prst="rect">
                            <a:avLst/>
                          </a:prstGeom>
                          <a:ln/>
                        </pic:spPr>
                      </pic:pic>
                    </a:graphicData>
                  </a:graphic>
                </wp:inline>
              </w:drawing>
            </w:r>
          </w:p>
        </w:tc>
        <w:tc>
          <w:tcPr>
            <w:tcW w:w="7110" w:type="dxa"/>
          </w:tcPr>
          <w:p w14:paraId="5092B293" w14:textId="02DF6C92" w:rsidR="003B49D0" w:rsidRPr="003B49D0" w:rsidRDefault="003B49D0" w:rsidP="00372A7E">
            <w:pPr>
              <w:pBdr>
                <w:top w:val="nil"/>
                <w:left w:val="nil"/>
                <w:bottom w:val="nil"/>
                <w:right w:val="nil"/>
                <w:between w:val="nil"/>
              </w:pBdr>
              <w:rPr>
                <w:rFonts w:ascii="Bierstadt" w:hAnsi="Bierstadt"/>
                <w:b/>
                <w:bCs/>
                <w:color w:val="000000"/>
              </w:rPr>
            </w:pPr>
            <w:r w:rsidRPr="003B49D0">
              <w:rPr>
                <w:rFonts w:ascii="Bierstadt" w:hAnsi="Bierstadt"/>
                <w:b/>
                <w:bCs/>
                <w:color w:val="000000"/>
              </w:rPr>
              <w:t>Digital Currency</w:t>
            </w:r>
          </w:p>
          <w:p w14:paraId="0E29C8E5" w14:textId="57E03D0B" w:rsidR="00372A7E" w:rsidRPr="00CF421B" w:rsidRDefault="00372A7E" w:rsidP="00372A7E">
            <w:pPr>
              <w:pBdr>
                <w:top w:val="nil"/>
                <w:left w:val="nil"/>
                <w:bottom w:val="nil"/>
                <w:right w:val="nil"/>
                <w:between w:val="nil"/>
              </w:pBdr>
              <w:rPr>
                <w:rFonts w:ascii="Bierstadt" w:hAnsi="Bierstadt"/>
                <w:b/>
                <w:color w:val="000000"/>
              </w:rPr>
            </w:pPr>
            <w:r>
              <w:rPr>
                <w:rFonts w:ascii="Bierstadt" w:hAnsi="Bierstadt"/>
                <w:color w:val="000000"/>
              </w:rPr>
              <w:t>Ask</w:t>
            </w:r>
            <w:r w:rsidRPr="00CF421B">
              <w:rPr>
                <w:rFonts w:ascii="Bierstadt" w:hAnsi="Bierstadt"/>
                <w:color w:val="000000"/>
              </w:rPr>
              <w:t xml:space="preserve"> students who are familiar with digital currency to raise their hand. Ask a volunteer to read the definition aloud to the class.</w:t>
            </w:r>
          </w:p>
          <w:p w14:paraId="740CB8E1" w14:textId="77777777" w:rsidR="00372A7E" w:rsidRPr="00CF421B" w:rsidRDefault="00372A7E" w:rsidP="00372A7E">
            <w:pPr>
              <w:pBdr>
                <w:top w:val="nil"/>
                <w:left w:val="nil"/>
                <w:bottom w:val="nil"/>
                <w:right w:val="nil"/>
                <w:between w:val="nil"/>
              </w:pBdr>
              <w:rPr>
                <w:rFonts w:ascii="Bierstadt" w:hAnsi="Bierstadt"/>
                <w:color w:val="000000"/>
              </w:rPr>
            </w:pPr>
          </w:p>
          <w:p w14:paraId="75A8688E" w14:textId="271D78B7" w:rsidR="00372A7E" w:rsidRPr="00CF421B" w:rsidRDefault="00372A7E" w:rsidP="00372A7E">
            <w:pPr>
              <w:rPr>
                <w:rFonts w:ascii="Bierstadt" w:hAnsi="Bierstadt"/>
              </w:rPr>
            </w:pPr>
            <w:r w:rsidRPr="00CF421B">
              <w:rPr>
                <w:rFonts w:ascii="Bierstadt" w:hAnsi="Bierstadt"/>
                <w:color w:val="000000"/>
              </w:rPr>
              <w:t>Invite a student to share an example of any knowledge or experience they may have with digital currency.</w:t>
            </w:r>
          </w:p>
        </w:tc>
      </w:tr>
      <w:tr w:rsidR="001A11F6" w:rsidRPr="00CF421B" w14:paraId="186E6BA9" w14:textId="77777777" w:rsidTr="0DB1AEBE">
        <w:tc>
          <w:tcPr>
            <w:tcW w:w="2425" w:type="dxa"/>
          </w:tcPr>
          <w:p w14:paraId="000000CD" w14:textId="77777777" w:rsidR="001A11F6" w:rsidRPr="00CF421B" w:rsidRDefault="003A012C">
            <w:pPr>
              <w:rPr>
                <w:rFonts w:ascii="Bierstadt" w:hAnsi="Bierstadt"/>
              </w:rPr>
            </w:pPr>
            <w:r w:rsidRPr="00CF421B">
              <w:rPr>
                <w:rFonts w:ascii="Bierstadt" w:hAnsi="Bierstadt"/>
              </w:rPr>
              <w:t>Slide 25</w:t>
            </w:r>
          </w:p>
          <w:p w14:paraId="000000CE" w14:textId="02EB0589" w:rsidR="001A11F6" w:rsidRPr="00CF421B" w:rsidRDefault="0064455B">
            <w:pPr>
              <w:rPr>
                <w:rFonts w:ascii="Bierstadt" w:hAnsi="Bierstadt"/>
              </w:rPr>
            </w:pPr>
            <w:r w:rsidRPr="00CF421B">
              <w:rPr>
                <w:rFonts w:ascii="Bierstadt" w:hAnsi="Bierstadt"/>
                <w:noProof/>
              </w:rPr>
              <w:drawing>
                <wp:inline distT="0" distB="0" distL="0" distR="0" wp14:anchorId="0D401B4F" wp14:editId="2ADEBB7E">
                  <wp:extent cx="1264470" cy="713232"/>
                  <wp:effectExtent l="0" t="0" r="0" b="0"/>
                  <wp:docPr id="16043979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4397928" name=""/>
                          <pic:cNvPicPr/>
                        </pic:nvPicPr>
                        <pic:blipFill>
                          <a:blip r:embed="rId48"/>
                          <a:stretch>
                            <a:fillRect/>
                          </a:stretch>
                        </pic:blipFill>
                        <pic:spPr>
                          <a:xfrm>
                            <a:off x="0" y="0"/>
                            <a:ext cx="1264470" cy="713232"/>
                          </a:xfrm>
                          <a:prstGeom prst="rect">
                            <a:avLst/>
                          </a:prstGeom>
                        </pic:spPr>
                      </pic:pic>
                    </a:graphicData>
                  </a:graphic>
                </wp:inline>
              </w:drawing>
            </w:r>
          </w:p>
          <w:p w14:paraId="000000CF" w14:textId="77777777" w:rsidR="001A11F6" w:rsidRPr="00CF421B" w:rsidRDefault="001A11F6">
            <w:pPr>
              <w:rPr>
                <w:rFonts w:ascii="Bierstadt" w:hAnsi="Bierstadt"/>
              </w:rPr>
            </w:pPr>
          </w:p>
        </w:tc>
        <w:tc>
          <w:tcPr>
            <w:tcW w:w="7110" w:type="dxa"/>
          </w:tcPr>
          <w:p w14:paraId="000000D1" w14:textId="67B4E72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3235BF" w:rsidRPr="00CF421B">
              <w:rPr>
                <w:rFonts w:ascii="Bierstadt" w:hAnsi="Bierstadt"/>
                <w:b/>
                <w:i/>
                <w:color w:val="000000"/>
              </w:rPr>
              <w:t>2 minutes</w:t>
            </w:r>
          </w:p>
          <w:p w14:paraId="000000D2" w14:textId="2B973F78"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Help the class select one avatar they will follow throughout the Dollars with Sense Program. A vote by show of hands is one method to use when selecting an avatar. </w:t>
            </w:r>
            <w:r>
              <w:rPr>
                <w:rFonts w:ascii="Bierstadt" w:hAnsi="Bierstadt"/>
                <w:b/>
                <w:color w:val="000000"/>
              </w:rPr>
              <w:t>You can write the Avatar name on the board.</w:t>
            </w:r>
            <w:r w:rsidRPr="00CF421B">
              <w:rPr>
                <w:rFonts w:ascii="Bierstadt" w:hAnsi="Bierstadt"/>
                <w:b/>
                <w:color w:val="000000"/>
              </w:rPr>
              <w:t xml:space="preserve"> </w:t>
            </w:r>
          </w:p>
          <w:p w14:paraId="000000D3" w14:textId="77777777" w:rsidR="001A11F6" w:rsidRPr="00CF421B" w:rsidRDefault="001A11F6">
            <w:pPr>
              <w:pBdr>
                <w:top w:val="nil"/>
                <w:left w:val="nil"/>
                <w:bottom w:val="nil"/>
                <w:right w:val="nil"/>
                <w:between w:val="nil"/>
              </w:pBdr>
              <w:rPr>
                <w:rFonts w:ascii="Bierstadt" w:hAnsi="Bierstadt"/>
                <w:color w:val="000000"/>
              </w:rPr>
            </w:pPr>
          </w:p>
          <w:p w14:paraId="000000D5" w14:textId="1D0FA697" w:rsidR="001A11F6" w:rsidRPr="00CF421B" w:rsidRDefault="003A012C" w:rsidP="00A1445E">
            <w:pPr>
              <w:pBdr>
                <w:top w:val="nil"/>
                <w:left w:val="nil"/>
                <w:bottom w:val="nil"/>
                <w:right w:val="nil"/>
                <w:between w:val="nil"/>
              </w:pBdr>
              <w:rPr>
                <w:rFonts w:ascii="Bierstadt" w:hAnsi="Bierstadt"/>
                <w:color w:val="000000"/>
              </w:rPr>
            </w:pPr>
            <w:r w:rsidRPr="00CF421B">
              <w:rPr>
                <w:rFonts w:ascii="Bierstadt" w:hAnsi="Bierstadt"/>
                <w:color w:val="000000"/>
              </w:rPr>
              <w:t xml:space="preserve">Once the group has selected an avatar, advance to the next slide. </w:t>
            </w:r>
          </w:p>
        </w:tc>
      </w:tr>
      <w:tr w:rsidR="001A11F6" w:rsidRPr="00CF421B" w14:paraId="5F24E4D2" w14:textId="77777777" w:rsidTr="0DB1AEBE">
        <w:tc>
          <w:tcPr>
            <w:tcW w:w="2425" w:type="dxa"/>
          </w:tcPr>
          <w:p w14:paraId="000000D6" w14:textId="77777777" w:rsidR="001A11F6" w:rsidRPr="00CF421B" w:rsidRDefault="003A012C">
            <w:pPr>
              <w:rPr>
                <w:rFonts w:ascii="Bierstadt" w:hAnsi="Bierstadt"/>
              </w:rPr>
            </w:pPr>
            <w:r w:rsidRPr="00CF421B">
              <w:rPr>
                <w:rFonts w:ascii="Bierstadt" w:hAnsi="Bierstadt"/>
              </w:rPr>
              <w:t>Slide 26</w:t>
            </w:r>
          </w:p>
          <w:p w14:paraId="000000D7" w14:textId="77777777" w:rsidR="001A11F6" w:rsidRPr="00CF421B" w:rsidRDefault="003A012C">
            <w:pPr>
              <w:rPr>
                <w:rFonts w:ascii="Bierstadt" w:hAnsi="Bierstadt"/>
              </w:rPr>
            </w:pPr>
            <w:r w:rsidRPr="00CF421B">
              <w:rPr>
                <w:rFonts w:ascii="Bierstadt" w:hAnsi="Bierstadt"/>
                <w:noProof/>
              </w:rPr>
              <w:drawing>
                <wp:inline distT="0" distB="0" distL="0" distR="0" wp14:anchorId="654B6DF8" wp14:editId="2666E76A">
                  <wp:extent cx="1280160" cy="713232"/>
                  <wp:effectExtent l="0" t="0" r="0" b="0"/>
                  <wp:docPr id="2119499652" name="image106.png"/>
                  <wp:cNvGraphicFramePr/>
                  <a:graphic xmlns:a="http://schemas.openxmlformats.org/drawingml/2006/main">
                    <a:graphicData uri="http://schemas.openxmlformats.org/drawingml/2006/picture">
                      <pic:pic xmlns:pic="http://schemas.openxmlformats.org/drawingml/2006/picture">
                        <pic:nvPicPr>
                          <pic:cNvPr id="0" name="image106.png"/>
                          <pic:cNvPicPr preferRelativeResize="0"/>
                        </pic:nvPicPr>
                        <pic:blipFill>
                          <a:blip r:embed="rId49"/>
                          <a:srcRect/>
                          <a:stretch>
                            <a:fillRect/>
                          </a:stretch>
                        </pic:blipFill>
                        <pic:spPr>
                          <a:xfrm>
                            <a:off x="0" y="0"/>
                            <a:ext cx="1280160" cy="713232"/>
                          </a:xfrm>
                          <a:prstGeom prst="rect">
                            <a:avLst/>
                          </a:prstGeom>
                          <a:ln/>
                        </pic:spPr>
                      </pic:pic>
                    </a:graphicData>
                  </a:graphic>
                </wp:inline>
              </w:drawing>
            </w:r>
          </w:p>
        </w:tc>
        <w:tc>
          <w:tcPr>
            <w:tcW w:w="7110" w:type="dxa"/>
          </w:tcPr>
          <w:p w14:paraId="000000D9" w14:textId="731C6EE1"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0C27D0" w:rsidRPr="00CF421B">
              <w:rPr>
                <w:rFonts w:ascii="Bierstadt" w:hAnsi="Bierstadt"/>
                <w:b/>
                <w:i/>
                <w:color w:val="000000"/>
              </w:rPr>
              <w:t>2-3</w:t>
            </w:r>
            <w:r w:rsidR="00836BEC" w:rsidRPr="00CF421B">
              <w:rPr>
                <w:rFonts w:ascii="Bierstadt" w:hAnsi="Bierstadt"/>
                <w:b/>
                <w:i/>
                <w:color w:val="000000"/>
              </w:rPr>
              <w:t xml:space="preserve"> minutes</w:t>
            </w:r>
          </w:p>
          <w:p w14:paraId="17F963DE" w14:textId="77777777" w:rsidR="002654D5" w:rsidRPr="002654D5" w:rsidRDefault="002654D5" w:rsidP="002654D5">
            <w:pPr>
              <w:pBdr>
                <w:top w:val="nil"/>
                <w:left w:val="nil"/>
                <w:bottom w:val="nil"/>
                <w:right w:val="nil"/>
                <w:between w:val="nil"/>
              </w:pBdr>
              <w:rPr>
                <w:rFonts w:ascii="Bierstadt" w:hAnsi="Bierstadt"/>
                <w:color w:val="000000"/>
              </w:rPr>
            </w:pPr>
            <w:r w:rsidRPr="002654D5">
              <w:rPr>
                <w:rFonts w:ascii="Bierstadt" w:hAnsi="Bierstadt"/>
                <w:color w:val="000000"/>
              </w:rPr>
              <w:t xml:space="preserve">Review the instructions for the Brainstorming Box, </w:t>
            </w:r>
            <w:r w:rsidRPr="002654D5">
              <w:rPr>
                <w:rFonts w:ascii="Bierstadt" w:hAnsi="Bierstadt"/>
                <w:b/>
                <w:bCs/>
                <w:color w:val="000000"/>
              </w:rPr>
              <w:t>student portfolio page 10</w:t>
            </w:r>
            <w:r w:rsidRPr="002654D5">
              <w:rPr>
                <w:rFonts w:ascii="Bierstadt" w:hAnsi="Bierstadt"/>
                <w:color w:val="000000"/>
              </w:rPr>
              <w:t xml:space="preserve">, with students before beginning the activity. </w:t>
            </w:r>
          </w:p>
          <w:p w14:paraId="471C51DE" w14:textId="77777777" w:rsidR="002654D5" w:rsidRPr="00CF421B" w:rsidRDefault="002654D5">
            <w:pPr>
              <w:pBdr>
                <w:top w:val="nil"/>
                <w:left w:val="nil"/>
                <w:bottom w:val="nil"/>
                <w:right w:val="nil"/>
                <w:between w:val="nil"/>
              </w:pBdr>
              <w:rPr>
                <w:rFonts w:ascii="Bierstadt" w:hAnsi="Bierstadt"/>
                <w:color w:val="000000"/>
              </w:rPr>
            </w:pPr>
          </w:p>
          <w:p w14:paraId="000000DA" w14:textId="7B31F8A2" w:rsidR="001A11F6" w:rsidRPr="00CF421B" w:rsidRDefault="007F56C5">
            <w:pPr>
              <w:pBdr>
                <w:top w:val="nil"/>
                <w:left w:val="nil"/>
                <w:bottom w:val="nil"/>
                <w:right w:val="nil"/>
                <w:between w:val="nil"/>
              </w:pBdr>
              <w:rPr>
                <w:rFonts w:ascii="Bierstadt" w:hAnsi="Bierstadt"/>
                <w:color w:val="000000"/>
              </w:rPr>
            </w:pPr>
            <w:r w:rsidRPr="00CF421B">
              <w:rPr>
                <w:rFonts w:ascii="Bierstadt" w:hAnsi="Bierstadt"/>
                <w:color w:val="000000"/>
              </w:rPr>
              <w:t xml:space="preserve">They will begin filling in the </w:t>
            </w:r>
            <w:r w:rsidR="006D51A8" w:rsidRPr="00CF421B">
              <w:rPr>
                <w:rFonts w:ascii="Bierstadt" w:hAnsi="Bierstadt"/>
                <w:color w:val="000000"/>
              </w:rPr>
              <w:t xml:space="preserve">boxes after you read the avatar challenge. </w:t>
            </w:r>
          </w:p>
        </w:tc>
      </w:tr>
      <w:tr w:rsidR="001A11F6" w:rsidRPr="00CF421B" w14:paraId="256B2F7F" w14:textId="77777777" w:rsidTr="0DB1AEBE">
        <w:trPr>
          <w:trHeight w:val="1448"/>
        </w:trPr>
        <w:tc>
          <w:tcPr>
            <w:tcW w:w="2425" w:type="dxa"/>
          </w:tcPr>
          <w:p w14:paraId="000000DB" w14:textId="77777777" w:rsidR="001A11F6" w:rsidRPr="00CF421B" w:rsidRDefault="003A012C">
            <w:pPr>
              <w:rPr>
                <w:rFonts w:ascii="Bierstadt" w:hAnsi="Bierstadt"/>
              </w:rPr>
            </w:pPr>
            <w:r w:rsidRPr="00CF421B">
              <w:rPr>
                <w:rFonts w:ascii="Bierstadt" w:hAnsi="Bierstadt"/>
              </w:rPr>
              <w:t>Slide 27</w:t>
            </w:r>
          </w:p>
          <w:p w14:paraId="000000DE" w14:textId="6018AFF1" w:rsidR="001A11F6" w:rsidRPr="00CF421B" w:rsidRDefault="00A569BF">
            <w:pPr>
              <w:rPr>
                <w:rFonts w:ascii="Bierstadt" w:hAnsi="Bierstadt"/>
              </w:rPr>
            </w:pPr>
            <w:r w:rsidRPr="00A569BF">
              <w:rPr>
                <w:rFonts w:ascii="Bierstadt" w:hAnsi="Bierstadt"/>
                <w:noProof/>
              </w:rPr>
              <w:drawing>
                <wp:inline distT="0" distB="0" distL="0" distR="0" wp14:anchorId="2E22AC1C" wp14:editId="5AB1874F">
                  <wp:extent cx="1273928" cy="712800"/>
                  <wp:effectExtent l="0" t="0" r="2540" b="0"/>
                  <wp:docPr id="52470688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4706884" name=""/>
                          <pic:cNvPicPr/>
                        </pic:nvPicPr>
                        <pic:blipFill>
                          <a:blip r:embed="rId50"/>
                          <a:stretch>
                            <a:fillRect/>
                          </a:stretch>
                        </pic:blipFill>
                        <pic:spPr>
                          <a:xfrm>
                            <a:off x="0" y="0"/>
                            <a:ext cx="1273928" cy="712800"/>
                          </a:xfrm>
                          <a:prstGeom prst="rect">
                            <a:avLst/>
                          </a:prstGeom>
                        </pic:spPr>
                      </pic:pic>
                    </a:graphicData>
                  </a:graphic>
                </wp:inline>
              </w:drawing>
            </w:r>
          </w:p>
        </w:tc>
        <w:tc>
          <w:tcPr>
            <w:tcW w:w="7110" w:type="dxa"/>
          </w:tcPr>
          <w:p w14:paraId="000000E0" w14:textId="73DA3661"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Suggested time:</w:t>
            </w:r>
            <w:r w:rsidR="000C27D0" w:rsidRPr="00CF421B">
              <w:rPr>
                <w:rFonts w:ascii="Bierstadt" w:hAnsi="Bierstadt"/>
                <w:b/>
                <w:i/>
                <w:color w:val="000000"/>
              </w:rPr>
              <w:t xml:space="preserve"> 2-3</w:t>
            </w:r>
            <w:r w:rsidR="00836BEC" w:rsidRPr="00CF421B">
              <w:rPr>
                <w:rFonts w:ascii="Bierstadt" w:hAnsi="Bierstadt"/>
                <w:b/>
                <w:i/>
                <w:color w:val="000000"/>
              </w:rPr>
              <w:t xml:space="preserve"> minutes</w:t>
            </w:r>
          </w:p>
          <w:p w14:paraId="64169050"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Review the instructions for the Decision Box, </w:t>
            </w:r>
            <w:r w:rsidRPr="00CF421B">
              <w:rPr>
                <w:rFonts w:ascii="Bierstadt" w:hAnsi="Bierstadt"/>
                <w:b/>
                <w:color w:val="000000"/>
              </w:rPr>
              <w:t>student portfolio page 11</w:t>
            </w:r>
            <w:r w:rsidRPr="00CF421B">
              <w:rPr>
                <w:rFonts w:ascii="Bierstadt" w:hAnsi="Bierstadt"/>
                <w:color w:val="000000"/>
              </w:rPr>
              <w:t xml:space="preserve">, with students before beginning the activity. </w:t>
            </w:r>
          </w:p>
          <w:p w14:paraId="533963FC" w14:textId="77777777" w:rsidR="00A670CC" w:rsidRPr="00CF421B" w:rsidRDefault="00A670CC">
            <w:pPr>
              <w:pBdr>
                <w:top w:val="nil"/>
                <w:left w:val="nil"/>
                <w:bottom w:val="nil"/>
                <w:right w:val="nil"/>
                <w:between w:val="nil"/>
              </w:pBdr>
              <w:rPr>
                <w:rFonts w:ascii="Bierstadt" w:hAnsi="Bierstadt"/>
                <w:color w:val="000000"/>
              </w:rPr>
            </w:pPr>
          </w:p>
          <w:p w14:paraId="000000E2" w14:textId="3B43C940" w:rsidR="002F480E" w:rsidRPr="00CF421B" w:rsidRDefault="00A670CC">
            <w:pPr>
              <w:pBdr>
                <w:top w:val="nil"/>
                <w:left w:val="nil"/>
                <w:bottom w:val="nil"/>
                <w:right w:val="nil"/>
                <w:between w:val="nil"/>
              </w:pBdr>
              <w:rPr>
                <w:rFonts w:ascii="Bierstadt" w:hAnsi="Bierstadt"/>
                <w:color w:val="000000"/>
              </w:rPr>
            </w:pPr>
            <w:r w:rsidRPr="00CF421B">
              <w:rPr>
                <w:rFonts w:ascii="Bierstadt" w:hAnsi="Bierstadt"/>
                <w:color w:val="000000"/>
              </w:rPr>
              <w:t>They will begin filling in the boxes after you read the avatar challenge.</w:t>
            </w:r>
          </w:p>
        </w:tc>
      </w:tr>
      <w:tr w:rsidR="00D57C7A" w:rsidRPr="00CF421B" w14:paraId="6D2E67DA" w14:textId="77777777" w:rsidTr="0DB1AEBE">
        <w:tc>
          <w:tcPr>
            <w:tcW w:w="2425" w:type="dxa"/>
            <w:shd w:val="clear" w:color="auto" w:fill="D9F1F3"/>
          </w:tcPr>
          <w:p w14:paraId="4BAB654F" w14:textId="163B21B7" w:rsidR="00D57C7A" w:rsidRPr="00CF421B" w:rsidRDefault="00D57C7A">
            <w:pPr>
              <w:rPr>
                <w:rFonts w:ascii="Bierstadt" w:hAnsi="Bierstadt"/>
              </w:rPr>
            </w:pPr>
            <w:r>
              <w:rPr>
                <w:rFonts w:ascii="Bierstadt" w:hAnsi="Bierstadt"/>
              </w:rPr>
              <w:lastRenderedPageBreak/>
              <w:t>Program Kit Material</w:t>
            </w:r>
          </w:p>
        </w:tc>
        <w:tc>
          <w:tcPr>
            <w:tcW w:w="7110" w:type="dxa"/>
            <w:shd w:val="clear" w:color="auto" w:fill="D9F1F3"/>
          </w:tcPr>
          <w:p w14:paraId="095A6DAE" w14:textId="4FD0C93B" w:rsidR="00D57C7A" w:rsidRPr="008E0071" w:rsidRDefault="009814FE">
            <w:pPr>
              <w:pBdr>
                <w:top w:val="nil"/>
                <w:left w:val="nil"/>
                <w:bottom w:val="nil"/>
                <w:right w:val="nil"/>
                <w:between w:val="nil"/>
              </w:pBdr>
              <w:rPr>
                <w:rFonts w:ascii="Bierstadt" w:hAnsi="Bierstadt"/>
                <w:b/>
                <w:bCs/>
                <w:i/>
                <w:iCs/>
                <w:color w:val="000000"/>
              </w:rPr>
            </w:pPr>
            <w:r w:rsidRPr="008E0071">
              <w:rPr>
                <w:rFonts w:ascii="Bierstadt" w:eastAsia="+mn-ea" w:hAnsi="Bierstadt" w:cs="+mn-cs"/>
                <w:b/>
                <w:bCs/>
                <w:i/>
                <w:iCs/>
                <w:color w:val="000000"/>
                <w:kern w:val="24"/>
                <w:lang w:val="en-CA"/>
              </w:rPr>
              <w:t>For slides 28-</w:t>
            </w:r>
            <w:r w:rsidR="002F480E">
              <w:rPr>
                <w:rFonts w:ascii="Bierstadt" w:eastAsia="+mn-ea" w:hAnsi="Bierstadt" w:cs="+mn-cs"/>
                <w:b/>
                <w:bCs/>
                <w:i/>
                <w:iCs/>
                <w:color w:val="000000"/>
                <w:kern w:val="24"/>
                <w:lang w:val="en-CA"/>
              </w:rPr>
              <w:t>3</w:t>
            </w:r>
            <w:r w:rsidRPr="008E0071">
              <w:rPr>
                <w:rFonts w:ascii="Bierstadt" w:eastAsia="+mn-ea" w:hAnsi="Bierstadt" w:cs="+mn-cs"/>
                <w:b/>
                <w:bCs/>
                <w:i/>
                <w:iCs/>
                <w:color w:val="000000"/>
                <w:kern w:val="24"/>
                <w:lang w:val="en-CA"/>
              </w:rPr>
              <w:t>4, you can reference the Avatar Challenge</w:t>
            </w:r>
            <w:r w:rsidR="008E0071" w:rsidRPr="008E0071">
              <w:rPr>
                <w:rFonts w:ascii="Bierstadt" w:eastAsia="+mn-ea" w:hAnsi="Bierstadt" w:cs="+mn-cs"/>
                <w:b/>
                <w:bCs/>
                <w:i/>
                <w:iCs/>
                <w:color w:val="000000"/>
                <w:kern w:val="24"/>
                <w:lang w:val="en-CA"/>
              </w:rPr>
              <w:t xml:space="preserve"> 1 Cards </w:t>
            </w:r>
            <w:r w:rsidRPr="008E0071">
              <w:rPr>
                <w:rFonts w:ascii="Bierstadt" w:eastAsia="+mn-ea" w:hAnsi="Bierstadt" w:cs="+mn-cs"/>
                <w:b/>
                <w:bCs/>
                <w:i/>
                <w:iCs/>
                <w:color w:val="000000"/>
                <w:kern w:val="24"/>
                <w:lang w:val="en-CA"/>
              </w:rPr>
              <w:t>from the program kit</w:t>
            </w:r>
            <w:r w:rsidR="00A931EE">
              <w:rPr>
                <w:rFonts w:ascii="Bierstadt" w:eastAsia="+mn-ea" w:hAnsi="Bierstadt" w:cs="+mn-cs"/>
                <w:b/>
                <w:bCs/>
                <w:i/>
                <w:iCs/>
                <w:color w:val="000000"/>
                <w:kern w:val="24"/>
                <w:lang w:val="en-CA"/>
              </w:rPr>
              <w:t xml:space="preserve"> or use the information on the slide</w:t>
            </w:r>
            <w:r w:rsidRPr="008E0071">
              <w:rPr>
                <w:rFonts w:ascii="Bierstadt" w:eastAsia="+mn-ea" w:hAnsi="Bierstadt" w:cs="+mn-cs"/>
                <w:b/>
                <w:bCs/>
                <w:i/>
                <w:iCs/>
                <w:color w:val="000000"/>
                <w:kern w:val="24"/>
                <w:lang w:val="en-CA"/>
              </w:rPr>
              <w:t xml:space="preserve">. </w:t>
            </w:r>
            <w:r w:rsidR="008E0071" w:rsidRPr="008E0071">
              <w:rPr>
                <w:rFonts w:ascii="Bierstadt" w:eastAsia="+mn-ea" w:hAnsi="Bierstadt" w:cs="+mn-cs"/>
                <w:b/>
                <w:bCs/>
                <w:i/>
                <w:iCs/>
                <w:color w:val="000000"/>
                <w:kern w:val="24"/>
                <w:lang w:val="en-CA"/>
              </w:rPr>
              <w:t>Reference the Avatar that the students have selected on Slide 2</w:t>
            </w:r>
            <w:r w:rsidR="002F480E">
              <w:rPr>
                <w:rFonts w:ascii="Bierstadt" w:eastAsia="+mn-ea" w:hAnsi="Bierstadt" w:cs="+mn-cs"/>
                <w:b/>
                <w:bCs/>
                <w:i/>
                <w:iCs/>
                <w:color w:val="000000"/>
                <w:kern w:val="24"/>
                <w:lang w:val="en-CA"/>
              </w:rPr>
              <w:t>5.</w:t>
            </w:r>
          </w:p>
        </w:tc>
      </w:tr>
      <w:tr w:rsidR="001A11F6" w:rsidRPr="00CF421B" w14:paraId="1C09E17F" w14:textId="77777777" w:rsidTr="0DB1AEBE">
        <w:tc>
          <w:tcPr>
            <w:tcW w:w="2425" w:type="dxa"/>
          </w:tcPr>
          <w:p w14:paraId="000000E3" w14:textId="77777777" w:rsidR="001A11F6" w:rsidRPr="00CF421B" w:rsidRDefault="003A012C">
            <w:pPr>
              <w:rPr>
                <w:rFonts w:ascii="Bierstadt" w:hAnsi="Bierstadt"/>
              </w:rPr>
            </w:pPr>
            <w:r w:rsidRPr="00CF421B">
              <w:rPr>
                <w:rFonts w:ascii="Bierstadt" w:hAnsi="Bierstadt"/>
              </w:rPr>
              <w:t>Slide 28</w:t>
            </w:r>
          </w:p>
          <w:p w14:paraId="000000E4" w14:textId="7E008F54" w:rsidR="001A11F6" w:rsidRPr="00CF421B" w:rsidRDefault="00D56D9A">
            <w:pPr>
              <w:rPr>
                <w:rFonts w:ascii="Bierstadt" w:hAnsi="Bierstadt"/>
              </w:rPr>
            </w:pPr>
            <w:r w:rsidRPr="00CF421B">
              <w:rPr>
                <w:rFonts w:ascii="Bierstadt" w:hAnsi="Bierstadt"/>
                <w:noProof/>
              </w:rPr>
              <w:drawing>
                <wp:inline distT="0" distB="0" distL="0" distR="0" wp14:anchorId="768782F9" wp14:editId="5D6BC8CD">
                  <wp:extent cx="1268542" cy="713232"/>
                  <wp:effectExtent l="0" t="0" r="8255" b="0"/>
                  <wp:docPr id="11397040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9704043" name=""/>
                          <pic:cNvPicPr/>
                        </pic:nvPicPr>
                        <pic:blipFill>
                          <a:blip r:embed="rId51"/>
                          <a:stretch>
                            <a:fillRect/>
                          </a:stretch>
                        </pic:blipFill>
                        <pic:spPr>
                          <a:xfrm>
                            <a:off x="0" y="0"/>
                            <a:ext cx="1268542" cy="713232"/>
                          </a:xfrm>
                          <a:prstGeom prst="rect">
                            <a:avLst/>
                          </a:prstGeom>
                        </pic:spPr>
                      </pic:pic>
                    </a:graphicData>
                  </a:graphic>
                </wp:inline>
              </w:drawing>
            </w:r>
          </w:p>
        </w:tc>
        <w:tc>
          <w:tcPr>
            <w:tcW w:w="7110" w:type="dxa"/>
          </w:tcPr>
          <w:p w14:paraId="000000E6" w14:textId="2AAF0113"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0C27D0" w:rsidRPr="00CF421B">
              <w:rPr>
                <w:rFonts w:ascii="Bierstadt" w:hAnsi="Bierstadt"/>
                <w:b/>
                <w:i/>
                <w:color w:val="000000"/>
              </w:rPr>
              <w:t>10</w:t>
            </w:r>
            <w:r w:rsidR="009715FF" w:rsidRPr="00CF421B">
              <w:rPr>
                <w:rFonts w:ascii="Bierstadt" w:hAnsi="Bierstadt"/>
                <w:b/>
                <w:i/>
                <w:color w:val="000000"/>
              </w:rPr>
              <w:t xml:space="preserve"> minutes</w:t>
            </w:r>
          </w:p>
          <w:p w14:paraId="000000E8" w14:textId="539BE0DE"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Once you have reviewed the instructions, select the avatar the group voted for to begin. </w:t>
            </w:r>
          </w:p>
          <w:p w14:paraId="000000EA" w14:textId="6733936B"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 xml:space="preserve">*Click or tap on the avatar that the class has selected and share the challenge details with students. </w:t>
            </w:r>
          </w:p>
        </w:tc>
      </w:tr>
      <w:tr w:rsidR="001A11F6" w:rsidRPr="00CF421B" w14:paraId="421C8E1E" w14:textId="77777777" w:rsidTr="0DB1AEBE">
        <w:tc>
          <w:tcPr>
            <w:tcW w:w="2425" w:type="dxa"/>
          </w:tcPr>
          <w:p w14:paraId="000000EB" w14:textId="77777777" w:rsidR="001A11F6" w:rsidRPr="00CF421B" w:rsidRDefault="003A012C">
            <w:pPr>
              <w:rPr>
                <w:rFonts w:ascii="Bierstadt" w:hAnsi="Bierstadt"/>
              </w:rPr>
            </w:pPr>
            <w:r w:rsidRPr="00CF421B">
              <w:rPr>
                <w:rFonts w:ascii="Bierstadt" w:hAnsi="Bierstadt"/>
              </w:rPr>
              <w:t>Slide 29</w:t>
            </w:r>
          </w:p>
          <w:p w14:paraId="714AC156" w14:textId="779EDC8A" w:rsidR="001A11F6" w:rsidRDefault="00BB2173">
            <w:pPr>
              <w:rPr>
                <w:rFonts w:ascii="Bierstadt" w:hAnsi="Bierstadt"/>
              </w:rPr>
            </w:pPr>
            <w:r w:rsidRPr="00BB2173">
              <w:rPr>
                <w:rFonts w:ascii="Bierstadt" w:hAnsi="Bierstadt"/>
                <w:noProof/>
              </w:rPr>
              <w:drawing>
                <wp:inline distT="0" distB="0" distL="0" distR="0" wp14:anchorId="247FA055" wp14:editId="24404DEE">
                  <wp:extent cx="1271870" cy="712800"/>
                  <wp:effectExtent l="0" t="0" r="5080" b="0"/>
                  <wp:docPr id="1513970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397033" name=""/>
                          <pic:cNvPicPr/>
                        </pic:nvPicPr>
                        <pic:blipFill>
                          <a:blip r:embed="rId52"/>
                          <a:stretch>
                            <a:fillRect/>
                          </a:stretch>
                        </pic:blipFill>
                        <pic:spPr>
                          <a:xfrm>
                            <a:off x="0" y="0"/>
                            <a:ext cx="1271870" cy="712800"/>
                          </a:xfrm>
                          <a:prstGeom prst="rect">
                            <a:avLst/>
                          </a:prstGeom>
                        </pic:spPr>
                      </pic:pic>
                    </a:graphicData>
                  </a:graphic>
                </wp:inline>
              </w:drawing>
            </w:r>
          </w:p>
          <w:p w14:paraId="6A2A37FD" w14:textId="77777777" w:rsidR="008E0071" w:rsidRDefault="008E0071">
            <w:pPr>
              <w:rPr>
                <w:rFonts w:ascii="Bierstadt" w:hAnsi="Bierstadt"/>
              </w:rPr>
            </w:pPr>
          </w:p>
          <w:p w14:paraId="092B2926" w14:textId="0E0ECA58" w:rsidR="008E0071" w:rsidRDefault="008E0071">
            <w:pPr>
              <w:rPr>
                <w:rFonts w:ascii="Bierstadt" w:hAnsi="Bierstadt"/>
              </w:rPr>
            </w:pPr>
            <w:r>
              <w:rPr>
                <w:rFonts w:ascii="Bierstadt" w:hAnsi="Bierstadt"/>
              </w:rPr>
              <w:t xml:space="preserve">Avatar Challenge 1 Card – Zak </w:t>
            </w:r>
          </w:p>
          <w:p w14:paraId="789979B1" w14:textId="0CC6095E" w:rsidR="008E0071" w:rsidRDefault="00AA702A">
            <w:pPr>
              <w:rPr>
                <w:rFonts w:ascii="Bierstadt" w:hAnsi="Bierstadt"/>
              </w:rPr>
            </w:pPr>
            <w:r w:rsidRPr="00AA702A">
              <w:rPr>
                <w:rFonts w:ascii="Bierstadt" w:hAnsi="Bierstadt"/>
                <w:noProof/>
              </w:rPr>
              <w:drawing>
                <wp:inline distT="0" distB="0" distL="0" distR="0" wp14:anchorId="24620B2E" wp14:editId="6053A7BF">
                  <wp:extent cx="1402715" cy="1001395"/>
                  <wp:effectExtent l="0" t="0" r="6985" b="8255"/>
                  <wp:docPr id="7498839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9883972" name=""/>
                          <pic:cNvPicPr/>
                        </pic:nvPicPr>
                        <pic:blipFill>
                          <a:blip r:embed="rId53"/>
                          <a:stretch>
                            <a:fillRect/>
                          </a:stretch>
                        </pic:blipFill>
                        <pic:spPr>
                          <a:xfrm>
                            <a:off x="0" y="0"/>
                            <a:ext cx="1402715" cy="1001395"/>
                          </a:xfrm>
                          <a:prstGeom prst="rect">
                            <a:avLst/>
                          </a:prstGeom>
                        </pic:spPr>
                      </pic:pic>
                    </a:graphicData>
                  </a:graphic>
                </wp:inline>
              </w:drawing>
            </w:r>
          </w:p>
          <w:p w14:paraId="000000EC" w14:textId="2D756544" w:rsidR="008E0071" w:rsidRPr="00CF421B" w:rsidRDefault="008E0071">
            <w:pPr>
              <w:rPr>
                <w:rFonts w:ascii="Bierstadt" w:hAnsi="Bierstadt"/>
              </w:rPr>
            </w:pPr>
          </w:p>
        </w:tc>
        <w:tc>
          <w:tcPr>
            <w:tcW w:w="7110" w:type="dxa"/>
          </w:tcPr>
          <w:p w14:paraId="79896807" w14:textId="65CFACF1" w:rsidR="005F14A1" w:rsidRPr="00CF421B" w:rsidRDefault="005F14A1">
            <w:pPr>
              <w:rPr>
                <w:rFonts w:ascii="Bierstadt" w:hAnsi="Bierstadt"/>
                <w:b/>
                <w:bCs/>
              </w:rPr>
            </w:pPr>
            <w:r w:rsidRPr="00CF421B">
              <w:rPr>
                <w:rFonts w:ascii="Bierstadt" w:hAnsi="Bierstadt"/>
                <w:b/>
                <w:bCs/>
              </w:rPr>
              <w:t>Zak</w:t>
            </w:r>
          </w:p>
          <w:p w14:paraId="000000EF" w14:textId="0589262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0F0" w14:textId="77777777" w:rsidR="001A11F6" w:rsidRPr="00CF421B" w:rsidRDefault="001A11F6">
            <w:pPr>
              <w:rPr>
                <w:rFonts w:ascii="Bierstadt" w:hAnsi="Bierstadt"/>
              </w:rPr>
            </w:pPr>
          </w:p>
          <w:p w14:paraId="000000F1" w14:textId="77777777" w:rsidR="001A11F6" w:rsidRPr="00CF421B" w:rsidRDefault="003A012C">
            <w:pPr>
              <w:rPr>
                <w:rFonts w:ascii="Bierstadt" w:hAnsi="Bierstadt"/>
              </w:rPr>
            </w:pPr>
            <w:r w:rsidRPr="00CF421B">
              <w:rPr>
                <w:rFonts w:ascii="Bierstadt" w:hAnsi="Bierstadt"/>
              </w:rPr>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0F2" w14:textId="77777777" w:rsidR="001A11F6" w:rsidRPr="00CF421B" w:rsidRDefault="001A11F6">
            <w:pPr>
              <w:rPr>
                <w:rFonts w:ascii="Bierstadt" w:hAnsi="Bierstadt"/>
              </w:rPr>
            </w:pPr>
          </w:p>
          <w:p w14:paraId="000000F3" w14:textId="03C15AD4" w:rsidR="001A11F6" w:rsidRPr="00CF421B" w:rsidRDefault="003A012C">
            <w:pPr>
              <w:rPr>
                <w:rFonts w:ascii="Bierstadt" w:hAnsi="Bierstadt"/>
              </w:rPr>
            </w:pPr>
            <w:r w:rsidRPr="00CF421B">
              <w:rPr>
                <w:rFonts w:ascii="Bierstadt" w:hAnsi="Bierstadt"/>
                <w:i/>
                <w:iCs/>
              </w:rPr>
              <w:t>Facilitat</w:t>
            </w:r>
            <w:r w:rsidR="00D56D9A"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0F4" w14:textId="77777777" w:rsidR="001A11F6" w:rsidRPr="00CF421B" w:rsidRDefault="001A11F6">
            <w:pPr>
              <w:rPr>
                <w:rFonts w:ascii="Bierstadt" w:hAnsi="Bierstadt"/>
              </w:rPr>
            </w:pPr>
          </w:p>
          <w:p w14:paraId="000000F5"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0F6" w14:textId="77777777" w:rsidR="001A11F6" w:rsidRPr="00CF421B" w:rsidRDefault="003A012C">
            <w:pPr>
              <w:rPr>
                <w:rFonts w:ascii="Bierstadt" w:hAnsi="Bierstadt"/>
                <w:b/>
                <w:bCs/>
              </w:rPr>
            </w:pPr>
            <w:r w:rsidRPr="00CF421B">
              <w:rPr>
                <w:rFonts w:ascii="Bierstadt" w:hAnsi="Bierstadt"/>
                <w:b/>
                <w:bCs/>
              </w:rPr>
              <w:t>Correct answers:</w:t>
            </w:r>
          </w:p>
          <w:p w14:paraId="000000F7" w14:textId="77777777" w:rsidR="001A11F6" w:rsidRPr="00CF421B" w:rsidRDefault="003A012C" w:rsidP="00054250">
            <w:pPr>
              <w:numPr>
                <w:ilvl w:val="0"/>
                <w:numId w:val="10"/>
              </w:numPr>
              <w:ind w:left="994"/>
              <w:rPr>
                <w:rFonts w:ascii="Bierstadt" w:hAnsi="Bierstadt"/>
              </w:rPr>
            </w:pPr>
            <w:r w:rsidRPr="00CF421B">
              <w:rPr>
                <w:rFonts w:ascii="Bierstadt" w:hAnsi="Bierstadt"/>
              </w:rPr>
              <w:t>Guaranteed Cheque – The Very Sticky Resin Company</w:t>
            </w:r>
          </w:p>
          <w:p w14:paraId="000000F8" w14:textId="77777777" w:rsidR="001A11F6" w:rsidRPr="00CF421B" w:rsidRDefault="003A012C" w:rsidP="00054250">
            <w:pPr>
              <w:numPr>
                <w:ilvl w:val="0"/>
                <w:numId w:val="10"/>
              </w:numPr>
              <w:ind w:left="994"/>
              <w:rPr>
                <w:rFonts w:ascii="Bierstadt" w:hAnsi="Bierstadt"/>
              </w:rPr>
            </w:pPr>
            <w:r w:rsidRPr="00CF421B">
              <w:rPr>
                <w:rFonts w:ascii="Bierstadt" w:hAnsi="Bierstadt"/>
              </w:rPr>
              <w:t>Personal Cheque (Cash is also acceptable) – Happy Apartment Rentals</w:t>
            </w:r>
          </w:p>
          <w:p w14:paraId="000000F9" w14:textId="77777777" w:rsidR="001A11F6" w:rsidRPr="00CF421B" w:rsidRDefault="003A012C" w:rsidP="00054250">
            <w:pPr>
              <w:numPr>
                <w:ilvl w:val="0"/>
                <w:numId w:val="10"/>
              </w:numPr>
              <w:ind w:left="994"/>
              <w:rPr>
                <w:rFonts w:ascii="Bierstadt" w:hAnsi="Bierstadt"/>
              </w:rPr>
            </w:pPr>
            <w:r w:rsidRPr="00CF421B">
              <w:rPr>
                <w:rFonts w:ascii="Bierstadt" w:hAnsi="Bierstadt"/>
              </w:rPr>
              <w:t>EFT – Go Truck Go Dealership</w:t>
            </w:r>
          </w:p>
          <w:p w14:paraId="000000FA" w14:textId="77777777" w:rsidR="001A11F6" w:rsidRPr="00CF421B" w:rsidRDefault="003A012C" w:rsidP="00054250">
            <w:pPr>
              <w:numPr>
                <w:ilvl w:val="0"/>
                <w:numId w:val="10"/>
              </w:numPr>
              <w:ind w:left="994"/>
              <w:rPr>
                <w:rFonts w:ascii="Bierstadt" w:hAnsi="Bierstadt"/>
              </w:rPr>
            </w:pPr>
            <w:r w:rsidRPr="00CF421B">
              <w:rPr>
                <w:rFonts w:ascii="Bierstadt" w:hAnsi="Bierstadt"/>
              </w:rPr>
              <w:t>Credit Card – Wonderful Wood Company</w:t>
            </w:r>
          </w:p>
          <w:p w14:paraId="000000FD" w14:textId="3D948398" w:rsidR="001A11F6" w:rsidRPr="00CF421B" w:rsidRDefault="003A012C" w:rsidP="00054250">
            <w:pPr>
              <w:numPr>
                <w:ilvl w:val="0"/>
                <w:numId w:val="10"/>
              </w:numPr>
              <w:ind w:left="994"/>
              <w:rPr>
                <w:rFonts w:ascii="Bierstadt" w:hAnsi="Bierstadt"/>
              </w:rPr>
            </w:pPr>
            <w:r w:rsidRPr="00CF421B">
              <w:rPr>
                <w:rFonts w:ascii="Bierstadt" w:hAnsi="Bierstadt"/>
              </w:rPr>
              <w:t>Mobile Payment, Debit Card or Cash – Tasty and Healthy Store</w:t>
            </w:r>
          </w:p>
        </w:tc>
      </w:tr>
      <w:tr w:rsidR="001A11F6" w:rsidRPr="00CF421B" w14:paraId="5C84EB97" w14:textId="77777777" w:rsidTr="0DB1AEBE">
        <w:tc>
          <w:tcPr>
            <w:tcW w:w="2425" w:type="dxa"/>
          </w:tcPr>
          <w:p w14:paraId="000000FE" w14:textId="77777777" w:rsidR="001A11F6" w:rsidRPr="00CF421B" w:rsidRDefault="003A012C">
            <w:pPr>
              <w:rPr>
                <w:rFonts w:ascii="Bierstadt" w:hAnsi="Bierstadt"/>
              </w:rPr>
            </w:pPr>
            <w:r w:rsidRPr="00CF421B">
              <w:rPr>
                <w:rFonts w:ascii="Bierstadt" w:hAnsi="Bierstadt"/>
              </w:rPr>
              <w:t>Slide 30</w:t>
            </w:r>
          </w:p>
          <w:p w14:paraId="1D40F970" w14:textId="6B438DDB" w:rsidR="001A11F6" w:rsidRDefault="00D54157">
            <w:pPr>
              <w:rPr>
                <w:rFonts w:ascii="Bierstadt" w:hAnsi="Bierstadt"/>
              </w:rPr>
            </w:pPr>
            <w:r w:rsidRPr="00D54157">
              <w:rPr>
                <w:rFonts w:ascii="Bierstadt" w:hAnsi="Bierstadt"/>
                <w:noProof/>
              </w:rPr>
              <w:drawing>
                <wp:inline distT="0" distB="0" distL="0" distR="0" wp14:anchorId="19A6091D" wp14:editId="11B86F6F">
                  <wp:extent cx="1402715" cy="789305"/>
                  <wp:effectExtent l="0" t="0" r="6985" b="0"/>
                  <wp:docPr id="7156226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5622644" name=""/>
                          <pic:cNvPicPr/>
                        </pic:nvPicPr>
                        <pic:blipFill>
                          <a:blip r:embed="rId54"/>
                          <a:stretch>
                            <a:fillRect/>
                          </a:stretch>
                        </pic:blipFill>
                        <pic:spPr>
                          <a:xfrm>
                            <a:off x="0" y="0"/>
                            <a:ext cx="1402715" cy="789305"/>
                          </a:xfrm>
                          <a:prstGeom prst="rect">
                            <a:avLst/>
                          </a:prstGeom>
                        </pic:spPr>
                      </pic:pic>
                    </a:graphicData>
                  </a:graphic>
                </wp:inline>
              </w:drawing>
            </w:r>
          </w:p>
          <w:p w14:paraId="0BADAE12" w14:textId="77777777" w:rsidR="00AA702A" w:rsidRDefault="00AA702A">
            <w:pPr>
              <w:rPr>
                <w:rFonts w:ascii="Bierstadt" w:hAnsi="Bierstadt"/>
              </w:rPr>
            </w:pPr>
          </w:p>
          <w:p w14:paraId="31BDD8B3" w14:textId="77777777" w:rsidR="000F6452" w:rsidRDefault="000F6452">
            <w:pPr>
              <w:rPr>
                <w:rFonts w:ascii="Bierstadt" w:hAnsi="Bierstadt"/>
              </w:rPr>
            </w:pPr>
          </w:p>
          <w:p w14:paraId="20FBAC5A" w14:textId="767F10E3" w:rsidR="00AA702A" w:rsidRDefault="00AA702A" w:rsidP="00AA702A">
            <w:pPr>
              <w:rPr>
                <w:rFonts w:ascii="Bierstadt" w:hAnsi="Bierstadt"/>
              </w:rPr>
            </w:pPr>
            <w:r>
              <w:rPr>
                <w:rFonts w:ascii="Bierstadt" w:hAnsi="Bierstadt"/>
              </w:rPr>
              <w:lastRenderedPageBreak/>
              <w:t>Avatar Challenge 1 Card – Lauren</w:t>
            </w:r>
          </w:p>
          <w:p w14:paraId="000000FF" w14:textId="4B4C180F" w:rsidR="00AA702A" w:rsidRPr="00CF421B" w:rsidRDefault="00436B5A">
            <w:pPr>
              <w:rPr>
                <w:rFonts w:ascii="Bierstadt" w:hAnsi="Bierstadt"/>
              </w:rPr>
            </w:pPr>
            <w:r w:rsidRPr="00436B5A">
              <w:rPr>
                <w:rFonts w:ascii="Bierstadt" w:hAnsi="Bierstadt"/>
                <w:noProof/>
              </w:rPr>
              <w:drawing>
                <wp:inline distT="0" distB="0" distL="0" distR="0" wp14:anchorId="4143D88E" wp14:editId="62D7A902">
                  <wp:extent cx="1402715" cy="991870"/>
                  <wp:effectExtent l="0" t="0" r="6985" b="0"/>
                  <wp:docPr id="8781825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8182527" name=""/>
                          <pic:cNvPicPr/>
                        </pic:nvPicPr>
                        <pic:blipFill>
                          <a:blip r:embed="rId55"/>
                          <a:stretch>
                            <a:fillRect/>
                          </a:stretch>
                        </pic:blipFill>
                        <pic:spPr>
                          <a:xfrm>
                            <a:off x="0" y="0"/>
                            <a:ext cx="1402715" cy="991870"/>
                          </a:xfrm>
                          <a:prstGeom prst="rect">
                            <a:avLst/>
                          </a:prstGeom>
                        </pic:spPr>
                      </pic:pic>
                    </a:graphicData>
                  </a:graphic>
                </wp:inline>
              </w:drawing>
            </w:r>
          </w:p>
        </w:tc>
        <w:tc>
          <w:tcPr>
            <w:tcW w:w="7110" w:type="dxa"/>
          </w:tcPr>
          <w:p w14:paraId="00000101" w14:textId="4C5BC364" w:rsidR="001A11F6" w:rsidRPr="00CF421B" w:rsidRDefault="0063797A">
            <w:pPr>
              <w:rPr>
                <w:rFonts w:ascii="Bierstadt" w:hAnsi="Bierstadt"/>
                <w:b/>
                <w:bCs/>
              </w:rPr>
            </w:pPr>
            <w:r w:rsidRPr="00CF421B">
              <w:rPr>
                <w:rFonts w:ascii="Bierstadt" w:hAnsi="Bierstadt"/>
                <w:b/>
                <w:bCs/>
              </w:rPr>
              <w:lastRenderedPageBreak/>
              <w:t>Lauren</w:t>
            </w:r>
          </w:p>
          <w:p w14:paraId="00000102" w14:textId="7777777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103" w14:textId="77777777" w:rsidR="001A11F6" w:rsidRPr="00CF421B" w:rsidRDefault="001A11F6">
            <w:pPr>
              <w:rPr>
                <w:rFonts w:ascii="Bierstadt" w:hAnsi="Bierstadt"/>
              </w:rPr>
            </w:pPr>
          </w:p>
          <w:p w14:paraId="00000104" w14:textId="77777777" w:rsidR="001A11F6" w:rsidRPr="00CF421B" w:rsidRDefault="003A012C">
            <w:pPr>
              <w:rPr>
                <w:rFonts w:ascii="Bierstadt" w:hAnsi="Bierstadt"/>
              </w:rPr>
            </w:pPr>
            <w:r w:rsidRPr="00CF421B">
              <w:rPr>
                <w:rFonts w:ascii="Bierstadt" w:hAnsi="Bierstadt"/>
              </w:rPr>
              <w:lastRenderedPageBreak/>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105" w14:textId="77777777" w:rsidR="001A11F6" w:rsidRPr="00CF421B" w:rsidRDefault="001A11F6">
            <w:pPr>
              <w:rPr>
                <w:rFonts w:ascii="Bierstadt" w:hAnsi="Bierstadt"/>
              </w:rPr>
            </w:pPr>
          </w:p>
          <w:p w14:paraId="00000106" w14:textId="436330D9" w:rsidR="001A11F6" w:rsidRPr="00CF421B" w:rsidRDefault="003A012C">
            <w:pPr>
              <w:rPr>
                <w:rFonts w:ascii="Bierstadt" w:hAnsi="Bierstadt"/>
              </w:rPr>
            </w:pPr>
            <w:r w:rsidRPr="00CF421B">
              <w:rPr>
                <w:rFonts w:ascii="Bierstadt" w:hAnsi="Bierstadt"/>
                <w:i/>
                <w:iCs/>
              </w:rPr>
              <w:t>Facilitat</w:t>
            </w:r>
            <w:r w:rsidR="0063797A"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107" w14:textId="77777777" w:rsidR="001A11F6" w:rsidRPr="00CF421B" w:rsidRDefault="001A11F6">
            <w:pPr>
              <w:rPr>
                <w:rFonts w:ascii="Bierstadt" w:hAnsi="Bierstadt"/>
              </w:rPr>
            </w:pPr>
          </w:p>
          <w:p w14:paraId="00000108"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109" w14:textId="77777777" w:rsidR="001A11F6" w:rsidRPr="00CF421B" w:rsidRDefault="003A012C">
            <w:pPr>
              <w:rPr>
                <w:rFonts w:ascii="Bierstadt" w:hAnsi="Bierstadt"/>
                <w:b/>
                <w:bCs/>
              </w:rPr>
            </w:pPr>
            <w:r w:rsidRPr="00CF421B">
              <w:rPr>
                <w:rFonts w:ascii="Bierstadt" w:hAnsi="Bierstadt"/>
                <w:b/>
                <w:bCs/>
              </w:rPr>
              <w:t>Correct answers:</w:t>
            </w:r>
          </w:p>
          <w:p w14:paraId="0000010A" w14:textId="77777777" w:rsidR="001A11F6" w:rsidRPr="00CF421B" w:rsidRDefault="003A012C" w:rsidP="00054250">
            <w:pPr>
              <w:numPr>
                <w:ilvl w:val="0"/>
                <w:numId w:val="11"/>
              </w:numPr>
              <w:ind w:left="994"/>
              <w:rPr>
                <w:rFonts w:ascii="Bierstadt" w:hAnsi="Bierstadt"/>
              </w:rPr>
            </w:pPr>
            <w:r w:rsidRPr="00CF421B">
              <w:rPr>
                <w:rFonts w:ascii="Bierstadt" w:hAnsi="Bierstadt"/>
              </w:rPr>
              <w:t>Guaranteed Cheque – Hay, Hay, Hay Suppliers</w:t>
            </w:r>
          </w:p>
          <w:p w14:paraId="0000010B" w14:textId="77777777" w:rsidR="001A11F6" w:rsidRPr="00CF421B" w:rsidRDefault="003A012C" w:rsidP="00054250">
            <w:pPr>
              <w:numPr>
                <w:ilvl w:val="0"/>
                <w:numId w:val="11"/>
              </w:numPr>
              <w:ind w:left="994"/>
              <w:rPr>
                <w:rFonts w:ascii="Bierstadt" w:hAnsi="Bierstadt"/>
              </w:rPr>
            </w:pPr>
            <w:r w:rsidRPr="00CF421B">
              <w:rPr>
                <w:rFonts w:ascii="Bierstadt" w:hAnsi="Bierstadt"/>
              </w:rPr>
              <w:t>Personal Cheque (Cash is also acceptable) – Happy Apartment Rentals</w:t>
            </w:r>
          </w:p>
          <w:p w14:paraId="0000010C" w14:textId="77777777" w:rsidR="001A11F6" w:rsidRPr="00CF421B" w:rsidRDefault="003A012C" w:rsidP="00054250">
            <w:pPr>
              <w:numPr>
                <w:ilvl w:val="0"/>
                <w:numId w:val="11"/>
              </w:numPr>
              <w:ind w:left="994"/>
              <w:rPr>
                <w:rFonts w:ascii="Bierstadt" w:hAnsi="Bierstadt"/>
              </w:rPr>
            </w:pPr>
            <w:r w:rsidRPr="00CF421B">
              <w:rPr>
                <w:rFonts w:ascii="Bierstadt" w:hAnsi="Bierstadt"/>
              </w:rPr>
              <w:t>EFT – Go Truck Go Dealership</w:t>
            </w:r>
          </w:p>
          <w:p w14:paraId="0000010D" w14:textId="77777777" w:rsidR="001A11F6" w:rsidRPr="00CF421B" w:rsidRDefault="003A012C" w:rsidP="00054250">
            <w:pPr>
              <w:numPr>
                <w:ilvl w:val="0"/>
                <w:numId w:val="11"/>
              </w:numPr>
              <w:ind w:left="994"/>
              <w:rPr>
                <w:rFonts w:ascii="Bierstadt" w:hAnsi="Bierstadt"/>
              </w:rPr>
            </w:pPr>
            <w:r w:rsidRPr="00CF421B">
              <w:rPr>
                <w:rFonts w:ascii="Bierstadt" w:hAnsi="Bierstadt"/>
              </w:rPr>
              <w:t>Credit Card – Saddles for Everyone</w:t>
            </w:r>
          </w:p>
          <w:p w14:paraId="0000010F" w14:textId="36E2B288" w:rsidR="00E27A6F" w:rsidRPr="000F6452" w:rsidRDefault="003A012C" w:rsidP="00054250">
            <w:pPr>
              <w:numPr>
                <w:ilvl w:val="0"/>
                <w:numId w:val="11"/>
              </w:numPr>
              <w:ind w:left="994"/>
              <w:rPr>
                <w:rFonts w:ascii="Bierstadt" w:hAnsi="Bierstadt"/>
              </w:rPr>
            </w:pPr>
            <w:r w:rsidRPr="00CF421B">
              <w:rPr>
                <w:rFonts w:ascii="Bierstadt" w:hAnsi="Bierstadt"/>
              </w:rPr>
              <w:t>Mobile Payment, Debit Card or Cash – Tasty and Healthy Store</w:t>
            </w:r>
          </w:p>
        </w:tc>
      </w:tr>
      <w:tr w:rsidR="001A11F6" w:rsidRPr="00CF421B" w14:paraId="724EDFC3" w14:textId="77777777" w:rsidTr="0DB1AEBE">
        <w:tc>
          <w:tcPr>
            <w:tcW w:w="2425" w:type="dxa"/>
          </w:tcPr>
          <w:p w14:paraId="00000110" w14:textId="77777777" w:rsidR="001A11F6" w:rsidRPr="00CF421B" w:rsidRDefault="003A012C">
            <w:pPr>
              <w:rPr>
                <w:rFonts w:ascii="Bierstadt" w:hAnsi="Bierstadt"/>
              </w:rPr>
            </w:pPr>
            <w:r w:rsidRPr="00CF421B">
              <w:rPr>
                <w:rFonts w:ascii="Bierstadt" w:hAnsi="Bierstadt"/>
              </w:rPr>
              <w:lastRenderedPageBreak/>
              <w:t>Slide 31</w:t>
            </w:r>
          </w:p>
          <w:p w14:paraId="0FE26871" w14:textId="4B69337C" w:rsidR="001A11F6" w:rsidRDefault="00D54157">
            <w:pPr>
              <w:rPr>
                <w:rFonts w:ascii="Bierstadt" w:hAnsi="Bierstadt"/>
              </w:rPr>
            </w:pPr>
            <w:r w:rsidRPr="00D54157">
              <w:rPr>
                <w:rFonts w:ascii="Bierstadt" w:hAnsi="Bierstadt"/>
                <w:noProof/>
              </w:rPr>
              <w:drawing>
                <wp:inline distT="0" distB="0" distL="0" distR="0" wp14:anchorId="1DE8EE65" wp14:editId="0C0E6413">
                  <wp:extent cx="1402715" cy="791845"/>
                  <wp:effectExtent l="0" t="0" r="6985" b="8255"/>
                  <wp:docPr id="38892449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8924495" name=""/>
                          <pic:cNvPicPr/>
                        </pic:nvPicPr>
                        <pic:blipFill>
                          <a:blip r:embed="rId56"/>
                          <a:stretch>
                            <a:fillRect/>
                          </a:stretch>
                        </pic:blipFill>
                        <pic:spPr>
                          <a:xfrm>
                            <a:off x="0" y="0"/>
                            <a:ext cx="1402715" cy="791845"/>
                          </a:xfrm>
                          <a:prstGeom prst="rect">
                            <a:avLst/>
                          </a:prstGeom>
                        </pic:spPr>
                      </pic:pic>
                    </a:graphicData>
                  </a:graphic>
                </wp:inline>
              </w:drawing>
            </w:r>
          </w:p>
          <w:p w14:paraId="120993E4" w14:textId="77777777" w:rsidR="00436B5A" w:rsidRDefault="00436B5A">
            <w:pPr>
              <w:rPr>
                <w:rFonts w:ascii="Bierstadt" w:hAnsi="Bierstadt"/>
              </w:rPr>
            </w:pPr>
          </w:p>
          <w:p w14:paraId="147B5065" w14:textId="69116F05" w:rsidR="00436B5A" w:rsidRDefault="00436B5A" w:rsidP="00436B5A">
            <w:pPr>
              <w:rPr>
                <w:rFonts w:ascii="Bierstadt" w:hAnsi="Bierstadt"/>
              </w:rPr>
            </w:pPr>
            <w:r>
              <w:rPr>
                <w:rFonts w:ascii="Bierstadt" w:hAnsi="Bierstadt"/>
              </w:rPr>
              <w:t xml:space="preserve">Avatar Challenge 1 Card – Hunter </w:t>
            </w:r>
          </w:p>
          <w:p w14:paraId="26918B1D" w14:textId="34F5E5FD" w:rsidR="00436B5A" w:rsidRDefault="00087472" w:rsidP="00436B5A">
            <w:pPr>
              <w:rPr>
                <w:rFonts w:ascii="Bierstadt" w:hAnsi="Bierstadt"/>
              </w:rPr>
            </w:pPr>
            <w:r w:rsidRPr="00087472">
              <w:rPr>
                <w:rFonts w:ascii="Bierstadt" w:hAnsi="Bierstadt"/>
                <w:noProof/>
              </w:rPr>
              <w:drawing>
                <wp:inline distT="0" distB="0" distL="0" distR="0" wp14:anchorId="5884E071" wp14:editId="7CA33E77">
                  <wp:extent cx="1402715" cy="993775"/>
                  <wp:effectExtent l="0" t="0" r="6985" b="0"/>
                  <wp:docPr id="135022848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0228483" name=""/>
                          <pic:cNvPicPr/>
                        </pic:nvPicPr>
                        <pic:blipFill>
                          <a:blip r:embed="rId57"/>
                          <a:stretch>
                            <a:fillRect/>
                          </a:stretch>
                        </pic:blipFill>
                        <pic:spPr>
                          <a:xfrm>
                            <a:off x="0" y="0"/>
                            <a:ext cx="1402715" cy="993775"/>
                          </a:xfrm>
                          <a:prstGeom prst="rect">
                            <a:avLst/>
                          </a:prstGeom>
                        </pic:spPr>
                      </pic:pic>
                    </a:graphicData>
                  </a:graphic>
                </wp:inline>
              </w:drawing>
            </w:r>
          </w:p>
          <w:p w14:paraId="00000111" w14:textId="77777777" w:rsidR="00436B5A" w:rsidRPr="00CF421B" w:rsidRDefault="00436B5A">
            <w:pPr>
              <w:rPr>
                <w:rFonts w:ascii="Bierstadt" w:hAnsi="Bierstadt"/>
              </w:rPr>
            </w:pPr>
          </w:p>
        </w:tc>
        <w:tc>
          <w:tcPr>
            <w:tcW w:w="7110" w:type="dxa"/>
          </w:tcPr>
          <w:p w14:paraId="00000113" w14:textId="3A8D844F" w:rsidR="001A11F6" w:rsidRPr="00CF421B" w:rsidRDefault="00194139">
            <w:pPr>
              <w:rPr>
                <w:rFonts w:ascii="Bierstadt" w:hAnsi="Bierstadt"/>
                <w:iCs/>
              </w:rPr>
            </w:pPr>
            <w:r w:rsidRPr="00CF421B">
              <w:rPr>
                <w:rFonts w:ascii="Bierstadt" w:hAnsi="Bierstadt"/>
                <w:b/>
                <w:iCs/>
              </w:rPr>
              <w:t>Hunter</w:t>
            </w:r>
          </w:p>
          <w:p w14:paraId="00000114" w14:textId="7777777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115" w14:textId="77777777" w:rsidR="001A11F6" w:rsidRPr="00CF421B" w:rsidRDefault="001A11F6">
            <w:pPr>
              <w:rPr>
                <w:rFonts w:ascii="Bierstadt" w:hAnsi="Bierstadt"/>
              </w:rPr>
            </w:pPr>
          </w:p>
          <w:p w14:paraId="00000116" w14:textId="77777777" w:rsidR="001A11F6" w:rsidRPr="00CF421B" w:rsidRDefault="003A012C">
            <w:pPr>
              <w:rPr>
                <w:rFonts w:ascii="Bierstadt" w:hAnsi="Bierstadt"/>
              </w:rPr>
            </w:pPr>
            <w:r w:rsidRPr="00CF421B">
              <w:rPr>
                <w:rFonts w:ascii="Bierstadt" w:hAnsi="Bierstadt"/>
              </w:rPr>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117" w14:textId="77777777" w:rsidR="001A11F6" w:rsidRPr="00CF421B" w:rsidRDefault="001A11F6">
            <w:pPr>
              <w:rPr>
                <w:rFonts w:ascii="Bierstadt" w:hAnsi="Bierstadt"/>
              </w:rPr>
            </w:pPr>
          </w:p>
          <w:p w14:paraId="00000118" w14:textId="151F9B08" w:rsidR="001A11F6" w:rsidRPr="00CF421B" w:rsidRDefault="003A012C">
            <w:pPr>
              <w:rPr>
                <w:rFonts w:ascii="Bierstadt" w:hAnsi="Bierstadt"/>
              </w:rPr>
            </w:pPr>
            <w:r w:rsidRPr="00CF421B">
              <w:rPr>
                <w:rFonts w:ascii="Bierstadt" w:hAnsi="Bierstadt"/>
                <w:i/>
                <w:iCs/>
              </w:rPr>
              <w:t>Facilitat</w:t>
            </w:r>
            <w:r w:rsidR="00194139"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119" w14:textId="77777777" w:rsidR="001A11F6" w:rsidRPr="00CF421B" w:rsidRDefault="001A11F6">
            <w:pPr>
              <w:rPr>
                <w:rFonts w:ascii="Bierstadt" w:hAnsi="Bierstadt"/>
              </w:rPr>
            </w:pPr>
          </w:p>
          <w:p w14:paraId="0000011A"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11B" w14:textId="77777777" w:rsidR="001A11F6" w:rsidRPr="00CF421B" w:rsidRDefault="003A012C">
            <w:pPr>
              <w:rPr>
                <w:rFonts w:ascii="Bierstadt" w:hAnsi="Bierstadt"/>
                <w:b/>
                <w:bCs/>
              </w:rPr>
            </w:pPr>
            <w:r w:rsidRPr="00CF421B">
              <w:rPr>
                <w:rFonts w:ascii="Bierstadt" w:hAnsi="Bierstadt"/>
                <w:b/>
                <w:bCs/>
              </w:rPr>
              <w:t>Correct answers:</w:t>
            </w:r>
          </w:p>
          <w:p w14:paraId="0000011C" w14:textId="77777777" w:rsidR="001A11F6" w:rsidRPr="00CF421B" w:rsidRDefault="003A012C" w:rsidP="00054250">
            <w:pPr>
              <w:numPr>
                <w:ilvl w:val="0"/>
                <w:numId w:val="1"/>
              </w:numPr>
              <w:ind w:left="994"/>
              <w:rPr>
                <w:rFonts w:ascii="Bierstadt" w:hAnsi="Bierstadt"/>
              </w:rPr>
            </w:pPr>
            <w:r w:rsidRPr="00CF421B">
              <w:rPr>
                <w:rFonts w:ascii="Bierstadt" w:hAnsi="Bierstadt"/>
              </w:rPr>
              <w:t>Guaranteed Cheque – Creative Catering Supplies</w:t>
            </w:r>
          </w:p>
          <w:p w14:paraId="0000011D" w14:textId="77777777" w:rsidR="001A11F6" w:rsidRPr="00CF421B" w:rsidRDefault="003A012C" w:rsidP="00054250">
            <w:pPr>
              <w:numPr>
                <w:ilvl w:val="0"/>
                <w:numId w:val="1"/>
              </w:numPr>
              <w:ind w:left="994"/>
              <w:rPr>
                <w:rFonts w:ascii="Bierstadt" w:hAnsi="Bierstadt"/>
              </w:rPr>
            </w:pPr>
            <w:r w:rsidRPr="00CF421B">
              <w:rPr>
                <w:rFonts w:ascii="Bierstadt" w:hAnsi="Bierstadt"/>
              </w:rPr>
              <w:t>Personal Cheque (Cash is also acceptable) – Happy Apartment Rentals</w:t>
            </w:r>
          </w:p>
          <w:p w14:paraId="0000011E" w14:textId="77777777" w:rsidR="001A11F6" w:rsidRPr="00CF421B" w:rsidRDefault="003A012C" w:rsidP="00054250">
            <w:pPr>
              <w:numPr>
                <w:ilvl w:val="0"/>
                <w:numId w:val="1"/>
              </w:numPr>
              <w:ind w:left="994"/>
              <w:rPr>
                <w:rFonts w:ascii="Bierstadt" w:hAnsi="Bierstadt"/>
              </w:rPr>
            </w:pPr>
            <w:r w:rsidRPr="00CF421B">
              <w:rPr>
                <w:rFonts w:ascii="Bierstadt" w:hAnsi="Bierstadt"/>
              </w:rPr>
              <w:lastRenderedPageBreak/>
              <w:t>EFT – Go Truck Go Dealership</w:t>
            </w:r>
          </w:p>
          <w:p w14:paraId="0000011F" w14:textId="77777777" w:rsidR="001A11F6" w:rsidRPr="00CF421B" w:rsidRDefault="003A012C" w:rsidP="00054250">
            <w:pPr>
              <w:numPr>
                <w:ilvl w:val="0"/>
                <w:numId w:val="1"/>
              </w:numPr>
              <w:ind w:left="994"/>
              <w:rPr>
                <w:rFonts w:ascii="Bierstadt" w:hAnsi="Bierstadt"/>
              </w:rPr>
            </w:pPr>
            <w:r w:rsidRPr="00CF421B">
              <w:rPr>
                <w:rFonts w:ascii="Bierstadt" w:hAnsi="Bierstadt"/>
              </w:rPr>
              <w:t>Credit Card – Saddles for Everyone</w:t>
            </w:r>
          </w:p>
          <w:p w14:paraId="00000121" w14:textId="0ABB85DC" w:rsidR="003D616C" w:rsidRPr="000F6452" w:rsidRDefault="003A012C" w:rsidP="00054250">
            <w:pPr>
              <w:numPr>
                <w:ilvl w:val="0"/>
                <w:numId w:val="1"/>
              </w:numPr>
              <w:ind w:left="994"/>
              <w:rPr>
                <w:rFonts w:ascii="Bierstadt" w:hAnsi="Bierstadt"/>
              </w:rPr>
            </w:pPr>
            <w:r w:rsidRPr="00CF421B">
              <w:rPr>
                <w:rFonts w:ascii="Bierstadt" w:hAnsi="Bierstadt"/>
              </w:rPr>
              <w:t>Mobile Payment, Debit Card or Cash – Tasty and Healthy Store</w:t>
            </w:r>
          </w:p>
        </w:tc>
      </w:tr>
      <w:tr w:rsidR="001A11F6" w:rsidRPr="00CF421B" w14:paraId="56EB28DC" w14:textId="77777777" w:rsidTr="0DB1AEBE">
        <w:tc>
          <w:tcPr>
            <w:tcW w:w="2425" w:type="dxa"/>
          </w:tcPr>
          <w:p w14:paraId="00000122" w14:textId="77777777" w:rsidR="001A11F6" w:rsidRPr="00CF421B" w:rsidRDefault="003A012C">
            <w:pPr>
              <w:rPr>
                <w:rFonts w:ascii="Bierstadt" w:hAnsi="Bierstadt"/>
              </w:rPr>
            </w:pPr>
            <w:r w:rsidRPr="00CF421B">
              <w:rPr>
                <w:rFonts w:ascii="Bierstadt" w:hAnsi="Bierstadt"/>
              </w:rPr>
              <w:lastRenderedPageBreak/>
              <w:t>Slide 32</w:t>
            </w:r>
          </w:p>
          <w:p w14:paraId="2C731C8D" w14:textId="4EFF1457" w:rsidR="001A11F6" w:rsidRDefault="000B2D5A">
            <w:pPr>
              <w:rPr>
                <w:rFonts w:ascii="Bierstadt" w:hAnsi="Bierstadt"/>
              </w:rPr>
            </w:pPr>
            <w:r w:rsidRPr="000B2D5A">
              <w:rPr>
                <w:rFonts w:ascii="Bierstadt" w:hAnsi="Bierstadt"/>
                <w:noProof/>
              </w:rPr>
              <w:drawing>
                <wp:inline distT="0" distB="0" distL="0" distR="0" wp14:anchorId="2ABC1F81" wp14:editId="0E115FCC">
                  <wp:extent cx="1402715" cy="784860"/>
                  <wp:effectExtent l="0" t="0" r="6985" b="0"/>
                  <wp:docPr id="519843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84394" name=""/>
                          <pic:cNvPicPr/>
                        </pic:nvPicPr>
                        <pic:blipFill>
                          <a:blip r:embed="rId58"/>
                          <a:stretch>
                            <a:fillRect/>
                          </a:stretch>
                        </pic:blipFill>
                        <pic:spPr>
                          <a:xfrm>
                            <a:off x="0" y="0"/>
                            <a:ext cx="1402715" cy="784860"/>
                          </a:xfrm>
                          <a:prstGeom prst="rect">
                            <a:avLst/>
                          </a:prstGeom>
                        </pic:spPr>
                      </pic:pic>
                    </a:graphicData>
                  </a:graphic>
                </wp:inline>
              </w:drawing>
            </w:r>
          </w:p>
          <w:p w14:paraId="46FB8AE4" w14:textId="77777777" w:rsidR="00087472" w:rsidRDefault="00087472">
            <w:pPr>
              <w:rPr>
                <w:rFonts w:ascii="Bierstadt" w:hAnsi="Bierstadt"/>
              </w:rPr>
            </w:pPr>
          </w:p>
          <w:p w14:paraId="6B828211" w14:textId="77777777" w:rsidR="00087472" w:rsidRDefault="00087472">
            <w:pPr>
              <w:rPr>
                <w:rFonts w:ascii="Bierstadt" w:hAnsi="Bierstadt"/>
              </w:rPr>
            </w:pPr>
            <w:r>
              <w:rPr>
                <w:rFonts w:ascii="Bierstadt" w:hAnsi="Bierstadt"/>
              </w:rPr>
              <w:t xml:space="preserve">Avatar Challenge 1 Card – Lily </w:t>
            </w:r>
          </w:p>
          <w:p w14:paraId="00000123" w14:textId="765BA207" w:rsidR="00087472" w:rsidRPr="00CF421B" w:rsidRDefault="00087472">
            <w:pPr>
              <w:rPr>
                <w:rFonts w:ascii="Bierstadt" w:hAnsi="Bierstadt"/>
              </w:rPr>
            </w:pPr>
            <w:r w:rsidRPr="00087472">
              <w:rPr>
                <w:rFonts w:ascii="Bierstadt" w:hAnsi="Bierstadt"/>
                <w:noProof/>
              </w:rPr>
              <w:drawing>
                <wp:inline distT="0" distB="0" distL="0" distR="0" wp14:anchorId="3463E3E6" wp14:editId="772AC40B">
                  <wp:extent cx="1402715" cy="995045"/>
                  <wp:effectExtent l="0" t="0" r="6985" b="0"/>
                  <wp:docPr id="4334770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477027" name=""/>
                          <pic:cNvPicPr/>
                        </pic:nvPicPr>
                        <pic:blipFill>
                          <a:blip r:embed="rId59"/>
                          <a:stretch>
                            <a:fillRect/>
                          </a:stretch>
                        </pic:blipFill>
                        <pic:spPr>
                          <a:xfrm>
                            <a:off x="0" y="0"/>
                            <a:ext cx="1402715" cy="995045"/>
                          </a:xfrm>
                          <a:prstGeom prst="rect">
                            <a:avLst/>
                          </a:prstGeom>
                        </pic:spPr>
                      </pic:pic>
                    </a:graphicData>
                  </a:graphic>
                </wp:inline>
              </w:drawing>
            </w:r>
          </w:p>
        </w:tc>
        <w:tc>
          <w:tcPr>
            <w:tcW w:w="7110" w:type="dxa"/>
          </w:tcPr>
          <w:p w14:paraId="00000125" w14:textId="7AF33ABF" w:rsidR="001A11F6" w:rsidRPr="00CF421B" w:rsidRDefault="00194139">
            <w:pPr>
              <w:rPr>
                <w:rFonts w:ascii="Bierstadt" w:hAnsi="Bierstadt"/>
                <w:iCs/>
              </w:rPr>
            </w:pPr>
            <w:r w:rsidRPr="00CF421B">
              <w:rPr>
                <w:rFonts w:ascii="Bierstadt" w:hAnsi="Bierstadt"/>
                <w:b/>
                <w:iCs/>
              </w:rPr>
              <w:t>Lily</w:t>
            </w:r>
          </w:p>
          <w:p w14:paraId="00000126" w14:textId="7777777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127" w14:textId="77777777" w:rsidR="001A11F6" w:rsidRPr="00CF421B" w:rsidRDefault="001A11F6">
            <w:pPr>
              <w:rPr>
                <w:rFonts w:ascii="Bierstadt" w:hAnsi="Bierstadt"/>
              </w:rPr>
            </w:pPr>
          </w:p>
          <w:p w14:paraId="00000128" w14:textId="77777777" w:rsidR="001A11F6" w:rsidRPr="00CF421B" w:rsidRDefault="003A012C">
            <w:pPr>
              <w:rPr>
                <w:rFonts w:ascii="Bierstadt" w:hAnsi="Bierstadt"/>
              </w:rPr>
            </w:pPr>
            <w:r w:rsidRPr="00CF421B">
              <w:rPr>
                <w:rFonts w:ascii="Bierstadt" w:hAnsi="Bierstadt"/>
              </w:rPr>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129" w14:textId="77777777" w:rsidR="001A11F6" w:rsidRPr="00CF421B" w:rsidRDefault="001A11F6">
            <w:pPr>
              <w:rPr>
                <w:rFonts w:ascii="Bierstadt" w:hAnsi="Bierstadt"/>
              </w:rPr>
            </w:pPr>
          </w:p>
          <w:p w14:paraId="0000012A" w14:textId="696204F4" w:rsidR="001A11F6" w:rsidRPr="00CF421B" w:rsidRDefault="003A012C">
            <w:pPr>
              <w:rPr>
                <w:rFonts w:ascii="Bierstadt" w:hAnsi="Bierstadt"/>
              </w:rPr>
            </w:pPr>
            <w:r w:rsidRPr="00CF421B">
              <w:rPr>
                <w:rFonts w:ascii="Bierstadt" w:hAnsi="Bierstadt"/>
                <w:i/>
                <w:iCs/>
              </w:rPr>
              <w:t>Facilitat</w:t>
            </w:r>
            <w:r w:rsidR="00194139"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12B" w14:textId="77777777" w:rsidR="001A11F6" w:rsidRPr="00CF421B" w:rsidRDefault="001A11F6">
            <w:pPr>
              <w:rPr>
                <w:rFonts w:ascii="Bierstadt" w:hAnsi="Bierstadt"/>
              </w:rPr>
            </w:pPr>
          </w:p>
          <w:p w14:paraId="0000012C"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12D" w14:textId="77777777" w:rsidR="001A11F6" w:rsidRPr="00CF421B" w:rsidRDefault="003A012C">
            <w:pPr>
              <w:rPr>
                <w:rFonts w:ascii="Bierstadt" w:hAnsi="Bierstadt"/>
                <w:b/>
                <w:bCs/>
              </w:rPr>
            </w:pPr>
            <w:r w:rsidRPr="00CF421B">
              <w:rPr>
                <w:rFonts w:ascii="Bierstadt" w:hAnsi="Bierstadt"/>
                <w:b/>
                <w:bCs/>
              </w:rPr>
              <w:t>Correct answers:</w:t>
            </w:r>
          </w:p>
          <w:p w14:paraId="0000012E" w14:textId="77777777" w:rsidR="001A11F6" w:rsidRPr="00CF421B" w:rsidRDefault="003A012C" w:rsidP="00054250">
            <w:pPr>
              <w:numPr>
                <w:ilvl w:val="0"/>
                <w:numId w:val="2"/>
              </w:numPr>
              <w:ind w:left="994"/>
              <w:rPr>
                <w:rFonts w:ascii="Bierstadt" w:hAnsi="Bierstadt"/>
              </w:rPr>
            </w:pPr>
            <w:r w:rsidRPr="00CF421B">
              <w:rPr>
                <w:rFonts w:ascii="Bierstadt" w:hAnsi="Bierstadt"/>
              </w:rPr>
              <w:t>Guaranteed Cheque – Brander Steel</w:t>
            </w:r>
          </w:p>
          <w:p w14:paraId="0000012F" w14:textId="77777777" w:rsidR="001A11F6" w:rsidRPr="00CF421B" w:rsidRDefault="003A012C" w:rsidP="00054250">
            <w:pPr>
              <w:numPr>
                <w:ilvl w:val="0"/>
                <w:numId w:val="2"/>
              </w:numPr>
              <w:ind w:left="994"/>
              <w:rPr>
                <w:rFonts w:ascii="Bierstadt" w:hAnsi="Bierstadt"/>
              </w:rPr>
            </w:pPr>
            <w:r w:rsidRPr="00CF421B">
              <w:rPr>
                <w:rFonts w:ascii="Bierstadt" w:hAnsi="Bierstadt"/>
              </w:rPr>
              <w:t>Personal Cheque (Cash is also acceptable) – Happy Apartment Rentals</w:t>
            </w:r>
          </w:p>
          <w:p w14:paraId="00000130" w14:textId="77777777" w:rsidR="001A11F6" w:rsidRPr="00CF421B" w:rsidRDefault="003A012C" w:rsidP="00054250">
            <w:pPr>
              <w:numPr>
                <w:ilvl w:val="0"/>
                <w:numId w:val="2"/>
              </w:numPr>
              <w:ind w:left="994"/>
              <w:rPr>
                <w:rFonts w:ascii="Bierstadt" w:hAnsi="Bierstadt"/>
              </w:rPr>
            </w:pPr>
            <w:r w:rsidRPr="00CF421B">
              <w:rPr>
                <w:rFonts w:ascii="Bierstadt" w:hAnsi="Bierstadt"/>
              </w:rPr>
              <w:t>EFT – Go Truck Go Dealership</w:t>
            </w:r>
          </w:p>
          <w:p w14:paraId="00000131" w14:textId="77777777" w:rsidR="001A11F6" w:rsidRPr="00CF421B" w:rsidRDefault="003A012C" w:rsidP="00054250">
            <w:pPr>
              <w:numPr>
                <w:ilvl w:val="0"/>
                <w:numId w:val="2"/>
              </w:numPr>
              <w:ind w:left="994"/>
              <w:rPr>
                <w:rFonts w:ascii="Bierstadt" w:hAnsi="Bierstadt"/>
              </w:rPr>
            </w:pPr>
            <w:r w:rsidRPr="00CF421B">
              <w:rPr>
                <w:rFonts w:ascii="Bierstadt" w:hAnsi="Bierstadt"/>
              </w:rPr>
              <w:t>Credit Card – Murray’s Manufacturing Machines</w:t>
            </w:r>
          </w:p>
          <w:p w14:paraId="00000133" w14:textId="2F010E81" w:rsidR="001A11F6" w:rsidRPr="00CF421B" w:rsidRDefault="003A012C" w:rsidP="00054250">
            <w:pPr>
              <w:numPr>
                <w:ilvl w:val="0"/>
                <w:numId w:val="2"/>
              </w:numPr>
              <w:ind w:left="994"/>
              <w:rPr>
                <w:rFonts w:ascii="Bierstadt" w:hAnsi="Bierstadt"/>
              </w:rPr>
            </w:pPr>
            <w:r w:rsidRPr="00CF421B">
              <w:rPr>
                <w:rFonts w:ascii="Bierstadt" w:hAnsi="Bierstadt"/>
              </w:rPr>
              <w:t>Mobile Payment, Debit Card or Cash – Tasty and Healthy Store</w:t>
            </w:r>
          </w:p>
        </w:tc>
      </w:tr>
      <w:tr w:rsidR="001A11F6" w:rsidRPr="00CF421B" w14:paraId="168B64DA" w14:textId="77777777" w:rsidTr="0DB1AEBE">
        <w:tc>
          <w:tcPr>
            <w:tcW w:w="2425" w:type="dxa"/>
          </w:tcPr>
          <w:p w14:paraId="00000134" w14:textId="77777777" w:rsidR="001A11F6" w:rsidRPr="00CF421B" w:rsidRDefault="003A012C">
            <w:pPr>
              <w:rPr>
                <w:rFonts w:ascii="Bierstadt" w:hAnsi="Bierstadt"/>
              </w:rPr>
            </w:pPr>
            <w:r w:rsidRPr="00CF421B">
              <w:rPr>
                <w:rFonts w:ascii="Bierstadt" w:hAnsi="Bierstadt"/>
              </w:rPr>
              <w:t>Slide 33</w:t>
            </w:r>
          </w:p>
          <w:p w14:paraId="5791C0E7" w14:textId="46A8B132" w:rsidR="001A11F6" w:rsidRDefault="000B2D5A">
            <w:pPr>
              <w:rPr>
                <w:rFonts w:ascii="Bierstadt" w:hAnsi="Bierstadt"/>
              </w:rPr>
            </w:pPr>
            <w:r w:rsidRPr="000B2D5A">
              <w:rPr>
                <w:rFonts w:ascii="Bierstadt" w:hAnsi="Bierstadt"/>
                <w:noProof/>
              </w:rPr>
              <w:drawing>
                <wp:inline distT="0" distB="0" distL="0" distR="0" wp14:anchorId="50A2B38A" wp14:editId="0CCE8FF3">
                  <wp:extent cx="1402715" cy="788035"/>
                  <wp:effectExtent l="0" t="0" r="6985" b="0"/>
                  <wp:docPr id="1394599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459948" name=""/>
                          <pic:cNvPicPr/>
                        </pic:nvPicPr>
                        <pic:blipFill>
                          <a:blip r:embed="rId60"/>
                          <a:stretch>
                            <a:fillRect/>
                          </a:stretch>
                        </pic:blipFill>
                        <pic:spPr>
                          <a:xfrm>
                            <a:off x="0" y="0"/>
                            <a:ext cx="1402715" cy="788035"/>
                          </a:xfrm>
                          <a:prstGeom prst="rect">
                            <a:avLst/>
                          </a:prstGeom>
                        </pic:spPr>
                      </pic:pic>
                    </a:graphicData>
                  </a:graphic>
                </wp:inline>
              </w:drawing>
            </w:r>
          </w:p>
          <w:p w14:paraId="2424F4EF" w14:textId="77777777" w:rsidR="00087472" w:rsidRDefault="00087472">
            <w:pPr>
              <w:rPr>
                <w:rFonts w:ascii="Bierstadt" w:hAnsi="Bierstadt"/>
              </w:rPr>
            </w:pPr>
          </w:p>
          <w:p w14:paraId="5DCEEC37" w14:textId="77777777" w:rsidR="000F6452" w:rsidRDefault="000F6452">
            <w:pPr>
              <w:rPr>
                <w:rFonts w:ascii="Bierstadt" w:hAnsi="Bierstadt"/>
              </w:rPr>
            </w:pPr>
          </w:p>
          <w:p w14:paraId="12C2132A" w14:textId="77777777" w:rsidR="000F6452" w:rsidRDefault="000F6452">
            <w:pPr>
              <w:rPr>
                <w:rFonts w:ascii="Bierstadt" w:hAnsi="Bierstadt"/>
              </w:rPr>
            </w:pPr>
          </w:p>
          <w:p w14:paraId="711A1B41" w14:textId="77777777" w:rsidR="000F6452" w:rsidRDefault="000F6452">
            <w:pPr>
              <w:rPr>
                <w:rFonts w:ascii="Bierstadt" w:hAnsi="Bierstadt"/>
              </w:rPr>
            </w:pPr>
          </w:p>
          <w:p w14:paraId="0647D52A" w14:textId="77777777" w:rsidR="000F6452" w:rsidRDefault="000F6452">
            <w:pPr>
              <w:rPr>
                <w:rFonts w:ascii="Bierstadt" w:hAnsi="Bierstadt"/>
              </w:rPr>
            </w:pPr>
          </w:p>
          <w:p w14:paraId="22C9B3B9" w14:textId="77777777" w:rsidR="000F6452" w:rsidRDefault="000F6452">
            <w:pPr>
              <w:rPr>
                <w:rFonts w:ascii="Bierstadt" w:hAnsi="Bierstadt"/>
              </w:rPr>
            </w:pPr>
          </w:p>
          <w:p w14:paraId="70BF0532" w14:textId="77777777" w:rsidR="00087472" w:rsidRDefault="00087472" w:rsidP="00087472">
            <w:pPr>
              <w:rPr>
                <w:rFonts w:ascii="Bierstadt" w:hAnsi="Bierstadt"/>
              </w:rPr>
            </w:pPr>
            <w:r>
              <w:rPr>
                <w:rFonts w:ascii="Bierstadt" w:hAnsi="Bierstadt"/>
              </w:rPr>
              <w:lastRenderedPageBreak/>
              <w:t xml:space="preserve">Avatar Challenge 1 Card – Alyza </w:t>
            </w:r>
          </w:p>
          <w:p w14:paraId="38D53B8F" w14:textId="6A8A4078" w:rsidR="00087472" w:rsidRDefault="002F480E" w:rsidP="00087472">
            <w:pPr>
              <w:rPr>
                <w:rFonts w:ascii="Bierstadt" w:hAnsi="Bierstadt"/>
              </w:rPr>
            </w:pPr>
            <w:r w:rsidRPr="002F480E">
              <w:rPr>
                <w:rFonts w:ascii="Bierstadt" w:hAnsi="Bierstadt"/>
                <w:noProof/>
              </w:rPr>
              <w:drawing>
                <wp:inline distT="0" distB="0" distL="0" distR="0" wp14:anchorId="33611355" wp14:editId="2E2F6033">
                  <wp:extent cx="1402715" cy="993140"/>
                  <wp:effectExtent l="0" t="0" r="6985" b="0"/>
                  <wp:docPr id="21141053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4105367" name=""/>
                          <pic:cNvPicPr/>
                        </pic:nvPicPr>
                        <pic:blipFill>
                          <a:blip r:embed="rId61"/>
                          <a:stretch>
                            <a:fillRect/>
                          </a:stretch>
                        </pic:blipFill>
                        <pic:spPr>
                          <a:xfrm>
                            <a:off x="0" y="0"/>
                            <a:ext cx="1402715" cy="993140"/>
                          </a:xfrm>
                          <a:prstGeom prst="rect">
                            <a:avLst/>
                          </a:prstGeom>
                        </pic:spPr>
                      </pic:pic>
                    </a:graphicData>
                  </a:graphic>
                </wp:inline>
              </w:drawing>
            </w:r>
          </w:p>
          <w:p w14:paraId="00000135" w14:textId="77777777" w:rsidR="00087472" w:rsidRPr="00CF421B" w:rsidRDefault="00087472">
            <w:pPr>
              <w:rPr>
                <w:rFonts w:ascii="Bierstadt" w:hAnsi="Bierstadt"/>
              </w:rPr>
            </w:pPr>
          </w:p>
        </w:tc>
        <w:tc>
          <w:tcPr>
            <w:tcW w:w="7110" w:type="dxa"/>
          </w:tcPr>
          <w:p w14:paraId="00000137" w14:textId="37673EE8" w:rsidR="001A11F6" w:rsidRPr="00CF421B" w:rsidRDefault="00194139">
            <w:pPr>
              <w:rPr>
                <w:rFonts w:ascii="Bierstadt" w:hAnsi="Bierstadt"/>
                <w:iCs/>
              </w:rPr>
            </w:pPr>
            <w:r w:rsidRPr="00CF421B">
              <w:rPr>
                <w:rFonts w:ascii="Bierstadt" w:hAnsi="Bierstadt"/>
                <w:b/>
                <w:iCs/>
              </w:rPr>
              <w:lastRenderedPageBreak/>
              <w:t>Alyza</w:t>
            </w:r>
          </w:p>
          <w:p w14:paraId="00000138" w14:textId="7777777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139" w14:textId="77777777" w:rsidR="001A11F6" w:rsidRPr="00CF421B" w:rsidRDefault="001A11F6">
            <w:pPr>
              <w:rPr>
                <w:rFonts w:ascii="Bierstadt" w:hAnsi="Bierstadt"/>
              </w:rPr>
            </w:pPr>
          </w:p>
          <w:p w14:paraId="0000013A" w14:textId="77777777" w:rsidR="001A11F6" w:rsidRPr="00CF421B" w:rsidRDefault="003A012C">
            <w:pPr>
              <w:rPr>
                <w:rFonts w:ascii="Bierstadt" w:hAnsi="Bierstadt"/>
              </w:rPr>
            </w:pPr>
            <w:r w:rsidRPr="00CF421B">
              <w:rPr>
                <w:rFonts w:ascii="Bierstadt" w:hAnsi="Bierstadt"/>
              </w:rPr>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13B" w14:textId="77777777" w:rsidR="001A11F6" w:rsidRPr="00CF421B" w:rsidRDefault="001A11F6">
            <w:pPr>
              <w:rPr>
                <w:rFonts w:ascii="Bierstadt" w:hAnsi="Bierstadt"/>
              </w:rPr>
            </w:pPr>
          </w:p>
          <w:p w14:paraId="0000013C" w14:textId="4D37D696" w:rsidR="001A11F6" w:rsidRPr="00CF421B" w:rsidRDefault="003A012C">
            <w:pPr>
              <w:rPr>
                <w:rFonts w:ascii="Bierstadt" w:hAnsi="Bierstadt"/>
              </w:rPr>
            </w:pPr>
            <w:r w:rsidRPr="00CF421B">
              <w:rPr>
                <w:rFonts w:ascii="Bierstadt" w:hAnsi="Bierstadt"/>
                <w:i/>
                <w:iCs/>
              </w:rPr>
              <w:lastRenderedPageBreak/>
              <w:t>Facilitat</w:t>
            </w:r>
            <w:r w:rsidR="00194139"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13D" w14:textId="77777777" w:rsidR="001A11F6" w:rsidRPr="00CF421B" w:rsidRDefault="001A11F6">
            <w:pPr>
              <w:rPr>
                <w:rFonts w:ascii="Bierstadt" w:hAnsi="Bierstadt"/>
              </w:rPr>
            </w:pPr>
          </w:p>
          <w:p w14:paraId="0000013E"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13F" w14:textId="77777777" w:rsidR="001A11F6" w:rsidRPr="00CF421B" w:rsidRDefault="003A012C">
            <w:pPr>
              <w:rPr>
                <w:rFonts w:ascii="Bierstadt" w:hAnsi="Bierstadt"/>
              </w:rPr>
            </w:pPr>
            <w:r w:rsidRPr="00CF421B">
              <w:rPr>
                <w:rFonts w:ascii="Bierstadt" w:hAnsi="Bierstadt"/>
              </w:rPr>
              <w:t>Correct answers:</w:t>
            </w:r>
          </w:p>
          <w:p w14:paraId="00000140" w14:textId="77777777" w:rsidR="001A11F6" w:rsidRPr="00CF421B" w:rsidRDefault="003A012C" w:rsidP="00054250">
            <w:pPr>
              <w:numPr>
                <w:ilvl w:val="0"/>
                <w:numId w:val="3"/>
              </w:numPr>
              <w:ind w:left="994"/>
              <w:rPr>
                <w:rFonts w:ascii="Bierstadt" w:hAnsi="Bierstadt"/>
              </w:rPr>
            </w:pPr>
            <w:r w:rsidRPr="00CF421B">
              <w:rPr>
                <w:rFonts w:ascii="Bierstadt" w:hAnsi="Bierstadt"/>
              </w:rPr>
              <w:t>Guaranteed Cheque – Pet Grooming Wholesale Company</w:t>
            </w:r>
          </w:p>
          <w:p w14:paraId="00000141" w14:textId="77777777" w:rsidR="001A11F6" w:rsidRPr="00CF421B" w:rsidRDefault="003A012C" w:rsidP="00054250">
            <w:pPr>
              <w:numPr>
                <w:ilvl w:val="0"/>
                <w:numId w:val="3"/>
              </w:numPr>
              <w:ind w:left="994"/>
              <w:rPr>
                <w:rFonts w:ascii="Bierstadt" w:hAnsi="Bierstadt"/>
              </w:rPr>
            </w:pPr>
            <w:r w:rsidRPr="00CF421B">
              <w:rPr>
                <w:rFonts w:ascii="Bierstadt" w:hAnsi="Bierstadt"/>
              </w:rPr>
              <w:t>Personal Cheque (Cash is also acceptable) – Happy Apartment Rentals</w:t>
            </w:r>
          </w:p>
          <w:p w14:paraId="00000142" w14:textId="77777777" w:rsidR="001A11F6" w:rsidRPr="00CF421B" w:rsidRDefault="003A012C" w:rsidP="00054250">
            <w:pPr>
              <w:numPr>
                <w:ilvl w:val="0"/>
                <w:numId w:val="3"/>
              </w:numPr>
              <w:ind w:left="994"/>
              <w:rPr>
                <w:rFonts w:ascii="Bierstadt" w:hAnsi="Bierstadt"/>
              </w:rPr>
            </w:pPr>
            <w:r w:rsidRPr="00CF421B">
              <w:rPr>
                <w:rFonts w:ascii="Bierstadt" w:hAnsi="Bierstadt"/>
              </w:rPr>
              <w:t>EFT – Go Truck Go Dealership</w:t>
            </w:r>
          </w:p>
          <w:p w14:paraId="00000143" w14:textId="77777777" w:rsidR="001A11F6" w:rsidRPr="00CF421B" w:rsidRDefault="003A012C" w:rsidP="00054250">
            <w:pPr>
              <w:numPr>
                <w:ilvl w:val="0"/>
                <w:numId w:val="3"/>
              </w:numPr>
              <w:ind w:left="994"/>
              <w:rPr>
                <w:rFonts w:ascii="Bierstadt" w:hAnsi="Bierstadt"/>
              </w:rPr>
            </w:pPr>
            <w:r w:rsidRPr="00CF421B">
              <w:rPr>
                <w:rFonts w:ascii="Bierstadt" w:hAnsi="Bierstadt"/>
              </w:rPr>
              <w:t>Credit Card – Wonderful Pet Cages, Inc,</w:t>
            </w:r>
          </w:p>
          <w:p w14:paraId="00000145" w14:textId="3A852F00" w:rsidR="00E27A6F" w:rsidRPr="004F5E62" w:rsidRDefault="003A012C" w:rsidP="00054250">
            <w:pPr>
              <w:numPr>
                <w:ilvl w:val="0"/>
                <w:numId w:val="3"/>
              </w:numPr>
              <w:ind w:left="994"/>
              <w:rPr>
                <w:rFonts w:ascii="Bierstadt" w:hAnsi="Bierstadt"/>
              </w:rPr>
            </w:pPr>
            <w:r w:rsidRPr="00CF421B">
              <w:rPr>
                <w:rFonts w:ascii="Bierstadt" w:hAnsi="Bierstadt"/>
              </w:rPr>
              <w:t>Mobile Payment, Debit Card or Cash – Tasty and Healthy Store</w:t>
            </w:r>
          </w:p>
        </w:tc>
      </w:tr>
      <w:tr w:rsidR="001A11F6" w:rsidRPr="00CF421B" w14:paraId="7CA8CC5E" w14:textId="77777777" w:rsidTr="0DB1AEBE">
        <w:tc>
          <w:tcPr>
            <w:tcW w:w="2425" w:type="dxa"/>
          </w:tcPr>
          <w:p w14:paraId="00000146" w14:textId="77777777" w:rsidR="001A11F6" w:rsidRPr="00CF421B" w:rsidRDefault="003A012C">
            <w:pPr>
              <w:rPr>
                <w:rFonts w:ascii="Bierstadt" w:hAnsi="Bierstadt"/>
              </w:rPr>
            </w:pPr>
            <w:r w:rsidRPr="00CF421B">
              <w:rPr>
                <w:rFonts w:ascii="Bierstadt" w:hAnsi="Bierstadt"/>
              </w:rPr>
              <w:lastRenderedPageBreak/>
              <w:t>Slide 34</w:t>
            </w:r>
          </w:p>
          <w:p w14:paraId="3D537F37" w14:textId="1E6EACF1" w:rsidR="001A11F6" w:rsidRDefault="00040922">
            <w:pPr>
              <w:rPr>
                <w:rFonts w:ascii="Bierstadt" w:hAnsi="Bierstadt"/>
              </w:rPr>
            </w:pPr>
            <w:r w:rsidRPr="00040922">
              <w:rPr>
                <w:rFonts w:ascii="Bierstadt" w:hAnsi="Bierstadt"/>
                <w:noProof/>
              </w:rPr>
              <w:drawing>
                <wp:inline distT="0" distB="0" distL="0" distR="0" wp14:anchorId="16ED4D2E" wp14:editId="28B696F5">
                  <wp:extent cx="1402715" cy="788670"/>
                  <wp:effectExtent l="0" t="0" r="6985" b="0"/>
                  <wp:docPr id="8620483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2048333" name=""/>
                          <pic:cNvPicPr/>
                        </pic:nvPicPr>
                        <pic:blipFill>
                          <a:blip r:embed="rId62"/>
                          <a:stretch>
                            <a:fillRect/>
                          </a:stretch>
                        </pic:blipFill>
                        <pic:spPr>
                          <a:xfrm>
                            <a:off x="0" y="0"/>
                            <a:ext cx="1402715" cy="788670"/>
                          </a:xfrm>
                          <a:prstGeom prst="rect">
                            <a:avLst/>
                          </a:prstGeom>
                        </pic:spPr>
                      </pic:pic>
                    </a:graphicData>
                  </a:graphic>
                </wp:inline>
              </w:drawing>
            </w:r>
          </w:p>
          <w:p w14:paraId="1CF39A19" w14:textId="77777777" w:rsidR="002F480E" w:rsidRDefault="002F480E">
            <w:pPr>
              <w:rPr>
                <w:rFonts w:ascii="Bierstadt" w:hAnsi="Bierstadt"/>
              </w:rPr>
            </w:pPr>
          </w:p>
          <w:p w14:paraId="486B653B" w14:textId="2A5D0FA3" w:rsidR="002F480E" w:rsidRDefault="002F480E" w:rsidP="002F480E">
            <w:pPr>
              <w:rPr>
                <w:rFonts w:ascii="Bierstadt" w:hAnsi="Bierstadt"/>
              </w:rPr>
            </w:pPr>
            <w:r>
              <w:rPr>
                <w:rFonts w:ascii="Bierstadt" w:hAnsi="Bierstadt"/>
              </w:rPr>
              <w:t xml:space="preserve">Avatar Challenge 1 Card – Mitch </w:t>
            </w:r>
          </w:p>
          <w:p w14:paraId="289AD902" w14:textId="11777B15" w:rsidR="002F480E" w:rsidRDefault="002F480E" w:rsidP="002F480E">
            <w:pPr>
              <w:rPr>
                <w:rFonts w:ascii="Bierstadt" w:hAnsi="Bierstadt"/>
              </w:rPr>
            </w:pPr>
            <w:r w:rsidRPr="002F480E">
              <w:rPr>
                <w:rFonts w:ascii="Bierstadt" w:hAnsi="Bierstadt"/>
                <w:noProof/>
              </w:rPr>
              <w:drawing>
                <wp:inline distT="0" distB="0" distL="0" distR="0" wp14:anchorId="2FB99A3D" wp14:editId="7E5EE62E">
                  <wp:extent cx="1402715" cy="989965"/>
                  <wp:effectExtent l="0" t="0" r="6985" b="635"/>
                  <wp:docPr id="4281282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8128277" name=""/>
                          <pic:cNvPicPr/>
                        </pic:nvPicPr>
                        <pic:blipFill>
                          <a:blip r:embed="rId63"/>
                          <a:stretch>
                            <a:fillRect/>
                          </a:stretch>
                        </pic:blipFill>
                        <pic:spPr>
                          <a:xfrm>
                            <a:off x="0" y="0"/>
                            <a:ext cx="1402715" cy="989965"/>
                          </a:xfrm>
                          <a:prstGeom prst="rect">
                            <a:avLst/>
                          </a:prstGeom>
                        </pic:spPr>
                      </pic:pic>
                    </a:graphicData>
                  </a:graphic>
                </wp:inline>
              </w:drawing>
            </w:r>
          </w:p>
          <w:p w14:paraId="00000147" w14:textId="77777777" w:rsidR="002F480E" w:rsidRPr="00CF421B" w:rsidRDefault="002F480E">
            <w:pPr>
              <w:rPr>
                <w:rFonts w:ascii="Bierstadt" w:hAnsi="Bierstadt"/>
              </w:rPr>
            </w:pPr>
          </w:p>
        </w:tc>
        <w:tc>
          <w:tcPr>
            <w:tcW w:w="7110" w:type="dxa"/>
          </w:tcPr>
          <w:p w14:paraId="00000149" w14:textId="640D31A6" w:rsidR="001A11F6" w:rsidRPr="00CF421B" w:rsidRDefault="00A622B3">
            <w:pPr>
              <w:rPr>
                <w:rFonts w:ascii="Bierstadt" w:hAnsi="Bierstadt"/>
                <w:iCs/>
              </w:rPr>
            </w:pPr>
            <w:r w:rsidRPr="00CF421B">
              <w:rPr>
                <w:rFonts w:ascii="Bierstadt" w:hAnsi="Bierstadt"/>
                <w:b/>
                <w:iCs/>
              </w:rPr>
              <w:t>Mitch</w:t>
            </w:r>
          </w:p>
          <w:p w14:paraId="0000014A" w14:textId="77777777" w:rsidR="001A11F6" w:rsidRPr="00CF421B" w:rsidRDefault="003A012C">
            <w:pPr>
              <w:rPr>
                <w:rFonts w:ascii="Bierstadt" w:hAnsi="Bierstadt"/>
              </w:rPr>
            </w:pPr>
            <w:r w:rsidRPr="00CF421B">
              <w:rPr>
                <w:rFonts w:ascii="Bierstadt" w:hAnsi="Bierstadt"/>
              </w:rPr>
              <w:t xml:space="preserve">Review the Avatar Challenge as a group. Invite students to share their thoughts and discuss the benefits and cautions related to using each method of payment. Using the Brainstorming Box, students will record their responses in their </w:t>
            </w:r>
            <w:r w:rsidRPr="00CF421B">
              <w:rPr>
                <w:rFonts w:ascii="Bierstadt" w:hAnsi="Bierstadt"/>
                <w:b/>
              </w:rPr>
              <w:t xml:space="preserve">student portfolio, page 10. </w:t>
            </w:r>
          </w:p>
          <w:p w14:paraId="0000014B" w14:textId="77777777" w:rsidR="001A11F6" w:rsidRPr="00CF421B" w:rsidRDefault="001A11F6">
            <w:pPr>
              <w:rPr>
                <w:rFonts w:ascii="Bierstadt" w:hAnsi="Bierstadt"/>
              </w:rPr>
            </w:pPr>
          </w:p>
          <w:p w14:paraId="0000014C" w14:textId="77777777" w:rsidR="001A11F6" w:rsidRPr="00CF421B" w:rsidRDefault="003A012C">
            <w:pPr>
              <w:rPr>
                <w:rFonts w:ascii="Bierstadt" w:hAnsi="Bierstadt"/>
              </w:rPr>
            </w:pPr>
            <w:r w:rsidRPr="00CF421B">
              <w:rPr>
                <w:rFonts w:ascii="Bierstadt" w:hAnsi="Bierstadt"/>
              </w:rPr>
              <w:t xml:space="preserve">Once they have completed the Brainstorming Box, invite them to make their decision about what payment method to use to pay for each expenditure. Students will record their responses in the Decision box in their </w:t>
            </w:r>
            <w:r w:rsidRPr="00CF421B">
              <w:rPr>
                <w:rFonts w:ascii="Bierstadt" w:hAnsi="Bierstadt"/>
                <w:b/>
              </w:rPr>
              <w:t>student portfolio, page 11.</w:t>
            </w:r>
          </w:p>
          <w:p w14:paraId="0000014D" w14:textId="77777777" w:rsidR="001A11F6" w:rsidRPr="00CF421B" w:rsidRDefault="001A11F6">
            <w:pPr>
              <w:rPr>
                <w:rFonts w:ascii="Bierstadt" w:hAnsi="Bierstadt"/>
              </w:rPr>
            </w:pPr>
          </w:p>
          <w:p w14:paraId="0000014E" w14:textId="70B1068B" w:rsidR="001A11F6" w:rsidRPr="00CF421B" w:rsidRDefault="003A012C">
            <w:pPr>
              <w:rPr>
                <w:rFonts w:ascii="Bierstadt" w:hAnsi="Bierstadt"/>
              </w:rPr>
            </w:pPr>
            <w:r w:rsidRPr="00CF421B">
              <w:rPr>
                <w:rFonts w:ascii="Bierstadt" w:hAnsi="Bierstadt"/>
                <w:i/>
                <w:iCs/>
              </w:rPr>
              <w:t>Facilitat</w:t>
            </w:r>
            <w:r w:rsidR="00A622B3" w:rsidRPr="00CF421B">
              <w:rPr>
                <w:rFonts w:ascii="Bierstadt" w:hAnsi="Bierstadt"/>
                <w:i/>
                <w:iCs/>
              </w:rPr>
              <w:t>or</w:t>
            </w:r>
            <w:r w:rsidRPr="00CF421B">
              <w:rPr>
                <w:rFonts w:ascii="Bierstadt" w:hAnsi="Bierstadt"/>
                <w:i/>
                <w:iCs/>
              </w:rPr>
              <w:t xml:space="preserve"> tip:</w:t>
            </w:r>
            <w:r w:rsidRPr="00CF421B">
              <w:rPr>
                <w:rFonts w:ascii="Bierstadt" w:hAnsi="Bierstadt"/>
              </w:rPr>
              <w:t xml:space="preserve"> Circulate the room while students are working on the challenge and provide examples and support where needed. You may wish to ask the classroom teacher to do the same. </w:t>
            </w:r>
          </w:p>
          <w:p w14:paraId="0000014F" w14:textId="77777777" w:rsidR="001A11F6" w:rsidRPr="00CF421B" w:rsidRDefault="001A11F6">
            <w:pPr>
              <w:rPr>
                <w:rFonts w:ascii="Bierstadt" w:hAnsi="Bierstadt"/>
              </w:rPr>
            </w:pPr>
          </w:p>
          <w:p w14:paraId="00000150" w14:textId="77777777" w:rsidR="001A11F6" w:rsidRPr="00CF421B" w:rsidRDefault="003A012C">
            <w:pPr>
              <w:rPr>
                <w:rFonts w:ascii="Bierstadt" w:hAnsi="Bierstadt"/>
              </w:rPr>
            </w:pPr>
            <w:r w:rsidRPr="00CF421B">
              <w:rPr>
                <w:rFonts w:ascii="Bierstadt" w:hAnsi="Bierstadt"/>
              </w:rPr>
              <w:t>When the class has completed the activity, invite students to share their responses and rational. Following the discussion, share the correct responses with students.</w:t>
            </w:r>
          </w:p>
          <w:p w14:paraId="00000151" w14:textId="77777777" w:rsidR="001A11F6" w:rsidRPr="00CF421B" w:rsidRDefault="003A012C">
            <w:pPr>
              <w:rPr>
                <w:rFonts w:ascii="Bierstadt" w:hAnsi="Bierstadt"/>
                <w:b/>
                <w:bCs/>
              </w:rPr>
            </w:pPr>
            <w:r w:rsidRPr="00CF421B">
              <w:rPr>
                <w:rFonts w:ascii="Bierstadt" w:hAnsi="Bierstadt"/>
                <w:b/>
                <w:bCs/>
              </w:rPr>
              <w:t>Correct answers:</w:t>
            </w:r>
          </w:p>
          <w:p w14:paraId="00000152" w14:textId="77777777" w:rsidR="001A11F6" w:rsidRPr="00CF421B" w:rsidRDefault="003A012C" w:rsidP="00054250">
            <w:pPr>
              <w:numPr>
                <w:ilvl w:val="0"/>
                <w:numId w:val="5"/>
              </w:numPr>
              <w:ind w:left="994"/>
              <w:rPr>
                <w:rFonts w:ascii="Bierstadt" w:hAnsi="Bierstadt"/>
              </w:rPr>
            </w:pPr>
            <w:r w:rsidRPr="00CF421B">
              <w:rPr>
                <w:rFonts w:ascii="Bierstadt" w:hAnsi="Bierstadt"/>
              </w:rPr>
              <w:t>Guaranteed Cheque – Busy Beaver Tools</w:t>
            </w:r>
          </w:p>
          <w:p w14:paraId="00000153" w14:textId="77777777" w:rsidR="001A11F6" w:rsidRPr="00CF421B" w:rsidRDefault="003A012C" w:rsidP="00054250">
            <w:pPr>
              <w:numPr>
                <w:ilvl w:val="0"/>
                <w:numId w:val="5"/>
              </w:numPr>
              <w:ind w:left="994"/>
              <w:rPr>
                <w:rFonts w:ascii="Bierstadt" w:hAnsi="Bierstadt"/>
              </w:rPr>
            </w:pPr>
            <w:r w:rsidRPr="00CF421B">
              <w:rPr>
                <w:rFonts w:ascii="Bierstadt" w:hAnsi="Bierstadt"/>
              </w:rPr>
              <w:t>Personal Cheque (Cash is also acceptable) – Happy Apartment Rentals</w:t>
            </w:r>
          </w:p>
          <w:p w14:paraId="00000154" w14:textId="77777777" w:rsidR="001A11F6" w:rsidRPr="00CF421B" w:rsidRDefault="003A012C" w:rsidP="00054250">
            <w:pPr>
              <w:numPr>
                <w:ilvl w:val="0"/>
                <w:numId w:val="5"/>
              </w:numPr>
              <w:ind w:left="994"/>
              <w:rPr>
                <w:rFonts w:ascii="Bierstadt" w:hAnsi="Bierstadt"/>
              </w:rPr>
            </w:pPr>
            <w:r w:rsidRPr="00CF421B">
              <w:rPr>
                <w:rFonts w:ascii="Bierstadt" w:hAnsi="Bierstadt"/>
              </w:rPr>
              <w:t>EFT – Go Truck Go Dealership</w:t>
            </w:r>
          </w:p>
          <w:p w14:paraId="00000155" w14:textId="77777777" w:rsidR="001A11F6" w:rsidRPr="00CF421B" w:rsidRDefault="003A012C" w:rsidP="00054250">
            <w:pPr>
              <w:numPr>
                <w:ilvl w:val="0"/>
                <w:numId w:val="5"/>
              </w:numPr>
              <w:ind w:left="994"/>
              <w:rPr>
                <w:rFonts w:ascii="Bierstadt" w:hAnsi="Bierstadt"/>
              </w:rPr>
            </w:pPr>
            <w:r w:rsidRPr="00CF421B">
              <w:rPr>
                <w:rFonts w:ascii="Bierstadt" w:hAnsi="Bierstadt"/>
              </w:rPr>
              <w:t>Credit Card – Wonderful Wood Company</w:t>
            </w:r>
          </w:p>
          <w:p w14:paraId="00000157" w14:textId="0342A1EC" w:rsidR="001A11F6" w:rsidRPr="00CF421B" w:rsidRDefault="003A012C" w:rsidP="00054250">
            <w:pPr>
              <w:numPr>
                <w:ilvl w:val="0"/>
                <w:numId w:val="5"/>
              </w:numPr>
              <w:ind w:left="994"/>
              <w:rPr>
                <w:rFonts w:ascii="Bierstadt" w:hAnsi="Bierstadt"/>
              </w:rPr>
            </w:pPr>
            <w:r w:rsidRPr="00CF421B">
              <w:rPr>
                <w:rFonts w:ascii="Bierstadt" w:hAnsi="Bierstadt"/>
              </w:rPr>
              <w:t>Mobile Payment, Debit Card or Cash – Tasty and Healthy Store</w:t>
            </w:r>
          </w:p>
        </w:tc>
      </w:tr>
      <w:tr w:rsidR="001A11F6" w:rsidRPr="00CF421B" w14:paraId="72B535CB" w14:textId="77777777" w:rsidTr="0DB1AEBE">
        <w:tc>
          <w:tcPr>
            <w:tcW w:w="9535" w:type="dxa"/>
            <w:gridSpan w:val="2"/>
            <w:shd w:val="clear" w:color="auto" w:fill="C2EDF0"/>
          </w:tcPr>
          <w:p w14:paraId="00000158" w14:textId="46CD5A5F" w:rsidR="001A11F6" w:rsidRPr="00CF421B" w:rsidRDefault="003A012C">
            <w:pPr>
              <w:jc w:val="right"/>
              <w:rPr>
                <w:rFonts w:ascii="Bierstadt" w:hAnsi="Bierstadt"/>
                <w:b/>
                <w:i/>
              </w:rPr>
            </w:pPr>
            <w:r w:rsidRPr="00CF421B">
              <w:rPr>
                <w:rFonts w:ascii="Bierstadt" w:hAnsi="Bierstadt"/>
                <w:b/>
              </w:rPr>
              <w:lastRenderedPageBreak/>
              <w:t xml:space="preserve">The Cost of Credit                 </w:t>
            </w:r>
            <w:r w:rsidR="00A622B3" w:rsidRPr="00CF421B">
              <w:rPr>
                <w:rFonts w:ascii="Bierstadt" w:hAnsi="Bierstadt"/>
                <w:b/>
              </w:rPr>
              <w:t xml:space="preserve">       </w:t>
            </w:r>
            <w:r w:rsidRPr="00CF421B">
              <w:rPr>
                <w:rFonts w:ascii="Bierstadt" w:hAnsi="Bierstadt"/>
                <w:b/>
              </w:rPr>
              <w:t xml:space="preserve">                        15 mins</w:t>
            </w:r>
          </w:p>
        </w:tc>
      </w:tr>
      <w:tr w:rsidR="001A11F6" w:rsidRPr="00CF421B" w14:paraId="2CDDB27F" w14:textId="77777777" w:rsidTr="0DB1AEBE">
        <w:tc>
          <w:tcPr>
            <w:tcW w:w="2425" w:type="dxa"/>
          </w:tcPr>
          <w:p w14:paraId="0000015A" w14:textId="77777777" w:rsidR="001A11F6" w:rsidRPr="00CF421B" w:rsidRDefault="003A012C">
            <w:pPr>
              <w:rPr>
                <w:rFonts w:ascii="Bierstadt" w:hAnsi="Bierstadt"/>
              </w:rPr>
            </w:pPr>
            <w:r w:rsidRPr="00CF421B">
              <w:rPr>
                <w:rFonts w:ascii="Bierstadt" w:hAnsi="Bierstadt"/>
              </w:rPr>
              <w:t>Slide 35</w:t>
            </w:r>
          </w:p>
          <w:p w14:paraId="0000015B" w14:textId="5AE8BBDC" w:rsidR="001A11F6" w:rsidRPr="00CF421B" w:rsidRDefault="00C77F88">
            <w:pPr>
              <w:rPr>
                <w:rFonts w:ascii="Bierstadt" w:hAnsi="Bierstadt"/>
              </w:rPr>
            </w:pPr>
            <w:r w:rsidRPr="00C77F88">
              <w:rPr>
                <w:rFonts w:ascii="Bierstadt" w:hAnsi="Bierstadt"/>
                <w:noProof/>
              </w:rPr>
              <w:drawing>
                <wp:inline distT="0" distB="0" distL="0" distR="0" wp14:anchorId="2D7BCDE0" wp14:editId="56BE6816">
                  <wp:extent cx="1272641" cy="713232"/>
                  <wp:effectExtent l="0" t="0" r="3810" b="0"/>
                  <wp:docPr id="83632894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6328941" name=""/>
                          <pic:cNvPicPr/>
                        </pic:nvPicPr>
                        <pic:blipFill>
                          <a:blip r:embed="rId64"/>
                          <a:stretch>
                            <a:fillRect/>
                          </a:stretch>
                        </pic:blipFill>
                        <pic:spPr>
                          <a:xfrm>
                            <a:off x="0" y="0"/>
                            <a:ext cx="1272641" cy="713232"/>
                          </a:xfrm>
                          <a:prstGeom prst="rect">
                            <a:avLst/>
                          </a:prstGeom>
                        </pic:spPr>
                      </pic:pic>
                    </a:graphicData>
                  </a:graphic>
                </wp:inline>
              </w:drawing>
            </w:r>
          </w:p>
        </w:tc>
        <w:tc>
          <w:tcPr>
            <w:tcW w:w="7110" w:type="dxa"/>
          </w:tcPr>
          <w:p w14:paraId="5FCAC51C" w14:textId="76BC7983" w:rsidR="007F067E" w:rsidRPr="007F067E" w:rsidRDefault="007F067E" w:rsidP="007F067E">
            <w:pPr>
              <w:pBdr>
                <w:top w:val="nil"/>
                <w:left w:val="nil"/>
                <w:bottom w:val="nil"/>
                <w:right w:val="nil"/>
                <w:between w:val="nil"/>
              </w:pBdr>
              <w:rPr>
                <w:rFonts w:ascii="Bierstadt" w:hAnsi="Bierstadt"/>
                <w:b/>
                <w:i/>
                <w:color w:val="000000"/>
              </w:rPr>
            </w:pPr>
            <w:r w:rsidRPr="007F067E">
              <w:rPr>
                <w:rFonts w:ascii="Bierstadt" w:hAnsi="Bierstadt"/>
                <w:b/>
                <w:bCs/>
                <w:i/>
                <w:iCs/>
                <w:color w:val="000000"/>
                <w:lang w:val="en-CA"/>
              </w:rPr>
              <w:t xml:space="preserve">Suggested time: </w:t>
            </w:r>
            <w:r w:rsidR="007C2A64" w:rsidRPr="00CF421B">
              <w:rPr>
                <w:rFonts w:ascii="Bierstadt" w:hAnsi="Bierstadt"/>
                <w:b/>
                <w:bCs/>
                <w:i/>
                <w:iCs/>
                <w:color w:val="000000"/>
                <w:lang w:val="en-CA"/>
              </w:rPr>
              <w:t>10</w:t>
            </w:r>
            <w:r w:rsidRPr="007F067E">
              <w:rPr>
                <w:rFonts w:ascii="Bierstadt" w:hAnsi="Bierstadt"/>
                <w:b/>
                <w:bCs/>
                <w:i/>
                <w:iCs/>
                <w:color w:val="000000"/>
                <w:lang w:val="en-CA"/>
              </w:rPr>
              <w:t xml:space="preserve"> minutes</w:t>
            </w:r>
          </w:p>
          <w:p w14:paraId="7D771BFC" w14:textId="73E3E76F" w:rsidR="007F067E" w:rsidRPr="00CF421B" w:rsidRDefault="007F067E" w:rsidP="007F067E">
            <w:pPr>
              <w:pBdr>
                <w:top w:val="nil"/>
                <w:left w:val="nil"/>
                <w:bottom w:val="nil"/>
                <w:right w:val="nil"/>
                <w:between w:val="nil"/>
              </w:pBdr>
              <w:rPr>
                <w:rFonts w:ascii="Bierstadt" w:hAnsi="Bierstadt"/>
                <w:bCs/>
                <w:iCs/>
                <w:color w:val="000000"/>
              </w:rPr>
            </w:pPr>
            <w:r w:rsidRPr="007F067E">
              <w:rPr>
                <w:rFonts w:ascii="Bierstadt" w:hAnsi="Bierstadt"/>
                <w:bCs/>
                <w:iCs/>
                <w:color w:val="000000"/>
              </w:rPr>
              <w:t>Review the scenario and questions listed on the slide. Use the Cost of Credit Calculator to find the answers to the question.</w:t>
            </w:r>
          </w:p>
          <w:p w14:paraId="44451E4D" w14:textId="788212D0" w:rsidR="00CF4EF2" w:rsidRPr="0069358C" w:rsidRDefault="007C2A64" w:rsidP="007F067E">
            <w:pPr>
              <w:pBdr>
                <w:top w:val="nil"/>
                <w:left w:val="nil"/>
                <w:bottom w:val="nil"/>
                <w:right w:val="nil"/>
                <w:between w:val="nil"/>
              </w:pBdr>
              <w:rPr>
                <w:rFonts w:ascii="Bierstadt" w:hAnsi="Bierstadt"/>
                <w:b/>
                <w:bCs/>
                <w:color w:val="000000"/>
              </w:rPr>
            </w:pPr>
            <w:r w:rsidRPr="0069358C">
              <w:rPr>
                <w:rFonts w:ascii="Bierstadt" w:hAnsi="Bierstadt"/>
                <w:b/>
                <w:bCs/>
                <w:color w:val="000000"/>
              </w:rPr>
              <w:t xml:space="preserve">*Click or tap on the </w:t>
            </w:r>
            <w:r w:rsidR="00F543D4" w:rsidRPr="0069358C">
              <w:rPr>
                <w:rFonts w:ascii="Bierstadt" w:hAnsi="Bierstadt"/>
                <w:b/>
                <w:bCs/>
                <w:color w:val="000000"/>
              </w:rPr>
              <w:t>link</w:t>
            </w:r>
            <w:r w:rsidR="00DF21A3" w:rsidRPr="0069358C">
              <w:rPr>
                <w:rFonts w:ascii="Bierstadt" w:hAnsi="Bierstadt"/>
                <w:b/>
                <w:bCs/>
                <w:color w:val="000000"/>
              </w:rPr>
              <w:t xml:space="preserve"> or image</w:t>
            </w:r>
            <w:r w:rsidRPr="0069358C">
              <w:rPr>
                <w:rFonts w:ascii="Bierstadt" w:hAnsi="Bierstadt"/>
                <w:color w:val="000000"/>
              </w:rPr>
              <w:t xml:space="preserve"> </w:t>
            </w:r>
            <w:r w:rsidRPr="0069358C">
              <w:rPr>
                <w:rFonts w:ascii="Bierstadt" w:hAnsi="Bierstadt"/>
                <w:b/>
                <w:bCs/>
                <w:color w:val="000000"/>
              </w:rPr>
              <w:t>to open the Cost of Credit Calculator</w:t>
            </w:r>
            <w:r w:rsidR="00CF4EF2" w:rsidRPr="0069358C">
              <w:rPr>
                <w:rFonts w:ascii="Bierstadt" w:hAnsi="Bierstadt"/>
                <w:b/>
                <w:bCs/>
                <w:color w:val="000000"/>
              </w:rPr>
              <w:t xml:space="preserve"> in a new browser window</w:t>
            </w:r>
          </w:p>
          <w:p w14:paraId="1EC04D47" w14:textId="77777777" w:rsidR="00DF21A3" w:rsidRDefault="00DF21A3" w:rsidP="007F067E">
            <w:pPr>
              <w:pBdr>
                <w:top w:val="nil"/>
                <w:left w:val="nil"/>
                <w:bottom w:val="nil"/>
                <w:right w:val="nil"/>
                <w:between w:val="nil"/>
              </w:pBdr>
            </w:pPr>
            <w:hyperlink r:id="rId65" w:history="1">
              <w:r w:rsidRPr="00A66625">
                <w:rPr>
                  <w:rStyle w:val="Hyperlink"/>
                </w:rPr>
                <w:t>https://visa.practicalmoneyskills.com/en/resources/financial-calculators/credit-debt/loan-cost.html</w:t>
              </w:r>
            </w:hyperlink>
            <w:r>
              <w:t xml:space="preserve"> </w:t>
            </w:r>
          </w:p>
          <w:p w14:paraId="71A83E2D" w14:textId="3DE8959C" w:rsidR="007C2A64" w:rsidRPr="00CF421B" w:rsidRDefault="007C2A64" w:rsidP="007F067E">
            <w:pPr>
              <w:pBdr>
                <w:top w:val="nil"/>
                <w:left w:val="nil"/>
                <w:bottom w:val="nil"/>
                <w:right w:val="nil"/>
                <w:between w:val="nil"/>
              </w:pBdr>
              <w:rPr>
                <w:rFonts w:ascii="Bierstadt" w:hAnsi="Bierstadt"/>
                <w:color w:val="000000"/>
              </w:rPr>
            </w:pPr>
            <w:r w:rsidRPr="00CF421B">
              <w:rPr>
                <w:rFonts w:ascii="Bierstadt" w:hAnsi="Bierstadt"/>
                <w:color w:val="000000"/>
              </w:rPr>
              <w:t xml:space="preserve"> </w:t>
            </w:r>
          </w:p>
          <w:p w14:paraId="5E664A2B" w14:textId="77777777" w:rsidR="007C2A64" w:rsidRPr="00CF421B" w:rsidRDefault="007C2A64" w:rsidP="007C2A64">
            <w:pPr>
              <w:pBdr>
                <w:top w:val="nil"/>
                <w:left w:val="nil"/>
                <w:bottom w:val="nil"/>
                <w:right w:val="nil"/>
                <w:between w:val="nil"/>
              </w:pBdr>
              <w:rPr>
                <w:rFonts w:ascii="Bierstadt" w:hAnsi="Bierstadt"/>
                <w:color w:val="000000"/>
              </w:rPr>
            </w:pPr>
            <w:r w:rsidRPr="00CF421B">
              <w:rPr>
                <w:rFonts w:ascii="Bierstadt" w:hAnsi="Bierstadt"/>
                <w:color w:val="000000"/>
              </w:rPr>
              <w:t xml:space="preserve">Work with the students to explore the Calculator and find the answers to the questions listed on the previous slide. </w:t>
            </w:r>
          </w:p>
          <w:p w14:paraId="15383D59" w14:textId="77777777" w:rsidR="007C2A64" w:rsidRPr="00CF421B" w:rsidRDefault="007C2A64" w:rsidP="007C2A64">
            <w:pPr>
              <w:pBdr>
                <w:top w:val="nil"/>
                <w:left w:val="nil"/>
                <w:bottom w:val="nil"/>
                <w:right w:val="nil"/>
                <w:between w:val="nil"/>
              </w:pBdr>
              <w:rPr>
                <w:rFonts w:ascii="Bierstadt" w:hAnsi="Bierstadt"/>
                <w:color w:val="000000"/>
              </w:rPr>
            </w:pPr>
          </w:p>
          <w:p w14:paraId="00000163" w14:textId="6DEFE56F" w:rsidR="00E27A6F" w:rsidRPr="00CF421B" w:rsidRDefault="007C2A64" w:rsidP="007C2A64">
            <w:pPr>
              <w:pBdr>
                <w:top w:val="nil"/>
                <w:left w:val="nil"/>
                <w:bottom w:val="nil"/>
                <w:right w:val="nil"/>
                <w:between w:val="nil"/>
              </w:pBdr>
              <w:rPr>
                <w:rFonts w:ascii="Bierstadt" w:hAnsi="Bierstadt"/>
                <w:color w:val="000000"/>
              </w:rPr>
            </w:pPr>
            <w:r w:rsidRPr="00CF421B">
              <w:rPr>
                <w:rFonts w:ascii="Bierstadt" w:hAnsi="Bierstadt"/>
                <w:color w:val="000000"/>
              </w:rPr>
              <w:t>Please note: The calculator tool uses USD. Explain to students that the concept remains the same regardless of the type of currency.</w:t>
            </w:r>
          </w:p>
        </w:tc>
      </w:tr>
      <w:tr w:rsidR="001A11F6" w:rsidRPr="00CF421B" w14:paraId="613B3A72" w14:textId="77777777" w:rsidTr="0DB1AEBE">
        <w:tc>
          <w:tcPr>
            <w:tcW w:w="2425" w:type="dxa"/>
          </w:tcPr>
          <w:p w14:paraId="0000016E" w14:textId="3A71A612" w:rsidR="001A11F6" w:rsidRPr="00CF421B" w:rsidRDefault="003A012C">
            <w:pPr>
              <w:rPr>
                <w:rFonts w:ascii="Bierstadt" w:hAnsi="Bierstadt"/>
              </w:rPr>
            </w:pPr>
            <w:r w:rsidRPr="00CF421B">
              <w:rPr>
                <w:rFonts w:ascii="Bierstadt" w:hAnsi="Bierstadt"/>
              </w:rPr>
              <w:t>Slide 3</w:t>
            </w:r>
            <w:r w:rsidR="007C2A64" w:rsidRPr="00CF421B">
              <w:rPr>
                <w:rFonts w:ascii="Bierstadt" w:hAnsi="Bierstadt"/>
              </w:rPr>
              <w:t>6</w:t>
            </w:r>
          </w:p>
          <w:p w14:paraId="0000016F" w14:textId="77777777" w:rsidR="001A11F6" w:rsidRPr="00CF421B" w:rsidRDefault="003A012C">
            <w:pPr>
              <w:rPr>
                <w:rFonts w:ascii="Bierstadt" w:hAnsi="Bierstadt"/>
              </w:rPr>
            </w:pPr>
            <w:r w:rsidRPr="00CF421B">
              <w:rPr>
                <w:rFonts w:ascii="Bierstadt" w:hAnsi="Bierstadt"/>
                <w:noProof/>
              </w:rPr>
              <w:drawing>
                <wp:inline distT="0" distB="0" distL="0" distR="0" wp14:anchorId="0E0EA057" wp14:editId="003D059E">
                  <wp:extent cx="1280160" cy="713232"/>
                  <wp:effectExtent l="0" t="0" r="0" b="0"/>
                  <wp:docPr id="2119499552"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66"/>
                          <a:srcRect/>
                          <a:stretch>
                            <a:fillRect/>
                          </a:stretch>
                        </pic:blipFill>
                        <pic:spPr>
                          <a:xfrm>
                            <a:off x="0" y="0"/>
                            <a:ext cx="1280160" cy="713232"/>
                          </a:xfrm>
                          <a:prstGeom prst="rect">
                            <a:avLst/>
                          </a:prstGeom>
                          <a:ln/>
                        </pic:spPr>
                      </pic:pic>
                    </a:graphicData>
                  </a:graphic>
                </wp:inline>
              </w:drawing>
            </w:r>
          </w:p>
        </w:tc>
        <w:tc>
          <w:tcPr>
            <w:tcW w:w="7110" w:type="dxa"/>
          </w:tcPr>
          <w:p w14:paraId="00000171" w14:textId="283C9F15" w:rsidR="001A11F6" w:rsidRPr="00CF421B" w:rsidRDefault="003A012C">
            <w:pPr>
              <w:rPr>
                <w:rFonts w:ascii="Bierstadt" w:hAnsi="Bierstadt"/>
              </w:rPr>
            </w:pPr>
            <w:r w:rsidRPr="00CF421B">
              <w:rPr>
                <w:rFonts w:ascii="Bierstadt" w:hAnsi="Bierstadt"/>
                <w:b/>
                <w:i/>
              </w:rPr>
              <w:t>Suggested time: 5 minutes</w:t>
            </w:r>
          </w:p>
          <w:p w14:paraId="00000172" w14:textId="0064D439" w:rsidR="001A11F6" w:rsidRPr="00CF421B" w:rsidRDefault="000B6DEB">
            <w:pPr>
              <w:rPr>
                <w:rFonts w:ascii="Bierstadt" w:hAnsi="Bierstadt"/>
              </w:rPr>
            </w:pPr>
            <w:r w:rsidRPr="00CF421B">
              <w:rPr>
                <w:rFonts w:ascii="Bierstadt" w:hAnsi="Bierstadt"/>
              </w:rPr>
              <w:t>W</w:t>
            </w:r>
            <w:r w:rsidR="003A012C" w:rsidRPr="00CF421B">
              <w:rPr>
                <w:rFonts w:ascii="Bierstadt" w:hAnsi="Bierstadt"/>
              </w:rPr>
              <w:t>rap up the activity using the discussion questions</w:t>
            </w:r>
            <w:r w:rsidRPr="00CF421B">
              <w:rPr>
                <w:rFonts w:ascii="Bierstadt" w:hAnsi="Bierstadt"/>
              </w:rPr>
              <w:t xml:space="preserve">. </w:t>
            </w:r>
          </w:p>
          <w:p w14:paraId="00000173" w14:textId="77777777" w:rsidR="001A11F6" w:rsidRPr="00CF421B" w:rsidRDefault="003A012C">
            <w:pPr>
              <w:rPr>
                <w:rFonts w:ascii="Bierstadt" w:hAnsi="Bierstadt"/>
              </w:rPr>
            </w:pPr>
            <w:r w:rsidRPr="00CF421B">
              <w:rPr>
                <w:rFonts w:ascii="Bierstadt" w:hAnsi="Bierstadt"/>
              </w:rPr>
              <w:t xml:space="preserve">Sample Answers: </w:t>
            </w:r>
          </w:p>
          <w:p w14:paraId="00000174" w14:textId="77777777" w:rsidR="001A11F6" w:rsidRPr="00CF421B" w:rsidRDefault="003A012C" w:rsidP="00054250">
            <w:pPr>
              <w:pStyle w:val="ListParagraph"/>
              <w:numPr>
                <w:ilvl w:val="0"/>
                <w:numId w:val="12"/>
              </w:numPr>
              <w:rPr>
                <w:rFonts w:ascii="Bierstadt" w:hAnsi="Bierstadt"/>
              </w:rPr>
            </w:pPr>
            <w:r w:rsidRPr="00CF421B">
              <w:rPr>
                <w:rFonts w:ascii="Bierstadt" w:hAnsi="Bierstadt"/>
              </w:rPr>
              <w:t xml:space="preserve">When people say there is a "cost to borrowing," they mean that when you borrow money, you usually </w:t>
            </w:r>
            <w:proofErr w:type="gramStart"/>
            <w:r w:rsidRPr="00CF421B">
              <w:rPr>
                <w:rFonts w:ascii="Bierstadt" w:hAnsi="Bierstadt"/>
              </w:rPr>
              <w:t>have to</w:t>
            </w:r>
            <w:proofErr w:type="gramEnd"/>
            <w:r w:rsidRPr="00CF421B">
              <w:rPr>
                <w:rFonts w:ascii="Bierstadt" w:hAnsi="Bierstadt"/>
              </w:rPr>
              <w:t xml:space="preserve"> pay back more than what you borrowed. This extra money you pay back is called interest, and it's the fee for using someone else's money.</w:t>
            </w:r>
          </w:p>
          <w:p w14:paraId="00000175" w14:textId="77777777" w:rsidR="001A11F6" w:rsidRPr="00CF421B" w:rsidRDefault="003A012C" w:rsidP="00054250">
            <w:pPr>
              <w:pStyle w:val="ListParagraph"/>
              <w:numPr>
                <w:ilvl w:val="0"/>
                <w:numId w:val="12"/>
              </w:numPr>
              <w:rPr>
                <w:rFonts w:ascii="Bierstadt" w:hAnsi="Bierstadt"/>
              </w:rPr>
            </w:pPr>
            <w:r w:rsidRPr="00CF421B">
              <w:rPr>
                <w:rFonts w:ascii="Bierstadt" w:hAnsi="Bierstadt"/>
              </w:rPr>
              <w:t xml:space="preserve">The "cost" could </w:t>
            </w:r>
            <w:proofErr w:type="gramStart"/>
            <w:r w:rsidRPr="00CF421B">
              <w:rPr>
                <w:rFonts w:ascii="Bierstadt" w:hAnsi="Bierstadt"/>
              </w:rPr>
              <w:t>be referring</w:t>
            </w:r>
            <w:proofErr w:type="gramEnd"/>
            <w:r w:rsidRPr="00CF421B">
              <w:rPr>
                <w:rFonts w:ascii="Bierstadt" w:hAnsi="Bierstadt"/>
              </w:rPr>
              <w:t xml:space="preserve"> to the interest you have to pay </w:t>
            </w:r>
            <w:proofErr w:type="gramStart"/>
            <w:r w:rsidRPr="00CF421B">
              <w:rPr>
                <w:rFonts w:ascii="Bierstadt" w:hAnsi="Bierstadt"/>
              </w:rPr>
              <w:t>on</w:t>
            </w:r>
            <w:proofErr w:type="gramEnd"/>
            <w:r w:rsidRPr="00CF421B">
              <w:rPr>
                <w:rFonts w:ascii="Bierstadt" w:hAnsi="Bierstadt"/>
              </w:rPr>
              <w:t xml:space="preserve"> the money you borrowed. It could also include fees that the lender might charge for letting you borrow the money, like loan origination fees or late payment fees if you don't pay on time.</w:t>
            </w:r>
          </w:p>
          <w:p w14:paraId="00000176" w14:textId="77777777" w:rsidR="001A11F6" w:rsidRPr="00CF421B" w:rsidRDefault="003A012C" w:rsidP="00054250">
            <w:pPr>
              <w:pStyle w:val="ListParagraph"/>
              <w:numPr>
                <w:ilvl w:val="0"/>
                <w:numId w:val="12"/>
              </w:numPr>
              <w:rPr>
                <w:rFonts w:ascii="Bierstadt" w:hAnsi="Bierstadt"/>
              </w:rPr>
            </w:pPr>
            <w:r w:rsidRPr="00CF421B">
              <w:rPr>
                <w:rFonts w:ascii="Bierstadt" w:hAnsi="Bierstadt"/>
              </w:rPr>
              <w:t>Yes, your credit rating could be affected by not paying off your credit card quicker. If you take a long time to pay back what you owe, it might make lenders think you're not good at managing your money. They might worry you won't pay them back on time, so they might give you a lower credit rating.</w:t>
            </w:r>
          </w:p>
          <w:p w14:paraId="00000177" w14:textId="77777777" w:rsidR="001A11F6" w:rsidRPr="00CF421B" w:rsidRDefault="001A11F6">
            <w:pPr>
              <w:ind w:left="2434"/>
              <w:rPr>
                <w:rFonts w:ascii="Bierstadt" w:hAnsi="Bierstadt"/>
                <w:i/>
              </w:rPr>
            </w:pPr>
          </w:p>
          <w:p w14:paraId="00000179" w14:textId="27C89A77" w:rsidR="001A11F6" w:rsidRPr="00CF421B" w:rsidRDefault="003A012C">
            <w:pPr>
              <w:rPr>
                <w:rFonts w:ascii="Bierstadt" w:hAnsi="Bierstadt"/>
              </w:rPr>
            </w:pPr>
            <w:r w:rsidRPr="00CF421B">
              <w:rPr>
                <w:rFonts w:ascii="Bierstadt" w:hAnsi="Bierstadt"/>
                <w:i/>
              </w:rPr>
              <w:t xml:space="preserve">Volunteer connection: </w:t>
            </w:r>
            <w:r w:rsidRPr="00CF421B">
              <w:rPr>
                <w:rFonts w:ascii="Bierstadt" w:hAnsi="Bierstadt"/>
              </w:rPr>
              <w:t>Share your own experiences and thoughts to guide students.</w:t>
            </w:r>
          </w:p>
        </w:tc>
      </w:tr>
      <w:tr w:rsidR="001A11F6" w:rsidRPr="00CF421B" w14:paraId="383E0D3E" w14:textId="77777777" w:rsidTr="0DB1AEBE">
        <w:tc>
          <w:tcPr>
            <w:tcW w:w="9535" w:type="dxa"/>
            <w:gridSpan w:val="2"/>
            <w:shd w:val="clear" w:color="auto" w:fill="C2EDF0"/>
          </w:tcPr>
          <w:p w14:paraId="0000017A" w14:textId="313A706B" w:rsidR="001A11F6" w:rsidRPr="00CF421B" w:rsidRDefault="003A012C">
            <w:pPr>
              <w:jc w:val="right"/>
              <w:rPr>
                <w:rFonts w:ascii="Bierstadt" w:hAnsi="Bierstadt"/>
                <w:b/>
                <w:i/>
              </w:rPr>
            </w:pPr>
            <w:r w:rsidRPr="00CF421B">
              <w:rPr>
                <w:rFonts w:ascii="Bierstadt" w:hAnsi="Bierstadt"/>
                <w:b/>
              </w:rPr>
              <w:t xml:space="preserve">Extended Activities                        </w:t>
            </w:r>
            <w:r w:rsidR="005833E0" w:rsidRPr="00CF421B">
              <w:rPr>
                <w:rFonts w:ascii="Bierstadt" w:hAnsi="Bierstadt"/>
                <w:b/>
              </w:rPr>
              <w:t xml:space="preserve">  </w:t>
            </w:r>
            <w:r w:rsidRPr="00CF421B">
              <w:rPr>
                <w:rFonts w:ascii="Bierstadt" w:hAnsi="Bierstadt"/>
                <w:b/>
              </w:rPr>
              <w:t xml:space="preserve">             35 mins</w:t>
            </w:r>
          </w:p>
        </w:tc>
      </w:tr>
      <w:tr w:rsidR="001A11F6" w:rsidRPr="00CF421B" w14:paraId="3F8ED798" w14:textId="77777777" w:rsidTr="0DB1AEBE">
        <w:tc>
          <w:tcPr>
            <w:tcW w:w="2425" w:type="dxa"/>
          </w:tcPr>
          <w:p w14:paraId="0000017C" w14:textId="63518DD7" w:rsidR="001A11F6" w:rsidRPr="00CF421B" w:rsidRDefault="003A012C">
            <w:pPr>
              <w:rPr>
                <w:rFonts w:ascii="Bierstadt" w:hAnsi="Bierstadt"/>
              </w:rPr>
            </w:pPr>
            <w:r w:rsidRPr="00CF421B">
              <w:rPr>
                <w:rFonts w:ascii="Bierstadt" w:hAnsi="Bierstadt"/>
              </w:rPr>
              <w:t>Slide 3</w:t>
            </w:r>
            <w:r w:rsidR="00425929" w:rsidRPr="00CF421B">
              <w:rPr>
                <w:rFonts w:ascii="Bierstadt" w:hAnsi="Bierstadt"/>
              </w:rPr>
              <w:t>7</w:t>
            </w:r>
          </w:p>
          <w:p w14:paraId="0000017D" w14:textId="0C9ECBC3" w:rsidR="001A11F6" w:rsidRPr="00CF421B" w:rsidRDefault="004F3143">
            <w:pPr>
              <w:rPr>
                <w:rFonts w:ascii="Bierstadt" w:hAnsi="Bierstadt"/>
              </w:rPr>
            </w:pPr>
            <w:r w:rsidRPr="00CF421B">
              <w:rPr>
                <w:rFonts w:ascii="Bierstadt" w:hAnsi="Bierstadt"/>
                <w:noProof/>
              </w:rPr>
              <w:drawing>
                <wp:inline distT="0" distB="0" distL="0" distR="0" wp14:anchorId="42FBA70B" wp14:editId="4288CECB">
                  <wp:extent cx="1268542" cy="713232"/>
                  <wp:effectExtent l="0" t="0" r="8255" b="0"/>
                  <wp:docPr id="14119183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1918346" name=""/>
                          <pic:cNvPicPr/>
                        </pic:nvPicPr>
                        <pic:blipFill>
                          <a:blip r:embed="rId67"/>
                          <a:stretch>
                            <a:fillRect/>
                          </a:stretch>
                        </pic:blipFill>
                        <pic:spPr>
                          <a:xfrm>
                            <a:off x="0" y="0"/>
                            <a:ext cx="1268542" cy="713232"/>
                          </a:xfrm>
                          <a:prstGeom prst="rect">
                            <a:avLst/>
                          </a:prstGeom>
                        </pic:spPr>
                      </pic:pic>
                    </a:graphicData>
                  </a:graphic>
                </wp:inline>
              </w:drawing>
            </w:r>
          </w:p>
        </w:tc>
        <w:tc>
          <w:tcPr>
            <w:tcW w:w="7110" w:type="dxa"/>
          </w:tcPr>
          <w:p w14:paraId="725CC2BC" w14:textId="77777777" w:rsidR="0040239D" w:rsidRPr="0040239D" w:rsidRDefault="0040239D" w:rsidP="0040239D">
            <w:pPr>
              <w:pBdr>
                <w:top w:val="nil"/>
                <w:left w:val="nil"/>
                <w:bottom w:val="nil"/>
                <w:right w:val="nil"/>
                <w:between w:val="nil"/>
              </w:pBdr>
              <w:spacing w:line="276" w:lineRule="auto"/>
              <w:rPr>
                <w:rFonts w:ascii="Bierstadt" w:hAnsi="Bierstadt"/>
                <w:color w:val="000000"/>
              </w:rPr>
            </w:pPr>
            <w:r w:rsidRPr="0040239D">
              <w:rPr>
                <w:rFonts w:ascii="Bierstadt" w:hAnsi="Bierstadt"/>
                <w:b/>
                <w:bCs/>
                <w:i/>
                <w:iCs/>
                <w:color w:val="000000"/>
                <w:lang w:val="en-CA"/>
              </w:rPr>
              <w:t>Suggested time: 5 minutes</w:t>
            </w:r>
          </w:p>
          <w:p w14:paraId="5E34C2DB" w14:textId="77777777" w:rsidR="005833E0" w:rsidRPr="00CF421B" w:rsidRDefault="0040239D" w:rsidP="0040239D">
            <w:pPr>
              <w:pBdr>
                <w:top w:val="nil"/>
                <w:left w:val="nil"/>
                <w:bottom w:val="nil"/>
                <w:right w:val="nil"/>
                <w:between w:val="nil"/>
              </w:pBdr>
              <w:spacing w:line="276" w:lineRule="auto"/>
              <w:rPr>
                <w:rFonts w:ascii="Bierstadt" w:hAnsi="Bierstadt"/>
                <w:color w:val="000000"/>
                <w:lang w:val="en-CA"/>
              </w:rPr>
            </w:pPr>
            <w:r w:rsidRPr="0040239D">
              <w:rPr>
                <w:rFonts w:ascii="Bierstadt" w:hAnsi="Bierstadt"/>
                <w:color w:val="000000"/>
                <w:lang w:val="en-CA"/>
              </w:rPr>
              <w:t xml:space="preserve">Ask students if they have been to other countries and if they or their parents have converted their Canadian dollars into the currency of the country they visited.  </w:t>
            </w:r>
          </w:p>
          <w:p w14:paraId="6FB4F26F" w14:textId="77777777" w:rsidR="005833E0" w:rsidRPr="00CF421B" w:rsidRDefault="005833E0" w:rsidP="0040239D">
            <w:pPr>
              <w:pBdr>
                <w:top w:val="nil"/>
                <w:left w:val="nil"/>
                <w:bottom w:val="nil"/>
                <w:right w:val="nil"/>
                <w:between w:val="nil"/>
              </w:pBdr>
              <w:spacing w:line="276" w:lineRule="auto"/>
              <w:rPr>
                <w:rFonts w:ascii="Bierstadt" w:hAnsi="Bierstadt"/>
                <w:color w:val="000000"/>
                <w:lang w:val="en-CA"/>
              </w:rPr>
            </w:pPr>
          </w:p>
          <w:p w14:paraId="00000181" w14:textId="00617966" w:rsidR="001A11F6" w:rsidRPr="00CF421B" w:rsidRDefault="0040239D" w:rsidP="0040239D">
            <w:pPr>
              <w:pBdr>
                <w:top w:val="nil"/>
                <w:left w:val="nil"/>
                <w:bottom w:val="nil"/>
                <w:right w:val="nil"/>
                <w:between w:val="nil"/>
              </w:pBdr>
              <w:spacing w:line="276" w:lineRule="auto"/>
              <w:rPr>
                <w:rFonts w:ascii="Bierstadt" w:hAnsi="Bierstadt"/>
                <w:color w:val="000000"/>
              </w:rPr>
            </w:pPr>
            <w:r w:rsidRPr="0040239D">
              <w:rPr>
                <w:rFonts w:ascii="Bierstadt" w:hAnsi="Bierstadt"/>
                <w:color w:val="000000"/>
                <w:lang w:val="en-CA"/>
              </w:rPr>
              <w:lastRenderedPageBreak/>
              <w:t xml:space="preserve">Students </w:t>
            </w:r>
            <w:r w:rsidR="005833E0" w:rsidRPr="00CF421B">
              <w:rPr>
                <w:rFonts w:ascii="Bierstadt" w:hAnsi="Bierstadt"/>
                <w:color w:val="000000"/>
                <w:lang w:val="en-CA"/>
              </w:rPr>
              <w:t xml:space="preserve">will </w:t>
            </w:r>
            <w:r w:rsidRPr="0040239D">
              <w:rPr>
                <w:rFonts w:ascii="Bierstadt" w:hAnsi="Bierstadt"/>
                <w:color w:val="000000"/>
                <w:lang w:val="en-CA"/>
              </w:rPr>
              <w:t xml:space="preserve">use the word bank to match the form of currency with the country in their </w:t>
            </w:r>
            <w:r w:rsidRPr="0040239D">
              <w:rPr>
                <w:rFonts w:ascii="Bierstadt" w:hAnsi="Bierstadt"/>
                <w:b/>
                <w:bCs/>
                <w:color w:val="000000"/>
                <w:lang w:val="en-CA"/>
              </w:rPr>
              <w:t xml:space="preserve">student portfolio, page 7. </w:t>
            </w:r>
          </w:p>
        </w:tc>
      </w:tr>
      <w:tr w:rsidR="001A11F6" w:rsidRPr="00CF421B" w14:paraId="65F1B46A" w14:textId="77777777" w:rsidTr="0DB1AEBE">
        <w:tc>
          <w:tcPr>
            <w:tcW w:w="2425" w:type="dxa"/>
          </w:tcPr>
          <w:p w14:paraId="00000182" w14:textId="119DF067" w:rsidR="001A11F6" w:rsidRPr="00CF421B" w:rsidRDefault="003A012C">
            <w:pPr>
              <w:rPr>
                <w:rFonts w:ascii="Bierstadt" w:hAnsi="Bierstadt"/>
              </w:rPr>
            </w:pPr>
            <w:r w:rsidRPr="00CF421B">
              <w:rPr>
                <w:rFonts w:ascii="Bierstadt" w:hAnsi="Bierstadt"/>
              </w:rPr>
              <w:lastRenderedPageBreak/>
              <w:t>Slide 3</w:t>
            </w:r>
            <w:r w:rsidR="00425929" w:rsidRPr="00CF421B">
              <w:rPr>
                <w:rFonts w:ascii="Bierstadt" w:hAnsi="Bierstadt"/>
              </w:rPr>
              <w:t>8</w:t>
            </w:r>
          </w:p>
          <w:p w14:paraId="00000183" w14:textId="3B0F98A4" w:rsidR="001A11F6" w:rsidRPr="00CF421B" w:rsidRDefault="00D266CE">
            <w:pPr>
              <w:rPr>
                <w:rFonts w:ascii="Bierstadt" w:hAnsi="Bierstadt"/>
              </w:rPr>
            </w:pPr>
            <w:r w:rsidRPr="00D266CE">
              <w:rPr>
                <w:rFonts w:ascii="Bierstadt" w:hAnsi="Bierstadt"/>
                <w:noProof/>
              </w:rPr>
              <w:drawing>
                <wp:inline distT="0" distB="0" distL="0" distR="0" wp14:anchorId="605FAB8F" wp14:editId="2997053C">
                  <wp:extent cx="1268542" cy="713232"/>
                  <wp:effectExtent l="0" t="0" r="8255" b="0"/>
                  <wp:docPr id="3074961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496105" name=""/>
                          <pic:cNvPicPr/>
                        </pic:nvPicPr>
                        <pic:blipFill>
                          <a:blip r:embed="rId68"/>
                          <a:stretch>
                            <a:fillRect/>
                          </a:stretch>
                        </pic:blipFill>
                        <pic:spPr>
                          <a:xfrm>
                            <a:off x="0" y="0"/>
                            <a:ext cx="1268542" cy="713232"/>
                          </a:xfrm>
                          <a:prstGeom prst="rect">
                            <a:avLst/>
                          </a:prstGeom>
                        </pic:spPr>
                      </pic:pic>
                    </a:graphicData>
                  </a:graphic>
                </wp:inline>
              </w:drawing>
            </w:r>
          </w:p>
        </w:tc>
        <w:tc>
          <w:tcPr>
            <w:tcW w:w="7110" w:type="dxa"/>
          </w:tcPr>
          <w:p w14:paraId="00000184" w14:textId="77777777" w:rsidR="001A11F6" w:rsidRPr="00CF421B" w:rsidRDefault="003A012C">
            <w:pPr>
              <w:spacing w:line="276" w:lineRule="auto"/>
              <w:rPr>
                <w:rFonts w:ascii="Bierstadt" w:hAnsi="Bierstadt"/>
              </w:rPr>
            </w:pPr>
            <w:r w:rsidRPr="00CF421B">
              <w:rPr>
                <w:rFonts w:ascii="Bierstadt" w:hAnsi="Bierstadt"/>
                <w:b/>
                <w:i/>
              </w:rPr>
              <w:t>Suggested time: 10 minutes</w:t>
            </w:r>
          </w:p>
          <w:p w14:paraId="00000185" w14:textId="2BA6548A" w:rsidR="001A11F6" w:rsidRPr="00CF421B" w:rsidRDefault="003A012C">
            <w:pPr>
              <w:rPr>
                <w:rFonts w:ascii="Bierstadt" w:hAnsi="Bierstadt"/>
              </w:rPr>
            </w:pPr>
            <w:r w:rsidRPr="00CF421B">
              <w:rPr>
                <w:rFonts w:ascii="Bierstadt" w:hAnsi="Bierstadt"/>
              </w:rPr>
              <w:t xml:space="preserve">Once students are done, </w:t>
            </w:r>
            <w:r w:rsidR="001B129C" w:rsidRPr="00CF421B">
              <w:rPr>
                <w:rFonts w:ascii="Bierstadt" w:hAnsi="Bierstadt"/>
              </w:rPr>
              <w:t>facilitate a discussion using</w:t>
            </w:r>
            <w:r w:rsidRPr="00CF421B">
              <w:rPr>
                <w:rFonts w:ascii="Bierstadt" w:hAnsi="Bierstadt"/>
              </w:rPr>
              <w:t xml:space="preserve"> the following questions:</w:t>
            </w:r>
          </w:p>
          <w:p w14:paraId="16079FA1" w14:textId="77777777" w:rsidR="004F3143" w:rsidRPr="00CF421B" w:rsidRDefault="003A012C" w:rsidP="00054250">
            <w:pPr>
              <w:pStyle w:val="ListParagraph"/>
              <w:numPr>
                <w:ilvl w:val="0"/>
                <w:numId w:val="13"/>
              </w:numPr>
              <w:rPr>
                <w:rFonts w:ascii="Bierstadt" w:hAnsi="Bierstadt"/>
              </w:rPr>
            </w:pPr>
            <w:r w:rsidRPr="00CF421B">
              <w:rPr>
                <w:rFonts w:ascii="Bierstadt" w:hAnsi="Bierstadt"/>
              </w:rPr>
              <w:t>How can we find out exactly which form of currency is worth the most today?</w:t>
            </w:r>
            <w:r w:rsidRPr="00CF421B">
              <w:rPr>
                <w:rFonts w:ascii="Arial" w:eastAsia="Arial" w:hAnsi="Arial" w:cs="Arial"/>
              </w:rPr>
              <w:t>​</w:t>
            </w:r>
          </w:p>
          <w:p w14:paraId="00000187" w14:textId="22A7AF95" w:rsidR="001A11F6" w:rsidRPr="00CF421B" w:rsidRDefault="003A012C" w:rsidP="00054250">
            <w:pPr>
              <w:pStyle w:val="ListParagraph"/>
              <w:numPr>
                <w:ilvl w:val="1"/>
                <w:numId w:val="13"/>
              </w:numPr>
              <w:rPr>
                <w:rFonts w:ascii="Bierstadt" w:hAnsi="Bierstadt"/>
              </w:rPr>
            </w:pPr>
            <w:r w:rsidRPr="00CF421B">
              <w:rPr>
                <w:rFonts w:ascii="Bierstadt" w:hAnsi="Bierstadt"/>
              </w:rPr>
              <w:t>Have students brainstorm. Some students may know that they could go to the bank or search online.</w:t>
            </w:r>
          </w:p>
          <w:p w14:paraId="330CEAAC" w14:textId="77777777" w:rsidR="004F3143" w:rsidRPr="00CF421B" w:rsidRDefault="003A012C" w:rsidP="00054250">
            <w:pPr>
              <w:pStyle w:val="ListParagraph"/>
              <w:numPr>
                <w:ilvl w:val="0"/>
                <w:numId w:val="13"/>
              </w:numPr>
              <w:rPr>
                <w:rFonts w:ascii="Bierstadt" w:hAnsi="Bierstadt"/>
              </w:rPr>
            </w:pPr>
            <w:r w:rsidRPr="00CF421B">
              <w:rPr>
                <w:rFonts w:ascii="Bierstadt" w:hAnsi="Bierstadt"/>
              </w:rPr>
              <w:t>Why “today”? Could it be different tomorrow? Or next year?</w:t>
            </w:r>
          </w:p>
          <w:p w14:paraId="2E6FE810" w14:textId="77777777" w:rsidR="001A11F6" w:rsidRPr="00CF421B" w:rsidRDefault="003A012C" w:rsidP="00054250">
            <w:pPr>
              <w:pStyle w:val="ListParagraph"/>
              <w:numPr>
                <w:ilvl w:val="1"/>
                <w:numId w:val="13"/>
              </w:numPr>
              <w:rPr>
                <w:rFonts w:ascii="Bierstadt" w:hAnsi="Bierstadt"/>
              </w:rPr>
            </w:pPr>
            <w:r w:rsidRPr="00CF421B">
              <w:rPr>
                <w:rFonts w:ascii="Bierstadt" w:hAnsi="Bierstadt"/>
              </w:rPr>
              <w:t>Explain briefly that the value of currency fluctuates based on how much a particular form of currency is wanted or is in demand.</w:t>
            </w:r>
          </w:p>
          <w:p w14:paraId="0000018C" w14:textId="6D082FB1" w:rsidR="00A634C7" w:rsidRPr="00CF421B" w:rsidRDefault="00A634C7" w:rsidP="00A634C7">
            <w:pPr>
              <w:rPr>
                <w:rFonts w:ascii="Bierstadt" w:hAnsi="Bierstadt"/>
              </w:rPr>
            </w:pPr>
            <w:r w:rsidRPr="00CF421B">
              <w:rPr>
                <w:rFonts w:ascii="Bierstadt" w:hAnsi="Bierstadt"/>
                <w:b/>
                <w:bCs/>
              </w:rPr>
              <w:t>*Click or tap on the image to open the Currency Converter.</w:t>
            </w:r>
            <w:r w:rsidRPr="00CF421B">
              <w:rPr>
                <w:rFonts w:ascii="Bierstadt" w:hAnsi="Bierstadt"/>
              </w:rPr>
              <w:t xml:space="preserve"> It will open in a new browser window</w:t>
            </w:r>
          </w:p>
        </w:tc>
      </w:tr>
      <w:tr w:rsidR="00D037D7" w:rsidRPr="00CF421B" w14:paraId="5026037C" w14:textId="77777777" w:rsidTr="0DB1AEBE">
        <w:trPr>
          <w:trHeight w:val="1484"/>
        </w:trPr>
        <w:tc>
          <w:tcPr>
            <w:tcW w:w="2425" w:type="dxa"/>
          </w:tcPr>
          <w:p w14:paraId="1F07A2E9" w14:textId="77777777" w:rsidR="00D037D7" w:rsidRDefault="00D037D7">
            <w:pPr>
              <w:rPr>
                <w:rFonts w:ascii="Bierstadt" w:hAnsi="Bierstadt"/>
              </w:rPr>
            </w:pPr>
            <w:r>
              <w:rPr>
                <w:rFonts w:ascii="Bierstadt" w:hAnsi="Bierstadt"/>
              </w:rPr>
              <w:t>Slide 39</w:t>
            </w:r>
          </w:p>
          <w:p w14:paraId="0684D381" w14:textId="2EC331F0" w:rsidR="008B3204" w:rsidRPr="00CF421B" w:rsidRDefault="00240BA7">
            <w:pPr>
              <w:rPr>
                <w:rFonts w:ascii="Bierstadt" w:hAnsi="Bierstadt"/>
              </w:rPr>
            </w:pPr>
            <w:r w:rsidRPr="00240BA7">
              <w:rPr>
                <w:rFonts w:ascii="Bierstadt" w:hAnsi="Bierstadt"/>
                <w:noProof/>
              </w:rPr>
              <w:drawing>
                <wp:inline distT="0" distB="0" distL="0" distR="0" wp14:anchorId="115F92B7" wp14:editId="4B7A1AB2">
                  <wp:extent cx="1268542" cy="713232"/>
                  <wp:effectExtent l="0" t="0" r="8255" b="0"/>
                  <wp:docPr id="12422985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2298578" name=""/>
                          <pic:cNvPicPr/>
                        </pic:nvPicPr>
                        <pic:blipFill>
                          <a:blip r:embed="rId69"/>
                          <a:stretch>
                            <a:fillRect/>
                          </a:stretch>
                        </pic:blipFill>
                        <pic:spPr>
                          <a:xfrm>
                            <a:off x="0" y="0"/>
                            <a:ext cx="1268542" cy="713232"/>
                          </a:xfrm>
                          <a:prstGeom prst="rect">
                            <a:avLst/>
                          </a:prstGeom>
                        </pic:spPr>
                      </pic:pic>
                    </a:graphicData>
                  </a:graphic>
                </wp:inline>
              </w:drawing>
            </w:r>
          </w:p>
        </w:tc>
        <w:tc>
          <w:tcPr>
            <w:tcW w:w="7110" w:type="dxa"/>
          </w:tcPr>
          <w:p w14:paraId="32EC7936" w14:textId="77777777" w:rsidR="00E2024A" w:rsidRDefault="00D037D7">
            <w:pPr>
              <w:spacing w:line="276" w:lineRule="auto"/>
              <w:rPr>
                <w:rFonts w:ascii="Bierstadt" w:hAnsi="Bierstadt"/>
                <w:b/>
                <w:i/>
              </w:rPr>
            </w:pPr>
            <w:r>
              <w:rPr>
                <w:rFonts w:ascii="Bierstadt" w:hAnsi="Bierstadt"/>
                <w:b/>
                <w:i/>
              </w:rPr>
              <w:t>*Click or tap on the image for additional learning from the JA Campus</w:t>
            </w:r>
          </w:p>
          <w:p w14:paraId="65DBE409" w14:textId="77777777" w:rsidR="008F39A1" w:rsidRDefault="008F39A1">
            <w:pPr>
              <w:spacing w:line="276" w:lineRule="auto"/>
              <w:rPr>
                <w:rFonts w:ascii="Bierstadt" w:hAnsi="Bierstadt"/>
                <w:b/>
                <w:i/>
              </w:rPr>
            </w:pPr>
          </w:p>
          <w:p w14:paraId="30B2A30D" w14:textId="40241450" w:rsidR="008F39A1" w:rsidRPr="00D26371" w:rsidRDefault="008F39A1">
            <w:pPr>
              <w:spacing w:line="276" w:lineRule="auto"/>
              <w:rPr>
                <w:rFonts w:ascii="Bierstadt" w:hAnsi="Bierstadt"/>
                <w:b/>
                <w:i/>
              </w:rPr>
            </w:pPr>
            <w:hyperlink r:id="rId70" w:history="1">
              <w:r w:rsidRPr="00F368DF">
                <w:rPr>
                  <w:rStyle w:val="Hyperlink"/>
                  <w:rFonts w:ascii="Bierstadt" w:hAnsi="Bierstadt"/>
                  <w:b/>
                  <w:i/>
                </w:rPr>
                <w:t>https://www.jacampus.org/curious-about-currency/</w:t>
              </w:r>
            </w:hyperlink>
            <w:r>
              <w:rPr>
                <w:rFonts w:ascii="Bierstadt" w:hAnsi="Bierstadt"/>
                <w:b/>
                <w:i/>
              </w:rPr>
              <w:t xml:space="preserve"> </w:t>
            </w:r>
          </w:p>
        </w:tc>
      </w:tr>
      <w:tr w:rsidR="001A11F6" w:rsidRPr="00CF421B" w14:paraId="029B16CF" w14:textId="77777777" w:rsidTr="0DB1AEBE">
        <w:trPr>
          <w:trHeight w:val="620"/>
        </w:trPr>
        <w:tc>
          <w:tcPr>
            <w:tcW w:w="2425" w:type="dxa"/>
          </w:tcPr>
          <w:p w14:paraId="00000198" w14:textId="6BDC5135" w:rsidR="001A11F6" w:rsidRPr="00CF421B" w:rsidRDefault="003A012C">
            <w:pPr>
              <w:rPr>
                <w:rFonts w:ascii="Bierstadt" w:hAnsi="Bierstadt"/>
              </w:rPr>
            </w:pPr>
            <w:r w:rsidRPr="00CF421B">
              <w:rPr>
                <w:rFonts w:ascii="Bierstadt" w:hAnsi="Bierstadt"/>
              </w:rPr>
              <w:t xml:space="preserve">Slide </w:t>
            </w:r>
            <w:r w:rsidR="006B38C0">
              <w:rPr>
                <w:rFonts w:ascii="Bierstadt" w:hAnsi="Bierstadt"/>
              </w:rPr>
              <w:t>40</w:t>
            </w:r>
          </w:p>
          <w:p w14:paraId="00000199" w14:textId="77777777" w:rsidR="001A11F6" w:rsidRPr="00CF421B" w:rsidRDefault="003A012C">
            <w:pPr>
              <w:rPr>
                <w:rFonts w:ascii="Bierstadt" w:hAnsi="Bierstadt"/>
              </w:rPr>
            </w:pPr>
            <w:r w:rsidRPr="00CF421B">
              <w:rPr>
                <w:rFonts w:ascii="Bierstadt" w:hAnsi="Bierstadt"/>
                <w:noProof/>
              </w:rPr>
              <w:drawing>
                <wp:inline distT="0" distB="0" distL="0" distR="0" wp14:anchorId="76DF945C" wp14:editId="788597B2">
                  <wp:extent cx="1280160" cy="713232"/>
                  <wp:effectExtent l="0" t="0" r="0" b="0"/>
                  <wp:docPr id="2119499536" name="image19.png"/>
                  <wp:cNvGraphicFramePr/>
                  <a:graphic xmlns:a="http://schemas.openxmlformats.org/drawingml/2006/main">
                    <a:graphicData uri="http://schemas.openxmlformats.org/drawingml/2006/picture">
                      <pic:pic xmlns:pic="http://schemas.openxmlformats.org/drawingml/2006/picture">
                        <pic:nvPicPr>
                          <pic:cNvPr id="0" name="image19.png"/>
                          <pic:cNvPicPr preferRelativeResize="0"/>
                        </pic:nvPicPr>
                        <pic:blipFill>
                          <a:blip r:embed="rId71"/>
                          <a:srcRect/>
                          <a:stretch>
                            <a:fillRect/>
                          </a:stretch>
                        </pic:blipFill>
                        <pic:spPr>
                          <a:xfrm>
                            <a:off x="0" y="0"/>
                            <a:ext cx="1280160" cy="713232"/>
                          </a:xfrm>
                          <a:prstGeom prst="rect">
                            <a:avLst/>
                          </a:prstGeom>
                          <a:ln/>
                        </pic:spPr>
                      </pic:pic>
                    </a:graphicData>
                  </a:graphic>
                </wp:inline>
              </w:drawing>
            </w:r>
          </w:p>
        </w:tc>
        <w:tc>
          <w:tcPr>
            <w:tcW w:w="7110" w:type="dxa"/>
          </w:tcPr>
          <w:p w14:paraId="4906E5FB" w14:textId="77777777" w:rsidR="009D34E0" w:rsidRPr="009D34E0" w:rsidRDefault="009D34E0" w:rsidP="009D34E0">
            <w:pPr>
              <w:pBdr>
                <w:top w:val="nil"/>
                <w:left w:val="nil"/>
                <w:bottom w:val="nil"/>
                <w:right w:val="nil"/>
                <w:between w:val="nil"/>
              </w:pBdr>
              <w:rPr>
                <w:rFonts w:ascii="Bierstadt" w:hAnsi="Bierstadt"/>
                <w:b/>
                <w:bCs/>
                <w:i/>
                <w:iCs/>
                <w:color w:val="000000"/>
              </w:rPr>
            </w:pPr>
            <w:r w:rsidRPr="009D34E0">
              <w:rPr>
                <w:rFonts w:ascii="Bierstadt" w:hAnsi="Bierstadt"/>
                <w:b/>
                <w:bCs/>
                <w:i/>
                <w:iCs/>
                <w:color w:val="000000"/>
                <w:lang w:val="en-CA"/>
              </w:rPr>
              <w:t>Suggested time: 5 minutes</w:t>
            </w:r>
          </w:p>
          <w:p w14:paraId="28B1AD7E" w14:textId="77777777" w:rsidR="009D34E0" w:rsidRPr="009D34E0" w:rsidRDefault="009D34E0" w:rsidP="009D34E0">
            <w:pPr>
              <w:pBdr>
                <w:top w:val="nil"/>
                <w:left w:val="nil"/>
                <w:bottom w:val="nil"/>
                <w:right w:val="nil"/>
                <w:between w:val="nil"/>
              </w:pBdr>
              <w:spacing w:after="160"/>
              <w:rPr>
                <w:rFonts w:ascii="Bierstadt" w:hAnsi="Bierstadt"/>
                <w:color w:val="000000"/>
              </w:rPr>
            </w:pPr>
            <w:r w:rsidRPr="009D34E0">
              <w:rPr>
                <w:rFonts w:ascii="Bierstadt" w:hAnsi="Bierstadt"/>
                <w:color w:val="000000"/>
              </w:rPr>
              <w:t>Discuss briefly what inflation is. Use the definition below or provide your own description.</w:t>
            </w:r>
          </w:p>
          <w:p w14:paraId="43599669" w14:textId="77777777" w:rsidR="009D34E0" w:rsidRPr="009D34E0" w:rsidRDefault="009D34E0" w:rsidP="009D34E0">
            <w:pPr>
              <w:pBdr>
                <w:top w:val="nil"/>
                <w:left w:val="nil"/>
                <w:bottom w:val="nil"/>
                <w:right w:val="nil"/>
                <w:between w:val="nil"/>
              </w:pBdr>
              <w:spacing w:after="160"/>
              <w:rPr>
                <w:rFonts w:ascii="Bierstadt" w:hAnsi="Bierstadt"/>
                <w:i/>
                <w:iCs/>
                <w:color w:val="000000"/>
              </w:rPr>
            </w:pPr>
            <w:r w:rsidRPr="009D34E0">
              <w:rPr>
                <w:rFonts w:ascii="Bierstadt" w:hAnsi="Bierstadt"/>
                <w:i/>
                <w:iCs/>
                <w:color w:val="000000"/>
                <w:lang w:val="en-PH"/>
              </w:rPr>
              <w:t>Inflation is a rise in prices, measured over a certain amount of time. Inflation affects us because it means that over time, you can buy fewer things with the same amount of money. For example, now, you could buy 5 lollipops for $1. In five years, $5 might only get you 2 lollipops.</w:t>
            </w:r>
          </w:p>
          <w:p w14:paraId="000001A2" w14:textId="1153FFA6" w:rsidR="001A11F6" w:rsidRPr="00CF421B" w:rsidRDefault="009D34E0" w:rsidP="009D34E0">
            <w:pPr>
              <w:pBdr>
                <w:top w:val="nil"/>
                <w:left w:val="nil"/>
                <w:bottom w:val="nil"/>
                <w:right w:val="nil"/>
                <w:between w:val="nil"/>
              </w:pBdr>
              <w:spacing w:after="160"/>
              <w:rPr>
                <w:rFonts w:ascii="Bierstadt" w:hAnsi="Bierstadt"/>
                <w:color w:val="000000"/>
              </w:rPr>
            </w:pPr>
            <w:r w:rsidRPr="009D34E0">
              <w:rPr>
                <w:rFonts w:ascii="Bierstadt" w:hAnsi="Bierstadt"/>
                <w:color w:val="000000"/>
              </w:rPr>
              <w:t xml:space="preserve">Share what the cost of some goods and services were 10 years ago or so compared to now. Students will estimate the cost of the items during each of the years outlined in the table in their </w:t>
            </w:r>
            <w:r w:rsidRPr="009D34E0">
              <w:rPr>
                <w:rFonts w:ascii="Bierstadt" w:hAnsi="Bierstadt"/>
                <w:b/>
                <w:bCs/>
                <w:color w:val="000000"/>
              </w:rPr>
              <w:t>student portfolio, page 12.</w:t>
            </w:r>
          </w:p>
        </w:tc>
      </w:tr>
      <w:tr w:rsidR="001A11F6" w:rsidRPr="00CF421B" w14:paraId="12C6AB37" w14:textId="77777777" w:rsidTr="0DB1AEBE">
        <w:tc>
          <w:tcPr>
            <w:tcW w:w="2425" w:type="dxa"/>
          </w:tcPr>
          <w:p w14:paraId="000001A3" w14:textId="4F40BA30" w:rsidR="001A11F6" w:rsidRPr="00CF421B" w:rsidRDefault="003A012C">
            <w:pPr>
              <w:rPr>
                <w:rFonts w:ascii="Bierstadt" w:hAnsi="Bierstadt"/>
              </w:rPr>
            </w:pPr>
            <w:r w:rsidRPr="00CF421B">
              <w:rPr>
                <w:rFonts w:ascii="Bierstadt" w:hAnsi="Bierstadt"/>
              </w:rPr>
              <w:t>Slide 4</w:t>
            </w:r>
            <w:r w:rsidR="006B38C0">
              <w:rPr>
                <w:rFonts w:ascii="Bierstadt" w:hAnsi="Bierstadt"/>
              </w:rPr>
              <w:t>1</w:t>
            </w:r>
          </w:p>
          <w:p w14:paraId="000001A4" w14:textId="77777777" w:rsidR="001A11F6" w:rsidRPr="00CF421B" w:rsidRDefault="003A012C">
            <w:pPr>
              <w:rPr>
                <w:rFonts w:ascii="Bierstadt" w:hAnsi="Bierstadt"/>
              </w:rPr>
            </w:pPr>
            <w:r w:rsidRPr="00CF421B">
              <w:rPr>
                <w:rFonts w:ascii="Bierstadt" w:hAnsi="Bierstadt"/>
                <w:noProof/>
              </w:rPr>
              <w:drawing>
                <wp:inline distT="0" distB="0" distL="0" distR="0" wp14:anchorId="403CFC98" wp14:editId="7A5002E5">
                  <wp:extent cx="1280160" cy="713232"/>
                  <wp:effectExtent l="0" t="0" r="0" b="0"/>
                  <wp:docPr id="2119499537" name="image6.png"/>
                  <wp:cNvGraphicFramePr/>
                  <a:graphic xmlns:a="http://schemas.openxmlformats.org/drawingml/2006/main">
                    <a:graphicData uri="http://schemas.openxmlformats.org/drawingml/2006/picture">
                      <pic:pic xmlns:pic="http://schemas.openxmlformats.org/drawingml/2006/picture">
                        <pic:nvPicPr>
                          <pic:cNvPr id="0" name="image6.png"/>
                          <pic:cNvPicPr preferRelativeResize="0"/>
                        </pic:nvPicPr>
                        <pic:blipFill>
                          <a:blip r:embed="rId72"/>
                          <a:srcRect/>
                          <a:stretch>
                            <a:fillRect/>
                          </a:stretch>
                        </pic:blipFill>
                        <pic:spPr>
                          <a:xfrm>
                            <a:off x="0" y="0"/>
                            <a:ext cx="1280160" cy="713232"/>
                          </a:xfrm>
                          <a:prstGeom prst="rect">
                            <a:avLst/>
                          </a:prstGeom>
                          <a:ln/>
                        </pic:spPr>
                      </pic:pic>
                    </a:graphicData>
                  </a:graphic>
                </wp:inline>
              </w:drawing>
            </w:r>
          </w:p>
        </w:tc>
        <w:tc>
          <w:tcPr>
            <w:tcW w:w="7110" w:type="dxa"/>
          </w:tcPr>
          <w:p w14:paraId="2AACD12A" w14:textId="77777777" w:rsidR="00373A65" w:rsidRPr="00CF421B" w:rsidRDefault="00373A65" w:rsidP="00373A65">
            <w:pPr>
              <w:pBdr>
                <w:top w:val="nil"/>
                <w:left w:val="nil"/>
                <w:bottom w:val="nil"/>
                <w:right w:val="nil"/>
                <w:between w:val="nil"/>
              </w:pBdr>
              <w:rPr>
                <w:rFonts w:ascii="Bierstadt" w:hAnsi="Bierstadt"/>
                <w:b/>
                <w:bCs/>
                <w:i/>
                <w:iCs/>
                <w:color w:val="000000"/>
              </w:rPr>
            </w:pPr>
            <w:r w:rsidRPr="00CF421B">
              <w:rPr>
                <w:rFonts w:ascii="Bierstadt" w:hAnsi="Bierstadt"/>
                <w:b/>
                <w:bCs/>
                <w:i/>
                <w:iCs/>
                <w:color w:val="000000"/>
              </w:rPr>
              <w:t>Suggested time: 5 minutes</w:t>
            </w:r>
          </w:p>
          <w:p w14:paraId="0C53F29D" w14:textId="77777777" w:rsidR="00373A65" w:rsidRPr="00CF421B" w:rsidRDefault="00373A65" w:rsidP="00373A65">
            <w:pPr>
              <w:pBdr>
                <w:top w:val="nil"/>
                <w:left w:val="nil"/>
                <w:bottom w:val="nil"/>
                <w:right w:val="nil"/>
                <w:between w:val="nil"/>
              </w:pBdr>
              <w:rPr>
                <w:rFonts w:ascii="Bierstadt" w:hAnsi="Bierstadt"/>
                <w:color w:val="000000"/>
              </w:rPr>
            </w:pPr>
            <w:r w:rsidRPr="00CF421B">
              <w:rPr>
                <w:rFonts w:ascii="Bierstadt" w:hAnsi="Bierstadt"/>
                <w:color w:val="000000"/>
              </w:rPr>
              <w:t xml:space="preserve">Once students have completed their estimates, share the actual amounts. </w:t>
            </w:r>
          </w:p>
          <w:p w14:paraId="0E0B20AB" w14:textId="62EC0A93" w:rsidR="00373A65" w:rsidRPr="00CF421B" w:rsidRDefault="00373A65" w:rsidP="00373A65">
            <w:pPr>
              <w:pBdr>
                <w:top w:val="nil"/>
                <w:left w:val="nil"/>
                <w:bottom w:val="nil"/>
                <w:right w:val="nil"/>
                <w:between w:val="nil"/>
              </w:pBdr>
              <w:rPr>
                <w:rFonts w:ascii="Bierstadt" w:hAnsi="Bierstadt"/>
                <w:b/>
                <w:bCs/>
                <w:color w:val="000000"/>
              </w:rPr>
            </w:pPr>
            <w:r w:rsidRPr="00CF421B">
              <w:rPr>
                <w:rFonts w:ascii="Bierstadt" w:hAnsi="Bierstadt"/>
                <w:b/>
                <w:bCs/>
                <w:color w:val="000000"/>
              </w:rPr>
              <w:t>*Click or tap to reveal each amount</w:t>
            </w:r>
          </w:p>
          <w:p w14:paraId="01F9351B" w14:textId="77777777" w:rsidR="00CF288D" w:rsidRPr="00CF421B" w:rsidRDefault="00373A65" w:rsidP="00373A65">
            <w:pPr>
              <w:pBdr>
                <w:top w:val="nil"/>
                <w:left w:val="nil"/>
                <w:bottom w:val="nil"/>
                <w:right w:val="nil"/>
                <w:between w:val="nil"/>
              </w:pBdr>
              <w:rPr>
                <w:rFonts w:ascii="Bierstadt" w:hAnsi="Bierstadt"/>
                <w:color w:val="000000"/>
              </w:rPr>
            </w:pPr>
            <w:proofErr w:type="gramStart"/>
            <w:r w:rsidRPr="00CF421B">
              <w:rPr>
                <w:rFonts w:ascii="Bierstadt" w:hAnsi="Bierstadt"/>
                <w:color w:val="000000"/>
              </w:rPr>
              <w:t>Depending</w:t>
            </w:r>
            <w:proofErr w:type="gramEnd"/>
            <w:r w:rsidRPr="00CF421B">
              <w:rPr>
                <w:rFonts w:ascii="Bierstadt" w:hAnsi="Bierstadt"/>
                <w:color w:val="000000"/>
              </w:rPr>
              <w:t xml:space="preserve"> where you live the costs today may vary</w:t>
            </w:r>
            <w:r w:rsidR="00CF288D" w:rsidRPr="00CF421B">
              <w:rPr>
                <w:rFonts w:ascii="Bierstadt" w:hAnsi="Bierstadt"/>
                <w:color w:val="000000"/>
              </w:rPr>
              <w:t xml:space="preserve">. </w:t>
            </w:r>
          </w:p>
          <w:p w14:paraId="3BCC79D1" w14:textId="77777777" w:rsidR="00CF288D" w:rsidRPr="00CF421B" w:rsidRDefault="00CF288D" w:rsidP="00373A65">
            <w:pPr>
              <w:pBdr>
                <w:top w:val="nil"/>
                <w:left w:val="nil"/>
                <w:bottom w:val="nil"/>
                <w:right w:val="nil"/>
                <w:between w:val="nil"/>
              </w:pBdr>
              <w:rPr>
                <w:rFonts w:ascii="Bierstadt" w:hAnsi="Bierstadt"/>
                <w:color w:val="000000"/>
              </w:rPr>
            </w:pPr>
          </w:p>
          <w:p w14:paraId="000001A7" w14:textId="6E93EBDD" w:rsidR="001A11F6" w:rsidRPr="00CF421B" w:rsidRDefault="00CF288D" w:rsidP="00373A65">
            <w:pPr>
              <w:pBdr>
                <w:top w:val="nil"/>
                <w:left w:val="nil"/>
                <w:bottom w:val="nil"/>
                <w:right w:val="nil"/>
                <w:between w:val="nil"/>
              </w:pBdr>
              <w:rPr>
                <w:rFonts w:ascii="Bierstadt" w:hAnsi="Bierstadt"/>
                <w:color w:val="000000"/>
              </w:rPr>
            </w:pPr>
            <w:r w:rsidRPr="00CF421B">
              <w:rPr>
                <w:rFonts w:ascii="Bierstadt" w:hAnsi="Bierstadt"/>
                <w:color w:val="000000"/>
              </w:rPr>
              <w:t>Note: The costs have been updated and will appear differently than what is listed in the print materials to reflect what is more common in urban cities across Canada.</w:t>
            </w:r>
            <w:r w:rsidR="00373A65" w:rsidRPr="00CF421B">
              <w:rPr>
                <w:rFonts w:ascii="Bierstadt" w:hAnsi="Bierstadt"/>
                <w:color w:val="000000"/>
              </w:rPr>
              <w:t xml:space="preserve"> </w:t>
            </w:r>
          </w:p>
        </w:tc>
      </w:tr>
      <w:tr w:rsidR="001A11F6" w:rsidRPr="00CF421B" w14:paraId="6AA3104E" w14:textId="77777777" w:rsidTr="0DB1AEBE">
        <w:trPr>
          <w:trHeight w:val="2231"/>
        </w:trPr>
        <w:tc>
          <w:tcPr>
            <w:tcW w:w="2425" w:type="dxa"/>
          </w:tcPr>
          <w:p w14:paraId="000001A8" w14:textId="35DA6ACF" w:rsidR="001A11F6" w:rsidRPr="00CF421B" w:rsidRDefault="003A012C">
            <w:pPr>
              <w:rPr>
                <w:rFonts w:ascii="Bierstadt" w:hAnsi="Bierstadt"/>
              </w:rPr>
            </w:pPr>
            <w:r w:rsidRPr="00CF421B">
              <w:rPr>
                <w:rFonts w:ascii="Bierstadt" w:hAnsi="Bierstadt"/>
              </w:rPr>
              <w:lastRenderedPageBreak/>
              <w:t>Slide 4</w:t>
            </w:r>
            <w:r w:rsidR="006B38C0">
              <w:rPr>
                <w:rFonts w:ascii="Bierstadt" w:hAnsi="Bierstadt"/>
              </w:rPr>
              <w:t>2</w:t>
            </w:r>
          </w:p>
          <w:p w14:paraId="000001A9" w14:textId="77777777" w:rsidR="001A11F6" w:rsidRPr="00CF421B" w:rsidRDefault="003A012C">
            <w:pPr>
              <w:rPr>
                <w:rFonts w:ascii="Bierstadt" w:hAnsi="Bierstadt"/>
              </w:rPr>
            </w:pPr>
            <w:r w:rsidRPr="00CF421B">
              <w:rPr>
                <w:rFonts w:ascii="Bierstadt" w:hAnsi="Bierstadt"/>
                <w:noProof/>
              </w:rPr>
              <w:drawing>
                <wp:inline distT="0" distB="0" distL="0" distR="0" wp14:anchorId="3C895677" wp14:editId="0D6A2893">
                  <wp:extent cx="1280160" cy="713232"/>
                  <wp:effectExtent l="0" t="0" r="0" b="0"/>
                  <wp:docPr id="2119499538"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73"/>
                          <a:srcRect/>
                          <a:stretch>
                            <a:fillRect/>
                          </a:stretch>
                        </pic:blipFill>
                        <pic:spPr>
                          <a:xfrm>
                            <a:off x="0" y="0"/>
                            <a:ext cx="1280160" cy="713232"/>
                          </a:xfrm>
                          <a:prstGeom prst="rect">
                            <a:avLst/>
                          </a:prstGeom>
                          <a:ln/>
                        </pic:spPr>
                      </pic:pic>
                    </a:graphicData>
                  </a:graphic>
                </wp:inline>
              </w:drawing>
            </w:r>
          </w:p>
        </w:tc>
        <w:tc>
          <w:tcPr>
            <w:tcW w:w="7110" w:type="dxa"/>
          </w:tcPr>
          <w:p w14:paraId="0A510651" w14:textId="77777777" w:rsidR="002E1EE8" w:rsidRPr="002E1EE8" w:rsidRDefault="002E1EE8" w:rsidP="00BC6EB7">
            <w:pPr>
              <w:pBdr>
                <w:top w:val="nil"/>
                <w:left w:val="nil"/>
                <w:bottom w:val="nil"/>
                <w:right w:val="nil"/>
                <w:between w:val="nil"/>
              </w:pBdr>
              <w:rPr>
                <w:rFonts w:ascii="Bierstadt" w:hAnsi="Bierstadt"/>
                <w:b/>
                <w:i/>
                <w:color w:val="000000"/>
              </w:rPr>
            </w:pPr>
            <w:r w:rsidRPr="002E1EE8">
              <w:rPr>
                <w:rFonts w:ascii="Bierstadt" w:hAnsi="Bierstadt"/>
                <w:b/>
                <w:bCs/>
                <w:i/>
                <w:iCs/>
                <w:color w:val="000000"/>
                <w:lang w:val="en-CA"/>
              </w:rPr>
              <w:t xml:space="preserve">Suggested time: Students can complete the reflections in class if time allows, or independently </w:t>
            </w:r>
            <w:proofErr w:type="gramStart"/>
            <w:r w:rsidRPr="002E1EE8">
              <w:rPr>
                <w:rFonts w:ascii="Bierstadt" w:hAnsi="Bierstadt"/>
                <w:b/>
                <w:bCs/>
                <w:i/>
                <w:iCs/>
                <w:color w:val="000000"/>
                <w:lang w:val="en-CA"/>
              </w:rPr>
              <w:t>later on</w:t>
            </w:r>
            <w:proofErr w:type="gramEnd"/>
            <w:r w:rsidRPr="002E1EE8">
              <w:rPr>
                <w:rFonts w:ascii="Bierstadt" w:hAnsi="Bierstadt"/>
                <w:b/>
                <w:bCs/>
                <w:i/>
                <w:iCs/>
                <w:color w:val="000000"/>
                <w:lang w:val="en-CA"/>
              </w:rPr>
              <w:t>.</w:t>
            </w:r>
          </w:p>
          <w:p w14:paraId="000001AC" w14:textId="2E14A039" w:rsidR="001A11F6" w:rsidRPr="00CF421B" w:rsidRDefault="002E1EE8" w:rsidP="00BC6EB7">
            <w:pPr>
              <w:pBdr>
                <w:top w:val="nil"/>
                <w:left w:val="nil"/>
                <w:bottom w:val="nil"/>
                <w:right w:val="nil"/>
                <w:between w:val="nil"/>
              </w:pBdr>
              <w:spacing w:after="160"/>
              <w:rPr>
                <w:rFonts w:ascii="Bierstadt" w:hAnsi="Bierstadt"/>
                <w:bCs/>
                <w:iCs/>
                <w:color w:val="000000"/>
              </w:rPr>
            </w:pPr>
            <w:r w:rsidRPr="002E1EE8">
              <w:rPr>
                <w:rFonts w:ascii="Bierstadt" w:hAnsi="Bierstadt"/>
                <w:bCs/>
                <w:iCs/>
                <w:color w:val="000000"/>
              </w:rPr>
              <w:t xml:space="preserve">Encourage the students to complete the self-reflection activity in their </w:t>
            </w:r>
            <w:r w:rsidRPr="002E1EE8">
              <w:rPr>
                <w:rFonts w:ascii="Bierstadt" w:hAnsi="Bierstadt"/>
                <w:b/>
                <w:iCs/>
                <w:color w:val="000000"/>
              </w:rPr>
              <w:t>student portfolio, page 13</w:t>
            </w:r>
            <w:r w:rsidRPr="002E1EE8">
              <w:rPr>
                <w:rFonts w:ascii="Bierstadt" w:hAnsi="Bierstadt"/>
                <w:bCs/>
                <w:iCs/>
                <w:color w:val="000000"/>
              </w:rPr>
              <w:t xml:space="preserve">. Students may respond to some or </w:t>
            </w:r>
            <w:proofErr w:type="gramStart"/>
            <w:r w:rsidRPr="002E1EE8">
              <w:rPr>
                <w:rFonts w:ascii="Bierstadt" w:hAnsi="Bierstadt"/>
                <w:bCs/>
                <w:iCs/>
                <w:color w:val="000000"/>
              </w:rPr>
              <w:t>all of</w:t>
            </w:r>
            <w:proofErr w:type="gramEnd"/>
            <w:r w:rsidRPr="002E1EE8">
              <w:rPr>
                <w:rFonts w:ascii="Bierstadt" w:hAnsi="Bierstadt"/>
                <w:bCs/>
                <w:iCs/>
                <w:color w:val="000000"/>
              </w:rPr>
              <w:t xml:space="preserve"> the prompts. There is no need to discuss their self-reflections; you and the classroom teacher may review them either between lessons or </w:t>
            </w:r>
            <w:proofErr w:type="gramStart"/>
            <w:r w:rsidRPr="002E1EE8">
              <w:rPr>
                <w:rFonts w:ascii="Bierstadt" w:hAnsi="Bierstadt"/>
                <w:bCs/>
                <w:iCs/>
                <w:color w:val="000000"/>
              </w:rPr>
              <w:t>later on</w:t>
            </w:r>
            <w:proofErr w:type="gramEnd"/>
            <w:r w:rsidRPr="002E1EE8">
              <w:rPr>
                <w:rFonts w:ascii="Bierstadt" w:hAnsi="Bierstadt"/>
                <w:bCs/>
                <w:iCs/>
                <w:color w:val="000000"/>
              </w:rPr>
              <w:t xml:space="preserve"> if necessary</w:t>
            </w:r>
          </w:p>
        </w:tc>
      </w:tr>
    </w:tbl>
    <w:p w14:paraId="22890BC8" w14:textId="77777777" w:rsidR="004F5E62" w:rsidRDefault="004F5E62">
      <w:pPr>
        <w:rPr>
          <w:rFonts w:ascii="Bierstadt" w:hAnsi="Bierstadt"/>
          <w:b/>
        </w:rPr>
        <w:sectPr w:rsidR="004F5E62">
          <w:headerReference w:type="default" r:id="rId74"/>
          <w:pgSz w:w="12240" w:h="15840"/>
          <w:pgMar w:top="1440" w:right="1440" w:bottom="1440" w:left="1440" w:header="720" w:footer="720" w:gutter="0"/>
          <w:pgNumType w:start="1"/>
          <w:cols w:space="720"/>
        </w:sectPr>
      </w:pPr>
    </w:p>
    <w:p w14:paraId="000001AE" w14:textId="04C52DD4" w:rsidR="001A11F6" w:rsidRPr="00CF421B" w:rsidRDefault="003A012C">
      <w:pPr>
        <w:rPr>
          <w:rFonts w:ascii="Bierstadt" w:hAnsi="Bierstadt"/>
          <w:b/>
        </w:rPr>
      </w:pPr>
      <w:r w:rsidRPr="00CF421B">
        <w:rPr>
          <w:rFonts w:ascii="Bierstadt" w:hAnsi="Bierstadt"/>
          <w:b/>
        </w:rPr>
        <w:lastRenderedPageBreak/>
        <w:t xml:space="preserve">Lesson 2: </w:t>
      </w:r>
      <w:r w:rsidR="00F11950" w:rsidRPr="00CF421B">
        <w:rPr>
          <w:rFonts w:ascii="Bierstadt" w:hAnsi="Bierstadt"/>
          <w:b/>
        </w:rPr>
        <w:t>SMART Shopping in an Online World</w:t>
      </w:r>
      <w:r w:rsidRPr="00CF421B">
        <w:rPr>
          <w:rFonts w:ascii="Bierstadt" w:hAnsi="Bierstadt"/>
          <w:b/>
        </w:rPr>
        <w:t xml:space="preserve"> </w:t>
      </w:r>
    </w:p>
    <w:tbl>
      <w:tblPr>
        <w:tblStyle w:val="a1"/>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4F5E62" w:rsidRPr="00CF421B" w14:paraId="3A055622" w14:textId="77777777">
        <w:tc>
          <w:tcPr>
            <w:tcW w:w="2425" w:type="dxa"/>
          </w:tcPr>
          <w:p w14:paraId="0C68B603" w14:textId="6F7C4D61" w:rsidR="004F5E62" w:rsidRPr="00CF421B" w:rsidRDefault="004F5E62">
            <w:pPr>
              <w:rPr>
                <w:rFonts w:ascii="Bierstadt" w:hAnsi="Bierstadt"/>
              </w:rPr>
            </w:pPr>
            <w:r w:rsidRPr="00C63F1B">
              <w:rPr>
                <w:rFonts w:ascii="Bierstadt" w:hAnsi="Bierstadt"/>
              </w:rPr>
              <w:t>Program Kit Materials</w:t>
            </w:r>
          </w:p>
        </w:tc>
        <w:tc>
          <w:tcPr>
            <w:tcW w:w="6925" w:type="dxa"/>
          </w:tcPr>
          <w:p w14:paraId="34FFD24F" w14:textId="77777777" w:rsidR="004F5E62" w:rsidRDefault="00165974">
            <w:pPr>
              <w:rPr>
                <w:rFonts w:ascii="Bierstadt" w:hAnsi="Bierstadt"/>
              </w:rPr>
            </w:pPr>
            <w:r>
              <w:rPr>
                <w:rFonts w:ascii="Bierstadt" w:hAnsi="Bierstadt"/>
              </w:rPr>
              <w:t xml:space="preserve">Online Scenario Cards </w:t>
            </w:r>
          </w:p>
          <w:p w14:paraId="1886D702" w14:textId="77777777" w:rsidR="00165974" w:rsidRDefault="0013366D">
            <w:pPr>
              <w:rPr>
                <w:rFonts w:ascii="Bierstadt" w:hAnsi="Bierstadt"/>
              </w:rPr>
            </w:pPr>
            <w:r w:rsidRPr="0013366D">
              <w:rPr>
                <w:rFonts w:ascii="Bierstadt" w:hAnsi="Bierstadt"/>
                <w:noProof/>
              </w:rPr>
              <w:drawing>
                <wp:inline distT="0" distB="0" distL="0" distR="0" wp14:anchorId="6E66DAC2" wp14:editId="24BFB8A9">
                  <wp:extent cx="1313850" cy="844550"/>
                  <wp:effectExtent l="19050" t="19050" r="19685" b="12700"/>
                  <wp:docPr id="20551661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5166127" name=""/>
                          <pic:cNvPicPr/>
                        </pic:nvPicPr>
                        <pic:blipFill rotWithShape="1">
                          <a:blip r:embed="rId75"/>
                          <a:srcRect b="11862"/>
                          <a:stretch>
                            <a:fillRect/>
                          </a:stretch>
                        </pic:blipFill>
                        <pic:spPr bwMode="auto">
                          <a:xfrm>
                            <a:off x="0" y="0"/>
                            <a:ext cx="1322019" cy="849801"/>
                          </a:xfrm>
                          <a:prstGeom prst="rect">
                            <a:avLst/>
                          </a:prstGeom>
                          <a:ln w="3175" cap="flat" cmpd="sng" algn="ctr">
                            <a:solidFill>
                              <a:srgbClr val="156082"/>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137BB62C" w14:textId="77777777" w:rsidR="0013366D" w:rsidRDefault="0013366D">
            <w:pPr>
              <w:rPr>
                <w:rFonts w:ascii="Bierstadt" w:hAnsi="Bierstadt"/>
              </w:rPr>
            </w:pPr>
          </w:p>
          <w:p w14:paraId="24F16672" w14:textId="77777777" w:rsidR="0013366D" w:rsidRDefault="0013366D">
            <w:pPr>
              <w:rPr>
                <w:rFonts w:ascii="Bierstadt" w:hAnsi="Bierstadt"/>
              </w:rPr>
            </w:pPr>
            <w:r>
              <w:rPr>
                <w:rFonts w:ascii="Bierstadt" w:hAnsi="Bierstadt"/>
              </w:rPr>
              <w:t xml:space="preserve">Website </w:t>
            </w:r>
            <w:proofErr w:type="spellStart"/>
            <w:r>
              <w:rPr>
                <w:rFonts w:ascii="Bierstadt" w:hAnsi="Bierstadt"/>
              </w:rPr>
              <w:t>Whatzit</w:t>
            </w:r>
            <w:proofErr w:type="spellEnd"/>
            <w:r>
              <w:rPr>
                <w:rFonts w:ascii="Bierstadt" w:hAnsi="Bierstadt"/>
              </w:rPr>
              <w:t xml:space="preserve"> Cards</w:t>
            </w:r>
          </w:p>
          <w:p w14:paraId="194D3E36" w14:textId="77777777" w:rsidR="00E46AFB" w:rsidRDefault="00E46AFB">
            <w:pPr>
              <w:rPr>
                <w:rFonts w:ascii="Bierstadt" w:hAnsi="Bierstadt"/>
              </w:rPr>
            </w:pPr>
            <w:r w:rsidRPr="00E46AFB">
              <w:rPr>
                <w:rFonts w:ascii="Bierstadt" w:hAnsi="Bierstadt"/>
                <w:noProof/>
              </w:rPr>
              <w:drawing>
                <wp:inline distT="0" distB="0" distL="0" distR="0" wp14:anchorId="2C688C16" wp14:editId="33B55EFB">
                  <wp:extent cx="1293381" cy="723900"/>
                  <wp:effectExtent l="0" t="0" r="2540" b="0"/>
                  <wp:docPr id="24680904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809040" name=""/>
                          <pic:cNvPicPr/>
                        </pic:nvPicPr>
                        <pic:blipFill>
                          <a:blip r:embed="rId76"/>
                          <a:stretch>
                            <a:fillRect/>
                          </a:stretch>
                        </pic:blipFill>
                        <pic:spPr>
                          <a:xfrm>
                            <a:off x="0" y="0"/>
                            <a:ext cx="1299344" cy="727238"/>
                          </a:xfrm>
                          <a:prstGeom prst="rect">
                            <a:avLst/>
                          </a:prstGeom>
                        </pic:spPr>
                      </pic:pic>
                    </a:graphicData>
                  </a:graphic>
                </wp:inline>
              </w:drawing>
            </w:r>
          </w:p>
          <w:p w14:paraId="3050DEB1" w14:textId="77777777" w:rsidR="00E46AFB" w:rsidRDefault="00E46AFB">
            <w:pPr>
              <w:rPr>
                <w:rFonts w:ascii="Bierstadt" w:hAnsi="Bierstadt"/>
              </w:rPr>
            </w:pPr>
          </w:p>
          <w:p w14:paraId="13816F56" w14:textId="77777777" w:rsidR="00E46AFB" w:rsidRDefault="00E46AFB">
            <w:pPr>
              <w:rPr>
                <w:rFonts w:ascii="Bierstadt" w:hAnsi="Bierstadt"/>
              </w:rPr>
            </w:pPr>
            <w:r>
              <w:rPr>
                <w:rFonts w:ascii="Bierstadt" w:hAnsi="Bierstadt"/>
              </w:rPr>
              <w:t xml:space="preserve">Avatar Challenge 2 Cards </w:t>
            </w:r>
          </w:p>
          <w:p w14:paraId="281B4A7D" w14:textId="064F8AF2" w:rsidR="00E46AFB" w:rsidRPr="00CF421B" w:rsidRDefault="009D53BF">
            <w:pPr>
              <w:rPr>
                <w:rFonts w:ascii="Bierstadt" w:hAnsi="Bierstadt"/>
              </w:rPr>
            </w:pPr>
            <w:r w:rsidRPr="009D53BF">
              <w:rPr>
                <w:rFonts w:ascii="Bierstadt" w:hAnsi="Bierstadt"/>
                <w:noProof/>
              </w:rPr>
              <w:drawing>
                <wp:inline distT="0" distB="0" distL="0" distR="0" wp14:anchorId="34920E87" wp14:editId="0B79BAEA">
                  <wp:extent cx="1663700" cy="913560"/>
                  <wp:effectExtent l="19050" t="19050" r="12700" b="20320"/>
                  <wp:docPr id="3464530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453021" name=""/>
                          <pic:cNvPicPr/>
                        </pic:nvPicPr>
                        <pic:blipFill>
                          <a:blip r:embed="rId77"/>
                          <a:stretch>
                            <a:fillRect/>
                          </a:stretch>
                        </pic:blipFill>
                        <pic:spPr>
                          <a:xfrm>
                            <a:off x="0" y="0"/>
                            <a:ext cx="1671254" cy="917708"/>
                          </a:xfrm>
                          <a:prstGeom prst="rect">
                            <a:avLst/>
                          </a:prstGeom>
                          <a:ln>
                            <a:solidFill>
                              <a:schemeClr val="accent1"/>
                            </a:solidFill>
                          </a:ln>
                        </pic:spPr>
                      </pic:pic>
                    </a:graphicData>
                  </a:graphic>
                </wp:inline>
              </w:drawing>
            </w:r>
          </w:p>
        </w:tc>
      </w:tr>
      <w:tr w:rsidR="001A11F6" w:rsidRPr="00CF421B" w14:paraId="0CB58171" w14:textId="77777777" w:rsidTr="00414D97">
        <w:trPr>
          <w:trHeight w:val="1548"/>
        </w:trPr>
        <w:tc>
          <w:tcPr>
            <w:tcW w:w="2425" w:type="dxa"/>
          </w:tcPr>
          <w:p w14:paraId="000001AF" w14:textId="19E37046" w:rsidR="001A11F6" w:rsidRPr="00CF421B" w:rsidRDefault="003A012C">
            <w:pPr>
              <w:rPr>
                <w:rFonts w:ascii="Bierstadt" w:hAnsi="Bierstadt"/>
              </w:rPr>
            </w:pPr>
            <w:r w:rsidRPr="00CF421B">
              <w:rPr>
                <w:rFonts w:ascii="Bierstadt" w:hAnsi="Bierstadt"/>
              </w:rPr>
              <w:t>Slide 4</w:t>
            </w:r>
            <w:r w:rsidR="006B38C0">
              <w:rPr>
                <w:rFonts w:ascii="Bierstadt" w:hAnsi="Bierstadt"/>
              </w:rPr>
              <w:t>3</w:t>
            </w:r>
            <w:r w:rsidRPr="00CF421B">
              <w:rPr>
                <w:rFonts w:ascii="Bierstadt" w:hAnsi="Bierstadt"/>
              </w:rPr>
              <w:t xml:space="preserve"> – Lesson 2</w:t>
            </w:r>
            <w:r w:rsidRPr="00CF421B">
              <w:rPr>
                <w:rFonts w:ascii="Bierstadt" w:hAnsi="Bierstadt"/>
                <w:noProof/>
              </w:rPr>
              <w:drawing>
                <wp:inline distT="0" distB="0" distL="0" distR="0" wp14:anchorId="178D73B7" wp14:editId="289D0108">
                  <wp:extent cx="1262931" cy="710398"/>
                  <wp:effectExtent l="0" t="0" r="0" b="0"/>
                  <wp:docPr id="2119499539" name="image7.png"/>
                  <wp:cNvGraphicFramePr/>
                  <a:graphic xmlns:a="http://schemas.openxmlformats.org/drawingml/2006/main">
                    <a:graphicData uri="http://schemas.openxmlformats.org/drawingml/2006/picture">
                      <pic:pic xmlns:pic="http://schemas.openxmlformats.org/drawingml/2006/picture">
                        <pic:nvPicPr>
                          <pic:cNvPr id="0" name="image7.png"/>
                          <pic:cNvPicPr preferRelativeResize="0"/>
                        </pic:nvPicPr>
                        <pic:blipFill>
                          <a:blip r:embed="rId78"/>
                          <a:srcRect/>
                          <a:stretch>
                            <a:fillRect/>
                          </a:stretch>
                        </pic:blipFill>
                        <pic:spPr>
                          <a:xfrm>
                            <a:off x="0" y="0"/>
                            <a:ext cx="1262931" cy="710398"/>
                          </a:xfrm>
                          <a:prstGeom prst="rect">
                            <a:avLst/>
                          </a:prstGeom>
                          <a:ln/>
                        </pic:spPr>
                      </pic:pic>
                    </a:graphicData>
                  </a:graphic>
                </wp:inline>
              </w:drawing>
            </w:r>
          </w:p>
        </w:tc>
        <w:tc>
          <w:tcPr>
            <w:tcW w:w="6925" w:type="dxa"/>
          </w:tcPr>
          <w:p w14:paraId="000001B0" w14:textId="480398A3" w:rsidR="001A11F6" w:rsidRPr="00CF421B" w:rsidRDefault="00F11950">
            <w:pPr>
              <w:rPr>
                <w:rFonts w:ascii="Bierstadt" w:hAnsi="Bierstadt"/>
              </w:rPr>
            </w:pPr>
            <w:r w:rsidRPr="00CF421B">
              <w:rPr>
                <w:rFonts w:ascii="Bierstadt" w:hAnsi="Bierstadt"/>
              </w:rPr>
              <w:t>Lesson 2: SMART Shopping in an Online World</w:t>
            </w:r>
          </w:p>
        </w:tc>
      </w:tr>
      <w:tr w:rsidR="001A11F6" w:rsidRPr="00CF421B" w14:paraId="2A337E41" w14:textId="77777777" w:rsidTr="00414D97">
        <w:trPr>
          <w:trHeight w:val="1543"/>
        </w:trPr>
        <w:tc>
          <w:tcPr>
            <w:tcW w:w="2425" w:type="dxa"/>
          </w:tcPr>
          <w:p w14:paraId="000001B1" w14:textId="6AA460FF" w:rsidR="001A11F6" w:rsidRPr="00CF421B" w:rsidRDefault="003A012C">
            <w:pPr>
              <w:rPr>
                <w:rFonts w:ascii="Bierstadt" w:hAnsi="Bierstadt"/>
              </w:rPr>
            </w:pPr>
            <w:r w:rsidRPr="00CF421B">
              <w:rPr>
                <w:rFonts w:ascii="Bierstadt" w:hAnsi="Bierstadt"/>
              </w:rPr>
              <w:t>Slide 4</w:t>
            </w:r>
            <w:r w:rsidR="006B38C0">
              <w:rPr>
                <w:rFonts w:ascii="Bierstadt" w:hAnsi="Bierstadt"/>
              </w:rPr>
              <w:t>4</w:t>
            </w:r>
            <w:r w:rsidRPr="00CF421B">
              <w:rPr>
                <w:rFonts w:ascii="Bierstadt" w:hAnsi="Bierstadt"/>
              </w:rPr>
              <w:t xml:space="preserve"> – Objectives </w:t>
            </w:r>
          </w:p>
          <w:p w14:paraId="000001B2" w14:textId="77777777" w:rsidR="001A11F6" w:rsidRPr="00CF421B" w:rsidRDefault="003A012C">
            <w:pPr>
              <w:rPr>
                <w:rFonts w:ascii="Bierstadt" w:hAnsi="Bierstadt"/>
              </w:rPr>
            </w:pPr>
            <w:r w:rsidRPr="00CF421B">
              <w:rPr>
                <w:rFonts w:ascii="Bierstadt" w:hAnsi="Bierstadt"/>
                <w:noProof/>
              </w:rPr>
              <w:drawing>
                <wp:inline distT="0" distB="0" distL="0" distR="0" wp14:anchorId="2A3D69AC" wp14:editId="110BB631">
                  <wp:extent cx="1267968" cy="713232"/>
                  <wp:effectExtent l="0" t="0" r="0" b="0"/>
                  <wp:docPr id="2119499540"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79"/>
                          <a:srcRect/>
                          <a:stretch>
                            <a:fillRect/>
                          </a:stretch>
                        </pic:blipFill>
                        <pic:spPr>
                          <a:xfrm>
                            <a:off x="0" y="0"/>
                            <a:ext cx="1267968" cy="713232"/>
                          </a:xfrm>
                          <a:prstGeom prst="rect">
                            <a:avLst/>
                          </a:prstGeom>
                          <a:ln/>
                        </pic:spPr>
                      </pic:pic>
                    </a:graphicData>
                  </a:graphic>
                </wp:inline>
              </w:drawing>
            </w:r>
          </w:p>
        </w:tc>
        <w:tc>
          <w:tcPr>
            <w:tcW w:w="6925" w:type="dxa"/>
          </w:tcPr>
          <w:p w14:paraId="000001B3" w14:textId="77777777" w:rsidR="001A11F6" w:rsidRPr="00CF421B" w:rsidRDefault="003A012C">
            <w:pPr>
              <w:rPr>
                <w:rFonts w:ascii="Bierstadt" w:hAnsi="Bierstadt"/>
              </w:rPr>
            </w:pPr>
            <w:r w:rsidRPr="00CF421B">
              <w:rPr>
                <w:rFonts w:ascii="Bierstadt" w:hAnsi="Bierstadt"/>
              </w:rPr>
              <w:t>Optional – review the learning objectives for the lesson</w:t>
            </w:r>
          </w:p>
          <w:p w14:paraId="000001B4" w14:textId="77777777" w:rsidR="001A11F6" w:rsidRPr="00CF421B" w:rsidRDefault="001A11F6">
            <w:pPr>
              <w:rPr>
                <w:rFonts w:ascii="Bierstadt" w:hAnsi="Bierstadt"/>
              </w:rPr>
            </w:pPr>
          </w:p>
        </w:tc>
      </w:tr>
      <w:tr w:rsidR="001A11F6" w:rsidRPr="00CF421B" w14:paraId="147F51EB" w14:textId="77777777">
        <w:tc>
          <w:tcPr>
            <w:tcW w:w="2425" w:type="dxa"/>
          </w:tcPr>
          <w:p w14:paraId="000001B5" w14:textId="49E9883D" w:rsidR="001A11F6" w:rsidRPr="00CF421B" w:rsidRDefault="003A012C">
            <w:pPr>
              <w:rPr>
                <w:rFonts w:ascii="Bierstadt" w:hAnsi="Bierstadt"/>
              </w:rPr>
            </w:pPr>
            <w:r w:rsidRPr="00CF421B">
              <w:rPr>
                <w:rFonts w:ascii="Bierstadt" w:hAnsi="Bierstadt"/>
              </w:rPr>
              <w:t>Slide 4</w:t>
            </w:r>
            <w:r w:rsidR="006B38C0">
              <w:rPr>
                <w:rFonts w:ascii="Bierstadt" w:hAnsi="Bierstadt"/>
              </w:rPr>
              <w:t>5</w:t>
            </w:r>
            <w:r w:rsidRPr="00CF421B">
              <w:rPr>
                <w:rFonts w:ascii="Bierstadt" w:hAnsi="Bierstadt"/>
              </w:rPr>
              <w:t xml:space="preserve"> – Introduction</w:t>
            </w:r>
          </w:p>
          <w:p w14:paraId="000001B6" w14:textId="77777777" w:rsidR="001A11F6" w:rsidRPr="00CF421B" w:rsidRDefault="003A012C">
            <w:pPr>
              <w:rPr>
                <w:rFonts w:ascii="Bierstadt" w:hAnsi="Bierstadt"/>
              </w:rPr>
            </w:pPr>
            <w:r w:rsidRPr="00CF421B">
              <w:rPr>
                <w:rFonts w:ascii="Bierstadt" w:hAnsi="Bierstadt"/>
                <w:noProof/>
              </w:rPr>
              <w:drawing>
                <wp:inline distT="0" distB="0" distL="0" distR="0" wp14:anchorId="09592CF4" wp14:editId="3D1E3421">
                  <wp:extent cx="1262453" cy="710129"/>
                  <wp:effectExtent l="0" t="0" r="0" b="0"/>
                  <wp:docPr id="2119499541" name="image14.png"/>
                  <wp:cNvGraphicFramePr/>
                  <a:graphic xmlns:a="http://schemas.openxmlformats.org/drawingml/2006/main">
                    <a:graphicData uri="http://schemas.openxmlformats.org/drawingml/2006/picture">
                      <pic:pic xmlns:pic="http://schemas.openxmlformats.org/drawingml/2006/picture">
                        <pic:nvPicPr>
                          <pic:cNvPr id="0" name="image14.png"/>
                          <pic:cNvPicPr preferRelativeResize="0"/>
                        </pic:nvPicPr>
                        <pic:blipFill>
                          <a:blip r:embed="rId80"/>
                          <a:srcRect/>
                          <a:stretch>
                            <a:fillRect/>
                          </a:stretch>
                        </pic:blipFill>
                        <pic:spPr>
                          <a:xfrm>
                            <a:off x="0" y="0"/>
                            <a:ext cx="1262453" cy="710129"/>
                          </a:xfrm>
                          <a:prstGeom prst="rect">
                            <a:avLst/>
                          </a:prstGeom>
                          <a:ln/>
                        </pic:spPr>
                      </pic:pic>
                    </a:graphicData>
                  </a:graphic>
                </wp:inline>
              </w:drawing>
            </w:r>
          </w:p>
        </w:tc>
        <w:tc>
          <w:tcPr>
            <w:tcW w:w="6925" w:type="dxa"/>
          </w:tcPr>
          <w:p w14:paraId="000001B7" w14:textId="77777777" w:rsidR="001A11F6" w:rsidRPr="00CF421B" w:rsidRDefault="003A012C">
            <w:pPr>
              <w:rPr>
                <w:rFonts w:ascii="Bierstadt" w:hAnsi="Bierstadt"/>
              </w:rPr>
            </w:pPr>
            <w:r w:rsidRPr="00CF421B">
              <w:rPr>
                <w:rFonts w:ascii="Bierstadt" w:hAnsi="Bierstadt"/>
              </w:rPr>
              <w:t xml:space="preserve">Introduce the lesson by explaining that making good financial decisions on how you spend money is an important part of money management. </w:t>
            </w:r>
          </w:p>
          <w:p w14:paraId="000001B8" w14:textId="77777777" w:rsidR="001A11F6" w:rsidRPr="00CF421B" w:rsidRDefault="001A11F6">
            <w:pPr>
              <w:rPr>
                <w:rFonts w:ascii="Bierstadt" w:hAnsi="Bierstadt"/>
              </w:rPr>
            </w:pPr>
          </w:p>
          <w:p w14:paraId="0D81F134" w14:textId="77777777" w:rsidR="001A11F6" w:rsidRDefault="003A012C">
            <w:pPr>
              <w:rPr>
                <w:rFonts w:ascii="Bierstadt" w:hAnsi="Bierstadt"/>
              </w:rPr>
            </w:pPr>
            <w:r w:rsidRPr="00CF421B">
              <w:rPr>
                <w:rFonts w:ascii="Bierstadt" w:hAnsi="Bierstadt"/>
              </w:rPr>
              <w:t>Tell the students that we will be reflecting on the different factors that influence people’s spending</w:t>
            </w:r>
            <w:r w:rsidR="00E33089" w:rsidRPr="00CF421B">
              <w:rPr>
                <w:rFonts w:ascii="Bierstadt" w:hAnsi="Bierstadt"/>
              </w:rPr>
              <w:t xml:space="preserve"> and </w:t>
            </w:r>
            <w:r w:rsidRPr="00CF421B">
              <w:rPr>
                <w:rFonts w:ascii="Bierstadt" w:hAnsi="Bierstadt"/>
              </w:rPr>
              <w:t xml:space="preserve">purchasing </w:t>
            </w:r>
            <w:r w:rsidR="00E33089" w:rsidRPr="00CF421B">
              <w:rPr>
                <w:rFonts w:ascii="Bierstadt" w:hAnsi="Bierstadt"/>
              </w:rPr>
              <w:t xml:space="preserve">of </w:t>
            </w:r>
            <w:r w:rsidRPr="00CF421B">
              <w:rPr>
                <w:rFonts w:ascii="Bierstadt" w:hAnsi="Bierstadt"/>
              </w:rPr>
              <w:t>goods and services, and what it means to be a SMART consumer in the current market. </w:t>
            </w:r>
          </w:p>
          <w:p w14:paraId="581F4532" w14:textId="77777777" w:rsidR="00414D97" w:rsidRDefault="00414D97">
            <w:pPr>
              <w:rPr>
                <w:rFonts w:ascii="Bierstadt" w:hAnsi="Bierstadt"/>
              </w:rPr>
            </w:pPr>
          </w:p>
          <w:p w14:paraId="38555928" w14:textId="77777777" w:rsidR="00414D97" w:rsidRDefault="00414D97">
            <w:pPr>
              <w:rPr>
                <w:rFonts w:ascii="Bierstadt" w:hAnsi="Bierstadt"/>
              </w:rPr>
            </w:pPr>
          </w:p>
          <w:p w14:paraId="606276B3" w14:textId="77777777" w:rsidR="00414D97" w:rsidRDefault="00414D97">
            <w:pPr>
              <w:rPr>
                <w:rFonts w:ascii="Bierstadt" w:hAnsi="Bierstadt"/>
              </w:rPr>
            </w:pPr>
          </w:p>
          <w:p w14:paraId="000001BA" w14:textId="34DA235C" w:rsidR="00414D97" w:rsidRPr="00CF421B" w:rsidRDefault="00414D97">
            <w:pPr>
              <w:rPr>
                <w:rFonts w:ascii="Bierstadt" w:hAnsi="Bierstadt"/>
              </w:rPr>
            </w:pPr>
          </w:p>
        </w:tc>
      </w:tr>
      <w:tr w:rsidR="001A11F6" w:rsidRPr="00CF421B" w14:paraId="737650BA" w14:textId="77777777">
        <w:tc>
          <w:tcPr>
            <w:tcW w:w="2425" w:type="dxa"/>
          </w:tcPr>
          <w:p w14:paraId="000001BB" w14:textId="1F3A02E8" w:rsidR="001A11F6" w:rsidRPr="00CF421B" w:rsidRDefault="003A012C">
            <w:pPr>
              <w:rPr>
                <w:rFonts w:ascii="Bierstadt" w:hAnsi="Bierstadt"/>
              </w:rPr>
            </w:pPr>
            <w:r w:rsidRPr="00CF421B">
              <w:rPr>
                <w:rFonts w:ascii="Bierstadt" w:hAnsi="Bierstadt"/>
              </w:rPr>
              <w:lastRenderedPageBreak/>
              <w:t>Slide 4</w:t>
            </w:r>
            <w:r w:rsidR="006B38C0">
              <w:rPr>
                <w:rFonts w:ascii="Bierstadt" w:hAnsi="Bierstadt"/>
              </w:rPr>
              <w:t>6</w:t>
            </w:r>
            <w:r w:rsidRPr="00CF421B">
              <w:rPr>
                <w:rFonts w:ascii="Bierstadt" w:hAnsi="Bierstadt"/>
              </w:rPr>
              <w:t xml:space="preserve"> – Activity Menu </w:t>
            </w:r>
          </w:p>
          <w:p w14:paraId="000001BC" w14:textId="69D15017" w:rsidR="001A11F6" w:rsidRPr="00CF421B" w:rsidRDefault="009032D3">
            <w:pPr>
              <w:rPr>
                <w:rFonts w:ascii="Bierstadt" w:hAnsi="Bierstadt"/>
              </w:rPr>
            </w:pPr>
            <w:r w:rsidRPr="009032D3">
              <w:rPr>
                <w:rFonts w:ascii="Bierstadt" w:hAnsi="Bierstadt"/>
                <w:noProof/>
              </w:rPr>
              <w:drawing>
                <wp:inline distT="0" distB="0" distL="0" distR="0" wp14:anchorId="1DFA821C" wp14:editId="3DFB6261">
                  <wp:extent cx="1267522" cy="713232"/>
                  <wp:effectExtent l="0" t="0" r="8890" b="0"/>
                  <wp:docPr id="5960782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6078287" name=""/>
                          <pic:cNvPicPr/>
                        </pic:nvPicPr>
                        <pic:blipFill>
                          <a:blip r:embed="rId81"/>
                          <a:stretch>
                            <a:fillRect/>
                          </a:stretch>
                        </pic:blipFill>
                        <pic:spPr>
                          <a:xfrm>
                            <a:off x="0" y="0"/>
                            <a:ext cx="1267522" cy="713232"/>
                          </a:xfrm>
                          <a:prstGeom prst="rect">
                            <a:avLst/>
                          </a:prstGeom>
                        </pic:spPr>
                      </pic:pic>
                    </a:graphicData>
                  </a:graphic>
                </wp:inline>
              </w:drawing>
            </w:r>
          </w:p>
        </w:tc>
        <w:tc>
          <w:tcPr>
            <w:tcW w:w="6925" w:type="dxa"/>
          </w:tcPr>
          <w:p w14:paraId="000001BD"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 xml:space="preserve">*Select the button to </w:t>
            </w:r>
            <w:proofErr w:type="gramStart"/>
            <w:r w:rsidRPr="00CF421B">
              <w:rPr>
                <w:rFonts w:ascii="Bierstadt" w:hAnsi="Bierstadt"/>
                <w:b/>
                <w:color w:val="000000"/>
              </w:rPr>
              <w:t>navigate to</w:t>
            </w:r>
            <w:proofErr w:type="gramEnd"/>
            <w:r w:rsidRPr="00CF421B">
              <w:rPr>
                <w:rFonts w:ascii="Bierstadt" w:hAnsi="Bierstadt"/>
                <w:b/>
                <w:color w:val="000000"/>
              </w:rPr>
              <w:t xml:space="preserve"> the activity.</w:t>
            </w:r>
          </w:p>
          <w:p w14:paraId="000001BE" w14:textId="77777777" w:rsidR="001A11F6" w:rsidRPr="00CF421B" w:rsidRDefault="001A11F6">
            <w:pPr>
              <w:pBdr>
                <w:top w:val="nil"/>
                <w:left w:val="nil"/>
                <w:bottom w:val="nil"/>
                <w:right w:val="nil"/>
                <w:between w:val="nil"/>
              </w:pBdr>
              <w:rPr>
                <w:rFonts w:ascii="Bierstadt" w:hAnsi="Bierstadt"/>
                <w:color w:val="000000"/>
              </w:rPr>
            </w:pPr>
          </w:p>
          <w:p w14:paraId="000001BF"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After you have completed an activity, you will be redirected back to the activity menu. </w:t>
            </w:r>
          </w:p>
          <w:p w14:paraId="000001C2" w14:textId="56262118" w:rsidR="001A11F6" w:rsidRPr="00CF421B" w:rsidRDefault="009032D3">
            <w:pPr>
              <w:pBdr>
                <w:top w:val="nil"/>
                <w:left w:val="nil"/>
                <w:bottom w:val="nil"/>
                <w:right w:val="nil"/>
                <w:between w:val="nil"/>
              </w:pBdr>
              <w:rPr>
                <w:rFonts w:ascii="Bierstadt" w:hAnsi="Bierstadt"/>
                <w:b/>
                <w:color w:val="000000"/>
              </w:rPr>
            </w:pPr>
            <w:r w:rsidRPr="009032D3">
              <w:rPr>
                <w:rFonts w:ascii="Bierstadt" w:hAnsi="Bierstadt"/>
                <w:b/>
                <w:color w:val="000000"/>
              </w:rPr>
              <w:t xml:space="preserve">*Click or tap the </w:t>
            </w:r>
            <w:r w:rsidRPr="003A2D42">
              <w:rPr>
                <w:rFonts w:ascii="Bierstadt" w:hAnsi="Bierstadt"/>
                <w:b/>
                <w:i/>
                <w:iCs/>
                <w:color w:val="000000"/>
              </w:rPr>
              <w:t>Return to Main Menu</w:t>
            </w:r>
            <w:r w:rsidRPr="009032D3">
              <w:rPr>
                <w:rFonts w:ascii="Bierstadt" w:hAnsi="Bierstadt"/>
                <w:b/>
                <w:color w:val="000000"/>
              </w:rPr>
              <w:t xml:space="preserve"> button to return to the Lessons (Slide 5)</w:t>
            </w:r>
          </w:p>
        </w:tc>
      </w:tr>
      <w:tr w:rsidR="001A11F6" w:rsidRPr="00CF421B" w14:paraId="1D03DDCB" w14:textId="77777777">
        <w:tc>
          <w:tcPr>
            <w:tcW w:w="9350" w:type="dxa"/>
            <w:gridSpan w:val="2"/>
            <w:shd w:val="clear" w:color="auto" w:fill="C2EDF0"/>
          </w:tcPr>
          <w:p w14:paraId="000001C3" w14:textId="3A564266" w:rsidR="001A11F6" w:rsidRPr="00CF421B" w:rsidRDefault="003A012C">
            <w:pPr>
              <w:pBdr>
                <w:top w:val="nil"/>
                <w:left w:val="nil"/>
                <w:bottom w:val="nil"/>
                <w:right w:val="nil"/>
                <w:between w:val="nil"/>
              </w:pBdr>
              <w:jc w:val="right"/>
              <w:rPr>
                <w:rFonts w:ascii="Bierstadt" w:hAnsi="Bierstadt"/>
                <w:b/>
                <w:color w:val="000000"/>
              </w:rPr>
            </w:pPr>
            <w:r w:rsidRPr="00CF421B">
              <w:rPr>
                <w:rFonts w:ascii="Bierstadt" w:hAnsi="Bierstadt"/>
                <w:b/>
                <w:color w:val="000000"/>
              </w:rPr>
              <w:t xml:space="preserve">Why do we buy the </w:t>
            </w:r>
            <w:r w:rsidR="00CC5A24" w:rsidRPr="00CF421B">
              <w:rPr>
                <w:rFonts w:ascii="Bierstadt" w:hAnsi="Bierstadt"/>
                <w:b/>
                <w:color w:val="000000"/>
              </w:rPr>
              <w:t>T</w:t>
            </w:r>
            <w:r w:rsidRPr="00CF421B">
              <w:rPr>
                <w:rFonts w:ascii="Bierstadt" w:hAnsi="Bierstadt"/>
                <w:b/>
                <w:color w:val="000000"/>
              </w:rPr>
              <w:t xml:space="preserve">hings we Buy                         </w:t>
            </w:r>
            <w:r w:rsidR="00AF35B1" w:rsidRPr="00CF421B">
              <w:rPr>
                <w:rFonts w:ascii="Bierstadt" w:hAnsi="Bierstadt"/>
                <w:b/>
                <w:color w:val="000000"/>
              </w:rPr>
              <w:t xml:space="preserve">5 </w:t>
            </w:r>
            <w:r w:rsidRPr="00CF421B">
              <w:rPr>
                <w:rFonts w:ascii="Bierstadt" w:hAnsi="Bierstadt"/>
                <w:b/>
                <w:color w:val="000000"/>
              </w:rPr>
              <w:t>mins</w:t>
            </w:r>
          </w:p>
        </w:tc>
      </w:tr>
      <w:tr w:rsidR="001A11F6" w:rsidRPr="00CF421B" w14:paraId="38606FB7" w14:textId="77777777">
        <w:tc>
          <w:tcPr>
            <w:tcW w:w="2425" w:type="dxa"/>
          </w:tcPr>
          <w:p w14:paraId="000001C5" w14:textId="60F76487" w:rsidR="001A11F6" w:rsidRPr="00CF421B" w:rsidRDefault="003A012C">
            <w:pPr>
              <w:rPr>
                <w:rFonts w:ascii="Bierstadt" w:hAnsi="Bierstadt"/>
              </w:rPr>
            </w:pPr>
            <w:r w:rsidRPr="00CF421B">
              <w:rPr>
                <w:rFonts w:ascii="Bierstadt" w:hAnsi="Bierstadt"/>
              </w:rPr>
              <w:t>Slide 4</w:t>
            </w:r>
            <w:r w:rsidR="006B38C0">
              <w:rPr>
                <w:rFonts w:ascii="Bierstadt" w:hAnsi="Bierstadt"/>
              </w:rPr>
              <w:t>7</w:t>
            </w:r>
          </w:p>
          <w:p w14:paraId="000001C6" w14:textId="77777777" w:rsidR="001A11F6" w:rsidRPr="00CF421B" w:rsidRDefault="003A012C">
            <w:pPr>
              <w:rPr>
                <w:rFonts w:ascii="Bierstadt" w:hAnsi="Bierstadt"/>
              </w:rPr>
            </w:pPr>
            <w:r w:rsidRPr="00CF421B">
              <w:rPr>
                <w:rFonts w:ascii="Bierstadt" w:hAnsi="Bierstadt"/>
                <w:noProof/>
              </w:rPr>
              <w:drawing>
                <wp:inline distT="0" distB="0" distL="0" distR="0" wp14:anchorId="5AE3CBBE" wp14:editId="700C1E26">
                  <wp:extent cx="1267968" cy="713232"/>
                  <wp:effectExtent l="0" t="0" r="0" b="0"/>
                  <wp:docPr id="2119499543" name="image41.png"/>
                  <wp:cNvGraphicFramePr/>
                  <a:graphic xmlns:a="http://schemas.openxmlformats.org/drawingml/2006/main">
                    <a:graphicData uri="http://schemas.openxmlformats.org/drawingml/2006/picture">
                      <pic:pic xmlns:pic="http://schemas.openxmlformats.org/drawingml/2006/picture">
                        <pic:nvPicPr>
                          <pic:cNvPr id="0" name="image41.png"/>
                          <pic:cNvPicPr preferRelativeResize="0"/>
                        </pic:nvPicPr>
                        <pic:blipFill>
                          <a:blip r:embed="rId82"/>
                          <a:srcRect/>
                          <a:stretch>
                            <a:fillRect/>
                          </a:stretch>
                        </pic:blipFill>
                        <pic:spPr>
                          <a:xfrm>
                            <a:off x="0" y="0"/>
                            <a:ext cx="1267968" cy="713232"/>
                          </a:xfrm>
                          <a:prstGeom prst="rect">
                            <a:avLst/>
                          </a:prstGeom>
                          <a:ln/>
                        </pic:spPr>
                      </pic:pic>
                    </a:graphicData>
                  </a:graphic>
                </wp:inline>
              </w:drawing>
            </w:r>
          </w:p>
        </w:tc>
        <w:tc>
          <w:tcPr>
            <w:tcW w:w="6925" w:type="dxa"/>
          </w:tcPr>
          <w:p w14:paraId="000001C8" w14:textId="3EF7F3A8" w:rsidR="001A11F6" w:rsidRPr="00CF421B" w:rsidRDefault="003A012C">
            <w:pPr>
              <w:rPr>
                <w:rFonts w:ascii="Bierstadt" w:hAnsi="Bierstadt"/>
              </w:rPr>
            </w:pPr>
            <w:hyperlink r:id="rId83">
              <w:r w:rsidRPr="00CF421B">
                <w:rPr>
                  <w:rFonts w:ascii="Bierstadt" w:hAnsi="Bierstadt"/>
                  <w:b/>
                  <w:i/>
                  <w:color w:val="000000"/>
                </w:rPr>
                <w:t xml:space="preserve">Suggested time: </w:t>
              </w:r>
              <w:r w:rsidR="001A7C84" w:rsidRPr="00CF421B">
                <w:rPr>
                  <w:rFonts w:ascii="Bierstadt" w:hAnsi="Bierstadt"/>
                  <w:b/>
                  <w:i/>
                  <w:color w:val="000000"/>
                </w:rPr>
                <w:t>3</w:t>
              </w:r>
              <w:r w:rsidRPr="00CF421B">
                <w:rPr>
                  <w:rFonts w:ascii="Bierstadt" w:hAnsi="Bierstadt"/>
                  <w:b/>
                  <w:i/>
                  <w:color w:val="000000"/>
                </w:rPr>
                <w:t xml:space="preserve"> minutes </w:t>
              </w:r>
            </w:hyperlink>
          </w:p>
          <w:p w14:paraId="000001CA" w14:textId="3EC03B02" w:rsidR="001A11F6" w:rsidRPr="00CF421B" w:rsidRDefault="003A012C">
            <w:pPr>
              <w:rPr>
                <w:rFonts w:ascii="Bierstadt" w:hAnsi="Bierstadt"/>
              </w:rPr>
            </w:pPr>
            <w:r w:rsidRPr="00CF421B">
              <w:rPr>
                <w:rFonts w:ascii="Bierstadt" w:hAnsi="Bierstadt"/>
                <w:color w:val="000000"/>
              </w:rPr>
              <w:t>Introduce the lesson asking students to consider what influences them to buy something. Allow a few students to share their responses.</w:t>
            </w:r>
            <w:r w:rsidR="006A53AC" w:rsidRPr="00CF421B">
              <w:rPr>
                <w:rFonts w:ascii="Bierstadt" w:hAnsi="Bierstadt"/>
              </w:rPr>
              <w:t xml:space="preserve"> </w:t>
            </w:r>
            <w:r w:rsidRPr="00CF421B">
              <w:rPr>
                <w:rFonts w:ascii="Bierstadt" w:hAnsi="Bierstadt"/>
                <w:color w:val="000000"/>
              </w:rPr>
              <w:t>When you are ready</w:t>
            </w:r>
            <w:r w:rsidRPr="00CF421B">
              <w:rPr>
                <w:rFonts w:ascii="Bierstadt" w:hAnsi="Bierstadt"/>
                <w:b/>
                <w:color w:val="000000"/>
              </w:rPr>
              <w:t xml:space="preserve">, *Click or tap to reveal each of the influences </w:t>
            </w:r>
          </w:p>
          <w:p w14:paraId="000001CB" w14:textId="77777777" w:rsidR="001A11F6" w:rsidRPr="00CF421B" w:rsidRDefault="001A11F6">
            <w:pPr>
              <w:rPr>
                <w:rFonts w:ascii="Bierstadt" w:hAnsi="Bierstadt"/>
                <w:color w:val="000000"/>
              </w:rPr>
            </w:pPr>
          </w:p>
          <w:p w14:paraId="000001CD" w14:textId="08A93151" w:rsidR="001A11F6" w:rsidRPr="00CF421B" w:rsidRDefault="003E1266">
            <w:pPr>
              <w:rPr>
                <w:rFonts w:ascii="Bierstadt" w:hAnsi="Bierstadt"/>
              </w:rPr>
            </w:pPr>
            <w:r w:rsidRPr="00CF421B">
              <w:rPr>
                <w:rFonts w:ascii="Bierstadt" w:hAnsi="Bierstadt"/>
                <w:color w:val="000000"/>
              </w:rPr>
              <w:t>Review each of the influences</w:t>
            </w:r>
            <w:r w:rsidR="00FE7950" w:rsidRPr="00CF421B">
              <w:rPr>
                <w:rFonts w:ascii="Bierstadt" w:hAnsi="Bierstadt"/>
                <w:color w:val="000000"/>
              </w:rPr>
              <w:t>:</w:t>
            </w:r>
          </w:p>
          <w:p w14:paraId="000001CE" w14:textId="13F2EE58"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Price</w:t>
            </w:r>
            <w:r w:rsidRPr="00CF421B">
              <w:rPr>
                <w:rFonts w:ascii="Bierstadt" w:hAnsi="Bierstadt"/>
                <w:color w:val="000000"/>
              </w:rPr>
              <w:t xml:space="preserve"> – we may be influenced to make a purchase if something seems like a good deal, or if the price matches the quality. </w:t>
            </w:r>
          </w:p>
          <w:p w14:paraId="000001CF" w14:textId="77777777"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Convenience</w:t>
            </w:r>
            <w:r w:rsidRPr="00CF421B">
              <w:rPr>
                <w:rFonts w:ascii="Bierstadt" w:hAnsi="Bierstadt"/>
                <w:color w:val="000000"/>
              </w:rPr>
              <w:t xml:space="preserve"> – we may buy things out of convenience, like ordering something online so you don’t have to make a trip to the store.</w:t>
            </w:r>
          </w:p>
          <w:p w14:paraId="000001D0" w14:textId="69AE6522"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 xml:space="preserve">Peers </w:t>
            </w:r>
            <w:r w:rsidRPr="00CF421B">
              <w:rPr>
                <w:rFonts w:ascii="Bierstadt" w:hAnsi="Bierstadt"/>
                <w:color w:val="000000"/>
              </w:rPr>
              <w:t>– we may be influence</w:t>
            </w:r>
            <w:r w:rsidR="00DB4810" w:rsidRPr="00CF421B">
              <w:rPr>
                <w:rFonts w:ascii="Bierstadt" w:hAnsi="Bierstadt"/>
                <w:color w:val="000000"/>
              </w:rPr>
              <w:t>d</w:t>
            </w:r>
            <w:r w:rsidRPr="00CF421B">
              <w:rPr>
                <w:rFonts w:ascii="Bierstadt" w:hAnsi="Bierstadt"/>
                <w:color w:val="000000"/>
              </w:rPr>
              <w:t xml:space="preserve"> to buy something because our friends have it too. </w:t>
            </w:r>
          </w:p>
          <w:p w14:paraId="000001D1" w14:textId="6B52D67A"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 xml:space="preserve">Celebrity Status </w:t>
            </w:r>
            <w:r w:rsidRPr="00CF421B">
              <w:rPr>
                <w:rFonts w:ascii="Bierstadt" w:hAnsi="Bierstadt"/>
                <w:color w:val="000000"/>
              </w:rPr>
              <w:t>– we might be influence</w:t>
            </w:r>
            <w:r w:rsidR="0045274D" w:rsidRPr="00CF421B">
              <w:rPr>
                <w:rFonts w:ascii="Bierstadt" w:hAnsi="Bierstadt"/>
                <w:color w:val="000000"/>
              </w:rPr>
              <w:t>d</w:t>
            </w:r>
            <w:r w:rsidRPr="00CF421B">
              <w:rPr>
                <w:rFonts w:ascii="Bierstadt" w:hAnsi="Bierstadt"/>
                <w:color w:val="000000"/>
              </w:rPr>
              <w:t xml:space="preserve"> to buy something because a celebrity or someone well known uses/endorses the product or services</w:t>
            </w:r>
          </w:p>
          <w:p w14:paraId="000001D2" w14:textId="042E31CE"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 xml:space="preserve">Brand Loyalty </w:t>
            </w:r>
            <w:r w:rsidRPr="00CF421B">
              <w:rPr>
                <w:rFonts w:ascii="Bierstadt" w:hAnsi="Bierstadt"/>
                <w:color w:val="000000"/>
              </w:rPr>
              <w:t xml:space="preserve">– we may </w:t>
            </w:r>
            <w:proofErr w:type="gramStart"/>
            <w:r w:rsidRPr="00CF421B">
              <w:rPr>
                <w:rFonts w:ascii="Bierstadt" w:hAnsi="Bierstadt"/>
                <w:color w:val="000000"/>
              </w:rPr>
              <w:t>influenced</w:t>
            </w:r>
            <w:proofErr w:type="gramEnd"/>
            <w:r w:rsidRPr="00CF421B">
              <w:rPr>
                <w:rFonts w:ascii="Bierstadt" w:hAnsi="Bierstadt"/>
                <w:color w:val="000000"/>
              </w:rPr>
              <w:t xml:space="preserve"> </w:t>
            </w:r>
            <w:r w:rsidR="0045274D" w:rsidRPr="00CF421B">
              <w:rPr>
                <w:rFonts w:ascii="Bierstadt" w:hAnsi="Bierstadt"/>
                <w:color w:val="000000"/>
              </w:rPr>
              <w:t xml:space="preserve">to </w:t>
            </w:r>
            <w:r w:rsidRPr="00CF421B">
              <w:rPr>
                <w:rFonts w:ascii="Bierstadt" w:hAnsi="Bierstadt"/>
                <w:color w:val="000000"/>
              </w:rPr>
              <w:t xml:space="preserve">buy a specific brand due to preference or using it for a long time. </w:t>
            </w:r>
          </w:p>
          <w:p w14:paraId="000001D3" w14:textId="09C2817C" w:rsidR="001A11F6" w:rsidRPr="00CF421B" w:rsidRDefault="003A012C" w:rsidP="00054250">
            <w:pPr>
              <w:pStyle w:val="ListParagraph"/>
              <w:numPr>
                <w:ilvl w:val="0"/>
                <w:numId w:val="14"/>
              </w:numPr>
              <w:rPr>
                <w:rFonts w:ascii="Bierstadt" w:hAnsi="Bierstadt"/>
              </w:rPr>
            </w:pPr>
            <w:proofErr w:type="gramStart"/>
            <w:r w:rsidRPr="00CF421B">
              <w:rPr>
                <w:rFonts w:ascii="Bierstadt" w:hAnsi="Bierstadt"/>
                <w:b/>
                <w:color w:val="000000"/>
              </w:rPr>
              <w:t>Sales Person</w:t>
            </w:r>
            <w:proofErr w:type="gramEnd"/>
            <w:r w:rsidRPr="00CF421B">
              <w:rPr>
                <w:rFonts w:ascii="Bierstadt" w:hAnsi="Bierstadt"/>
                <w:b/>
                <w:color w:val="000000"/>
              </w:rPr>
              <w:t xml:space="preserve"> </w:t>
            </w:r>
            <w:r w:rsidRPr="00CF421B">
              <w:rPr>
                <w:rFonts w:ascii="Bierstadt" w:hAnsi="Bierstadt"/>
                <w:color w:val="000000"/>
              </w:rPr>
              <w:t xml:space="preserve">– we may be influenced to buy something because </w:t>
            </w:r>
            <w:r w:rsidR="0045274D" w:rsidRPr="00CF421B">
              <w:rPr>
                <w:rFonts w:ascii="Bierstadt" w:hAnsi="Bierstadt"/>
                <w:color w:val="000000"/>
              </w:rPr>
              <w:t xml:space="preserve">a </w:t>
            </w:r>
            <w:proofErr w:type="gramStart"/>
            <w:r w:rsidRPr="00CF421B">
              <w:rPr>
                <w:rFonts w:ascii="Bierstadt" w:hAnsi="Bierstadt"/>
                <w:color w:val="000000"/>
              </w:rPr>
              <w:t>sales</w:t>
            </w:r>
            <w:r w:rsidR="0045274D" w:rsidRPr="00CF421B">
              <w:rPr>
                <w:rFonts w:ascii="Bierstadt" w:hAnsi="Bierstadt"/>
                <w:color w:val="000000"/>
              </w:rPr>
              <w:t xml:space="preserve"> person</w:t>
            </w:r>
            <w:proofErr w:type="gramEnd"/>
            <w:r w:rsidRPr="00CF421B">
              <w:rPr>
                <w:rFonts w:ascii="Bierstadt" w:hAnsi="Bierstadt"/>
                <w:color w:val="000000"/>
              </w:rPr>
              <w:t xml:space="preserve"> </w:t>
            </w:r>
            <w:r w:rsidR="0045274D" w:rsidRPr="00CF421B">
              <w:rPr>
                <w:rFonts w:ascii="Bierstadt" w:hAnsi="Bierstadt"/>
                <w:color w:val="000000"/>
              </w:rPr>
              <w:t>has convinced or</w:t>
            </w:r>
            <w:r w:rsidRPr="00CF421B">
              <w:rPr>
                <w:rFonts w:ascii="Bierstadt" w:hAnsi="Bierstadt"/>
                <w:color w:val="000000"/>
              </w:rPr>
              <w:t xml:space="preserve"> motivated us to purchase their goods </w:t>
            </w:r>
            <w:r w:rsidR="00FE7950" w:rsidRPr="00CF421B">
              <w:rPr>
                <w:rFonts w:ascii="Bierstadt" w:hAnsi="Bierstadt"/>
                <w:color w:val="000000"/>
              </w:rPr>
              <w:t>or</w:t>
            </w:r>
            <w:r w:rsidRPr="00CF421B">
              <w:rPr>
                <w:rFonts w:ascii="Bierstadt" w:hAnsi="Bierstadt"/>
                <w:color w:val="000000"/>
              </w:rPr>
              <w:t xml:space="preserve"> services</w:t>
            </w:r>
          </w:p>
          <w:p w14:paraId="000001D4" w14:textId="77777777" w:rsidR="001A11F6" w:rsidRPr="00CF421B" w:rsidRDefault="003A012C" w:rsidP="00054250">
            <w:pPr>
              <w:pStyle w:val="ListParagraph"/>
              <w:numPr>
                <w:ilvl w:val="0"/>
                <w:numId w:val="14"/>
              </w:numPr>
              <w:rPr>
                <w:rFonts w:ascii="Bierstadt" w:hAnsi="Bierstadt"/>
              </w:rPr>
            </w:pPr>
            <w:r w:rsidRPr="00CF421B">
              <w:rPr>
                <w:rFonts w:ascii="Bierstadt" w:hAnsi="Bierstadt"/>
                <w:b/>
                <w:color w:val="000000"/>
              </w:rPr>
              <w:t>Availability</w:t>
            </w:r>
            <w:r w:rsidRPr="00CF421B">
              <w:rPr>
                <w:rFonts w:ascii="Bierstadt" w:hAnsi="Bierstadt"/>
                <w:color w:val="000000"/>
              </w:rPr>
              <w:t xml:space="preserve"> – we may buy certain things based on availability, like if you want a can of Pepsi but the store only sells Coca Cola. </w:t>
            </w:r>
          </w:p>
          <w:p w14:paraId="000001D5" w14:textId="77777777" w:rsidR="001A11F6" w:rsidRPr="00CF421B" w:rsidRDefault="001A11F6">
            <w:pPr>
              <w:rPr>
                <w:rFonts w:ascii="Bierstadt" w:hAnsi="Bierstadt"/>
                <w:color w:val="000000"/>
              </w:rPr>
            </w:pPr>
          </w:p>
          <w:p w14:paraId="000001D6" w14:textId="77777777" w:rsidR="001A11F6" w:rsidRPr="00CF421B" w:rsidRDefault="003A012C">
            <w:pPr>
              <w:rPr>
                <w:rFonts w:ascii="Bierstadt" w:hAnsi="Bierstadt"/>
                <w:color w:val="000000"/>
              </w:rPr>
            </w:pPr>
            <w:r w:rsidRPr="00CF421B">
              <w:rPr>
                <w:rFonts w:ascii="Bierstadt" w:hAnsi="Bierstadt"/>
                <w:color w:val="000000"/>
              </w:rPr>
              <w:t xml:space="preserve">As a group, discuss each of the factors that influence us to shop. </w:t>
            </w:r>
          </w:p>
          <w:p w14:paraId="658B0E48" w14:textId="3A040B94" w:rsidR="00FE7950" w:rsidRPr="00CF421B" w:rsidRDefault="00FE7950">
            <w:pPr>
              <w:rPr>
                <w:rFonts w:ascii="Bierstadt" w:hAnsi="Bierstadt"/>
              </w:rPr>
            </w:pPr>
            <w:r w:rsidRPr="00CF421B">
              <w:rPr>
                <w:rFonts w:ascii="Bierstadt" w:hAnsi="Bierstadt"/>
                <w:color w:val="000000"/>
              </w:rPr>
              <w:t>Invite students to share their thoughts or experiences with the influences. Reinforce their understanding by sharing your own experiences.</w:t>
            </w:r>
          </w:p>
          <w:p w14:paraId="000001D7" w14:textId="77777777" w:rsidR="001A11F6" w:rsidRPr="00CF421B" w:rsidRDefault="001A11F6">
            <w:pPr>
              <w:rPr>
                <w:rFonts w:ascii="Bierstadt" w:hAnsi="Bierstadt"/>
                <w:color w:val="000000"/>
              </w:rPr>
            </w:pPr>
          </w:p>
          <w:p w14:paraId="000001D8" w14:textId="294C6630" w:rsidR="001A11F6" w:rsidRPr="00CF421B" w:rsidRDefault="003A012C">
            <w:pPr>
              <w:rPr>
                <w:rFonts w:ascii="Bierstadt" w:hAnsi="Bierstadt"/>
              </w:rPr>
            </w:pPr>
            <w:r w:rsidRPr="00CF421B">
              <w:rPr>
                <w:rFonts w:ascii="Bierstadt" w:hAnsi="Bierstadt"/>
                <w:i/>
                <w:iCs/>
                <w:color w:val="000000"/>
              </w:rPr>
              <w:t>Facilitat</w:t>
            </w:r>
            <w:r w:rsidR="00FE7950" w:rsidRPr="00CF421B">
              <w:rPr>
                <w:rFonts w:ascii="Bierstadt" w:hAnsi="Bierstadt"/>
                <w:i/>
                <w:iCs/>
                <w:color w:val="000000"/>
              </w:rPr>
              <w:t>or</w:t>
            </w:r>
            <w:r w:rsidRPr="00CF421B">
              <w:rPr>
                <w:rFonts w:ascii="Bierstadt" w:hAnsi="Bierstadt"/>
                <w:i/>
                <w:iCs/>
                <w:color w:val="000000"/>
              </w:rPr>
              <w:t xml:space="preserve"> tip:</w:t>
            </w:r>
            <w:r w:rsidRPr="00CF421B">
              <w:rPr>
                <w:rFonts w:ascii="Bierstadt" w:hAnsi="Bierstadt"/>
                <w:color w:val="000000"/>
              </w:rPr>
              <w:t xml:space="preserve"> Be sensitive to the economic situations of students in the classroom. Some may have little or no spending money, while others may have a lot. </w:t>
            </w:r>
          </w:p>
          <w:p w14:paraId="000001D9" w14:textId="77777777" w:rsidR="001A11F6" w:rsidRPr="00CF421B" w:rsidRDefault="001A11F6">
            <w:pPr>
              <w:rPr>
                <w:rFonts w:ascii="Bierstadt" w:hAnsi="Bierstadt"/>
                <w:color w:val="000000"/>
              </w:rPr>
            </w:pPr>
          </w:p>
          <w:p w14:paraId="000001DA" w14:textId="77777777" w:rsidR="001A11F6" w:rsidRPr="00CF421B" w:rsidRDefault="003A012C">
            <w:pPr>
              <w:rPr>
                <w:rFonts w:ascii="Bierstadt" w:hAnsi="Bierstadt"/>
              </w:rPr>
            </w:pPr>
            <w:r w:rsidRPr="00CF421B">
              <w:rPr>
                <w:rFonts w:ascii="Bierstadt" w:hAnsi="Bierstadt"/>
                <w:i/>
                <w:iCs/>
                <w:color w:val="000000"/>
              </w:rPr>
              <w:lastRenderedPageBreak/>
              <w:t>Volunteer connection:</w:t>
            </w:r>
            <w:r w:rsidRPr="00CF421B">
              <w:rPr>
                <w:rFonts w:ascii="Bierstadt" w:hAnsi="Bierstadt"/>
                <w:color w:val="000000"/>
              </w:rPr>
              <w:t xml:space="preserve"> Describe a recent purchase you made and invite students to guess what influenced </w:t>
            </w:r>
            <w:proofErr w:type="gramStart"/>
            <w:r w:rsidRPr="00CF421B">
              <w:rPr>
                <w:rFonts w:ascii="Bierstadt" w:hAnsi="Bierstadt"/>
                <w:color w:val="000000"/>
              </w:rPr>
              <w:t>you, or</w:t>
            </w:r>
            <w:proofErr w:type="gramEnd"/>
            <w:r w:rsidRPr="00CF421B">
              <w:rPr>
                <w:rFonts w:ascii="Bierstadt" w:hAnsi="Bierstadt"/>
                <w:color w:val="000000"/>
              </w:rPr>
              <w:t xml:space="preserve"> simply share which of these factors have influenced you before when it comes to spending and shopping.</w:t>
            </w:r>
          </w:p>
          <w:p w14:paraId="000001DB" w14:textId="77777777" w:rsidR="001A11F6" w:rsidRPr="00CF421B" w:rsidRDefault="001A11F6">
            <w:pPr>
              <w:pBdr>
                <w:top w:val="nil"/>
                <w:left w:val="nil"/>
                <w:bottom w:val="nil"/>
                <w:right w:val="nil"/>
                <w:between w:val="nil"/>
              </w:pBdr>
              <w:rPr>
                <w:rFonts w:ascii="Bierstadt" w:hAnsi="Bierstadt"/>
                <w:b/>
                <w:color w:val="000000"/>
              </w:rPr>
            </w:pPr>
          </w:p>
          <w:p w14:paraId="2761699C" w14:textId="77777777" w:rsidR="001A11F6" w:rsidRDefault="003A012C">
            <w:pPr>
              <w:pBdr>
                <w:top w:val="nil"/>
                <w:left w:val="nil"/>
                <w:bottom w:val="nil"/>
                <w:right w:val="nil"/>
                <w:between w:val="nil"/>
              </w:pBdr>
              <w:rPr>
                <w:rFonts w:ascii="Bierstadt" w:hAnsi="Bierstadt"/>
                <w:b/>
                <w:color w:val="000000"/>
              </w:rPr>
            </w:pPr>
            <w:r w:rsidRPr="00CF421B">
              <w:rPr>
                <w:rFonts w:ascii="Bierstadt" w:hAnsi="Bierstadt"/>
                <w:b/>
                <w:color w:val="000000"/>
              </w:rPr>
              <w:t>*Click or tap to reveal each prompt.</w:t>
            </w:r>
          </w:p>
          <w:p w14:paraId="000001DD" w14:textId="388201B9" w:rsidR="009D53BF" w:rsidRPr="00CF421B" w:rsidRDefault="009D53BF">
            <w:pPr>
              <w:pBdr>
                <w:top w:val="nil"/>
                <w:left w:val="nil"/>
                <w:bottom w:val="nil"/>
                <w:right w:val="nil"/>
                <w:between w:val="nil"/>
              </w:pBdr>
              <w:rPr>
                <w:rFonts w:ascii="Bierstadt" w:hAnsi="Bierstadt"/>
                <w:b/>
                <w:color w:val="000000"/>
              </w:rPr>
            </w:pPr>
          </w:p>
        </w:tc>
      </w:tr>
      <w:tr w:rsidR="001A11F6" w:rsidRPr="00CF421B" w14:paraId="66AA9772" w14:textId="77777777">
        <w:tc>
          <w:tcPr>
            <w:tcW w:w="2425" w:type="dxa"/>
          </w:tcPr>
          <w:p w14:paraId="000001DE" w14:textId="4727A974" w:rsidR="001A11F6" w:rsidRPr="00CF421B" w:rsidRDefault="003A012C">
            <w:pPr>
              <w:rPr>
                <w:rFonts w:ascii="Bierstadt" w:hAnsi="Bierstadt"/>
              </w:rPr>
            </w:pPr>
            <w:r w:rsidRPr="00CF421B">
              <w:rPr>
                <w:rFonts w:ascii="Bierstadt" w:hAnsi="Bierstadt"/>
              </w:rPr>
              <w:lastRenderedPageBreak/>
              <w:t>Slide 4</w:t>
            </w:r>
            <w:r w:rsidR="00A13C8B">
              <w:rPr>
                <w:rFonts w:ascii="Bierstadt" w:hAnsi="Bierstadt"/>
              </w:rPr>
              <w:t>8</w:t>
            </w:r>
          </w:p>
          <w:p w14:paraId="000001DF" w14:textId="77777777" w:rsidR="001A11F6" w:rsidRPr="00CF421B" w:rsidRDefault="003A012C">
            <w:pPr>
              <w:rPr>
                <w:rFonts w:ascii="Bierstadt" w:hAnsi="Bierstadt"/>
              </w:rPr>
            </w:pPr>
            <w:r w:rsidRPr="00CF421B">
              <w:rPr>
                <w:rFonts w:ascii="Bierstadt" w:hAnsi="Bierstadt"/>
                <w:noProof/>
              </w:rPr>
              <w:drawing>
                <wp:inline distT="0" distB="0" distL="0" distR="0" wp14:anchorId="1BED87C0" wp14:editId="027D9277">
                  <wp:extent cx="1264126" cy="711070"/>
                  <wp:effectExtent l="0" t="0" r="0" b="0"/>
                  <wp:docPr id="2119499544" name="image8.png"/>
                  <wp:cNvGraphicFramePr/>
                  <a:graphic xmlns:a="http://schemas.openxmlformats.org/drawingml/2006/main">
                    <a:graphicData uri="http://schemas.openxmlformats.org/drawingml/2006/picture">
                      <pic:pic xmlns:pic="http://schemas.openxmlformats.org/drawingml/2006/picture">
                        <pic:nvPicPr>
                          <pic:cNvPr id="0" name="image8.png"/>
                          <pic:cNvPicPr preferRelativeResize="0"/>
                        </pic:nvPicPr>
                        <pic:blipFill>
                          <a:blip r:embed="rId84"/>
                          <a:srcRect/>
                          <a:stretch>
                            <a:fillRect/>
                          </a:stretch>
                        </pic:blipFill>
                        <pic:spPr>
                          <a:xfrm>
                            <a:off x="0" y="0"/>
                            <a:ext cx="1264126" cy="711070"/>
                          </a:xfrm>
                          <a:prstGeom prst="rect">
                            <a:avLst/>
                          </a:prstGeom>
                          <a:ln/>
                        </pic:spPr>
                      </pic:pic>
                    </a:graphicData>
                  </a:graphic>
                </wp:inline>
              </w:drawing>
            </w:r>
          </w:p>
        </w:tc>
        <w:tc>
          <w:tcPr>
            <w:tcW w:w="6925" w:type="dxa"/>
          </w:tcPr>
          <w:p w14:paraId="000001E0" w14:textId="6928137C" w:rsidR="001A11F6" w:rsidRPr="00CF421B" w:rsidRDefault="003A012C">
            <w:pPr>
              <w:rPr>
                <w:rFonts w:ascii="Bierstadt" w:hAnsi="Bierstadt"/>
              </w:rPr>
            </w:pPr>
            <w:hyperlink r:id="rId85">
              <w:r w:rsidRPr="00CF421B">
                <w:rPr>
                  <w:rFonts w:ascii="Bierstadt" w:hAnsi="Bierstadt"/>
                  <w:b/>
                  <w:i/>
                  <w:color w:val="000000"/>
                </w:rPr>
                <w:t xml:space="preserve">Suggested time: </w:t>
              </w:r>
              <w:r w:rsidR="001A7C84" w:rsidRPr="00CF421B">
                <w:rPr>
                  <w:rFonts w:ascii="Bierstadt" w:hAnsi="Bierstadt"/>
                  <w:b/>
                  <w:i/>
                  <w:color w:val="000000"/>
                </w:rPr>
                <w:t>2</w:t>
              </w:r>
              <w:r w:rsidRPr="00CF421B">
                <w:rPr>
                  <w:rFonts w:ascii="Bierstadt" w:hAnsi="Bierstadt"/>
                  <w:b/>
                  <w:i/>
                  <w:color w:val="000000"/>
                </w:rPr>
                <w:t xml:space="preserve"> minutes </w:t>
              </w:r>
            </w:hyperlink>
          </w:p>
          <w:p w14:paraId="000001E4" w14:textId="26CB1011" w:rsidR="001A11F6" w:rsidRPr="00CF421B" w:rsidRDefault="001A7C84">
            <w:pPr>
              <w:rPr>
                <w:rFonts w:ascii="Bierstadt" w:hAnsi="Bierstadt"/>
              </w:rPr>
            </w:pPr>
            <w:r w:rsidRPr="00CF421B">
              <w:rPr>
                <w:rFonts w:ascii="Bierstadt" w:hAnsi="Bierstadt"/>
                <w:color w:val="000000"/>
              </w:rPr>
              <w:t>Students will</w:t>
            </w:r>
            <w:r w:rsidR="003A012C" w:rsidRPr="00CF421B">
              <w:rPr>
                <w:rFonts w:ascii="Bierstadt" w:hAnsi="Bierstadt"/>
                <w:color w:val="000000"/>
              </w:rPr>
              <w:t xml:space="preserve"> complete the activity in their </w:t>
            </w:r>
            <w:r w:rsidR="003A012C" w:rsidRPr="00CF421B">
              <w:rPr>
                <w:rFonts w:ascii="Bierstadt" w:hAnsi="Bierstadt"/>
                <w:b/>
                <w:color w:val="000000"/>
              </w:rPr>
              <w:t>student portfolio, page 14.</w:t>
            </w:r>
            <w:r w:rsidRPr="00CF421B">
              <w:rPr>
                <w:rFonts w:ascii="Bierstadt" w:hAnsi="Bierstadt"/>
              </w:rPr>
              <w:t xml:space="preserve"> S</w:t>
            </w:r>
            <w:r w:rsidR="003A012C" w:rsidRPr="00CF421B">
              <w:rPr>
                <w:rFonts w:ascii="Bierstadt" w:hAnsi="Bierstadt"/>
                <w:color w:val="000000"/>
              </w:rPr>
              <w:t>tudents may work independently or with a partner. Circulate the classroom as they work to provide support and answer questions.</w:t>
            </w:r>
          </w:p>
          <w:p w14:paraId="000001E5" w14:textId="77777777" w:rsidR="001A11F6" w:rsidRPr="00CF421B" w:rsidRDefault="001A11F6">
            <w:pPr>
              <w:rPr>
                <w:rFonts w:ascii="Bierstadt" w:hAnsi="Bierstadt"/>
                <w:color w:val="000000"/>
              </w:rPr>
            </w:pPr>
          </w:p>
          <w:p w14:paraId="000001E7" w14:textId="05F23438" w:rsidR="00BC6EB7" w:rsidRPr="00D26371" w:rsidRDefault="003A012C">
            <w:pPr>
              <w:rPr>
                <w:rFonts w:ascii="Bierstadt" w:hAnsi="Bierstadt"/>
                <w:color w:val="000000"/>
              </w:rPr>
            </w:pPr>
            <w:r w:rsidRPr="00CF421B">
              <w:rPr>
                <w:rFonts w:ascii="Bierstadt" w:hAnsi="Bierstadt"/>
                <w:color w:val="000000"/>
              </w:rPr>
              <w:t>If time permits, review the answers and allow students to share their responses.</w:t>
            </w:r>
          </w:p>
        </w:tc>
      </w:tr>
      <w:tr w:rsidR="001A11F6" w:rsidRPr="00CF421B" w14:paraId="3980D3B2" w14:textId="77777777">
        <w:tc>
          <w:tcPr>
            <w:tcW w:w="9350" w:type="dxa"/>
            <w:gridSpan w:val="2"/>
            <w:shd w:val="clear" w:color="auto" w:fill="C2EDF0"/>
          </w:tcPr>
          <w:p w14:paraId="000001E8" w14:textId="2130BDFC" w:rsidR="001A11F6" w:rsidRPr="00CF421B" w:rsidRDefault="003A012C">
            <w:pPr>
              <w:jc w:val="right"/>
              <w:rPr>
                <w:rFonts w:ascii="Bierstadt" w:hAnsi="Bierstadt"/>
              </w:rPr>
            </w:pPr>
            <w:r w:rsidRPr="00CF421B">
              <w:rPr>
                <w:rFonts w:ascii="Bierstadt" w:hAnsi="Bierstadt"/>
                <w:b/>
              </w:rPr>
              <w:t>Are all online sites safe?                                 2</w:t>
            </w:r>
            <w:r w:rsidR="004A6169" w:rsidRPr="00CF421B">
              <w:rPr>
                <w:rFonts w:ascii="Bierstadt" w:hAnsi="Bierstadt"/>
                <w:b/>
              </w:rPr>
              <w:t>0</w:t>
            </w:r>
            <w:r w:rsidRPr="00CF421B">
              <w:rPr>
                <w:rFonts w:ascii="Bierstadt" w:hAnsi="Bierstadt"/>
                <w:b/>
              </w:rPr>
              <w:t xml:space="preserve"> mins</w:t>
            </w:r>
          </w:p>
        </w:tc>
      </w:tr>
      <w:tr w:rsidR="001A11F6" w:rsidRPr="00CF421B" w14:paraId="1E4620FE" w14:textId="77777777">
        <w:tc>
          <w:tcPr>
            <w:tcW w:w="2425" w:type="dxa"/>
          </w:tcPr>
          <w:p w14:paraId="000001EA" w14:textId="30A75A09" w:rsidR="001A11F6" w:rsidRPr="00CF421B" w:rsidRDefault="003A012C">
            <w:pPr>
              <w:rPr>
                <w:rFonts w:ascii="Bierstadt" w:hAnsi="Bierstadt"/>
              </w:rPr>
            </w:pPr>
            <w:r w:rsidRPr="00CF421B">
              <w:rPr>
                <w:rFonts w:ascii="Bierstadt" w:hAnsi="Bierstadt"/>
              </w:rPr>
              <w:t xml:space="preserve">Slide </w:t>
            </w:r>
            <w:r w:rsidR="00747C47" w:rsidRPr="00CF421B">
              <w:rPr>
                <w:rFonts w:ascii="Bierstadt" w:hAnsi="Bierstadt"/>
              </w:rPr>
              <w:t>4</w:t>
            </w:r>
            <w:r w:rsidR="00A13C8B">
              <w:rPr>
                <w:rFonts w:ascii="Bierstadt" w:hAnsi="Bierstadt"/>
              </w:rPr>
              <w:t>9</w:t>
            </w:r>
          </w:p>
          <w:p w14:paraId="000001EB" w14:textId="77777777" w:rsidR="001A11F6" w:rsidRPr="00CF421B" w:rsidRDefault="003A012C">
            <w:pPr>
              <w:rPr>
                <w:rFonts w:ascii="Bierstadt" w:hAnsi="Bierstadt"/>
              </w:rPr>
            </w:pPr>
            <w:r w:rsidRPr="00CF421B">
              <w:rPr>
                <w:rFonts w:ascii="Bierstadt" w:hAnsi="Bierstadt"/>
                <w:noProof/>
              </w:rPr>
              <w:drawing>
                <wp:inline distT="0" distB="0" distL="0" distR="0" wp14:anchorId="26689E2C" wp14:editId="1688C7A5">
                  <wp:extent cx="1267968" cy="713232"/>
                  <wp:effectExtent l="0" t="0" r="0" b="0"/>
                  <wp:docPr id="2119499545" name="image20.png"/>
                  <wp:cNvGraphicFramePr/>
                  <a:graphic xmlns:a="http://schemas.openxmlformats.org/drawingml/2006/main">
                    <a:graphicData uri="http://schemas.openxmlformats.org/drawingml/2006/picture">
                      <pic:pic xmlns:pic="http://schemas.openxmlformats.org/drawingml/2006/picture">
                        <pic:nvPicPr>
                          <pic:cNvPr id="0" name="image20.png"/>
                          <pic:cNvPicPr preferRelativeResize="0"/>
                        </pic:nvPicPr>
                        <pic:blipFill>
                          <a:blip r:embed="rId86"/>
                          <a:srcRect/>
                          <a:stretch>
                            <a:fillRect/>
                          </a:stretch>
                        </pic:blipFill>
                        <pic:spPr>
                          <a:xfrm>
                            <a:off x="0" y="0"/>
                            <a:ext cx="1267968" cy="713232"/>
                          </a:xfrm>
                          <a:prstGeom prst="rect">
                            <a:avLst/>
                          </a:prstGeom>
                          <a:ln/>
                        </pic:spPr>
                      </pic:pic>
                    </a:graphicData>
                  </a:graphic>
                </wp:inline>
              </w:drawing>
            </w:r>
          </w:p>
        </w:tc>
        <w:tc>
          <w:tcPr>
            <w:tcW w:w="6925" w:type="dxa"/>
          </w:tcPr>
          <w:p w14:paraId="000001EC" w14:textId="77777777" w:rsidR="001A11F6" w:rsidRPr="00CF421B" w:rsidRDefault="003A012C">
            <w:pPr>
              <w:rPr>
                <w:rFonts w:ascii="Bierstadt" w:hAnsi="Bierstadt"/>
              </w:rPr>
            </w:pPr>
            <w:r w:rsidRPr="00CF421B">
              <w:rPr>
                <w:rFonts w:ascii="Bierstadt" w:hAnsi="Bierstadt"/>
                <w:b/>
                <w:i/>
                <w:color w:val="000000"/>
              </w:rPr>
              <w:t>Suggested time: 4 minutes</w:t>
            </w:r>
          </w:p>
          <w:p w14:paraId="000001EF" w14:textId="326A0E50" w:rsidR="001A11F6" w:rsidRPr="00CF421B" w:rsidRDefault="003A012C">
            <w:pPr>
              <w:rPr>
                <w:rFonts w:ascii="Bierstadt" w:hAnsi="Bierstadt"/>
                <w:color w:val="000000"/>
              </w:rPr>
            </w:pPr>
            <w:r w:rsidRPr="00CF421B">
              <w:rPr>
                <w:rFonts w:ascii="Bierstadt" w:hAnsi="Bierstadt"/>
                <w:color w:val="000000"/>
              </w:rPr>
              <w:t>Introduce the coming activity by asking these questions:</w:t>
            </w:r>
          </w:p>
          <w:p w14:paraId="000001F0" w14:textId="77777777" w:rsidR="001A11F6" w:rsidRPr="00CF421B" w:rsidRDefault="003A012C" w:rsidP="00054250">
            <w:pPr>
              <w:pStyle w:val="ListParagraph"/>
              <w:numPr>
                <w:ilvl w:val="0"/>
                <w:numId w:val="15"/>
              </w:numPr>
              <w:rPr>
                <w:rFonts w:ascii="Bierstadt" w:hAnsi="Bierstadt"/>
              </w:rPr>
            </w:pPr>
            <w:r w:rsidRPr="00CF421B">
              <w:rPr>
                <w:rFonts w:ascii="Bierstadt" w:hAnsi="Bierstadt"/>
                <w:color w:val="000000"/>
              </w:rPr>
              <w:t xml:space="preserve">Who has made an online purchase? </w:t>
            </w:r>
          </w:p>
          <w:p w14:paraId="000001F1" w14:textId="77777777" w:rsidR="001A11F6" w:rsidRPr="00CF421B" w:rsidRDefault="003A012C" w:rsidP="00054250">
            <w:pPr>
              <w:pStyle w:val="ListParagraph"/>
              <w:numPr>
                <w:ilvl w:val="0"/>
                <w:numId w:val="15"/>
              </w:numPr>
              <w:rPr>
                <w:rFonts w:ascii="Bierstadt" w:hAnsi="Bierstadt"/>
              </w:rPr>
            </w:pPr>
            <w:r w:rsidRPr="00CF421B">
              <w:rPr>
                <w:rFonts w:ascii="Bierstadt" w:hAnsi="Bierstadt"/>
                <w:color w:val="000000"/>
              </w:rPr>
              <w:t>What website did you use?</w:t>
            </w:r>
          </w:p>
          <w:p w14:paraId="000001F2" w14:textId="77777777" w:rsidR="001A11F6" w:rsidRPr="00CF421B" w:rsidRDefault="003A012C" w:rsidP="00054250">
            <w:pPr>
              <w:pStyle w:val="ListParagraph"/>
              <w:numPr>
                <w:ilvl w:val="0"/>
                <w:numId w:val="15"/>
              </w:numPr>
              <w:rPr>
                <w:rFonts w:ascii="Bierstadt" w:hAnsi="Bierstadt"/>
              </w:rPr>
            </w:pPr>
            <w:r w:rsidRPr="00CF421B">
              <w:rPr>
                <w:rFonts w:ascii="Bierstadt" w:hAnsi="Bierstadt"/>
                <w:color w:val="000000"/>
              </w:rPr>
              <w:t>Is it easy to tell a safe website from an unsafe website?</w:t>
            </w:r>
          </w:p>
          <w:p w14:paraId="000001F3" w14:textId="77777777" w:rsidR="001A11F6" w:rsidRPr="00CF421B" w:rsidRDefault="001A11F6">
            <w:pPr>
              <w:rPr>
                <w:rFonts w:ascii="Bierstadt" w:hAnsi="Bierstadt"/>
                <w:color w:val="000000"/>
              </w:rPr>
            </w:pPr>
          </w:p>
          <w:p w14:paraId="000001F5" w14:textId="3FEC6565" w:rsidR="001A11F6" w:rsidRPr="00CF421B" w:rsidRDefault="003A012C">
            <w:pPr>
              <w:rPr>
                <w:rFonts w:ascii="Bierstadt" w:hAnsi="Bierstadt"/>
              </w:rPr>
            </w:pPr>
            <w:r w:rsidRPr="00CF421B">
              <w:rPr>
                <w:rFonts w:ascii="Bierstadt" w:hAnsi="Bierstadt"/>
                <w:color w:val="000000"/>
              </w:rPr>
              <w:t xml:space="preserve">Encourage students to share their stories and experiences. Play the video following the brief discussion. </w:t>
            </w:r>
          </w:p>
        </w:tc>
      </w:tr>
      <w:tr w:rsidR="004F5E62" w:rsidRPr="00CF421B" w14:paraId="073F6251" w14:textId="77777777" w:rsidTr="004F5E62">
        <w:tc>
          <w:tcPr>
            <w:tcW w:w="2425" w:type="dxa"/>
            <w:shd w:val="clear" w:color="auto" w:fill="D9F1F3"/>
          </w:tcPr>
          <w:p w14:paraId="0FE91AA6" w14:textId="50CED6A2" w:rsidR="004F5E62" w:rsidRPr="00CF421B" w:rsidRDefault="004F5E62">
            <w:pPr>
              <w:rPr>
                <w:rFonts w:ascii="Bierstadt" w:hAnsi="Bierstadt"/>
              </w:rPr>
            </w:pPr>
            <w:r>
              <w:rPr>
                <w:rFonts w:ascii="Bierstadt" w:hAnsi="Bierstadt"/>
              </w:rPr>
              <w:t>Program Kit Materials</w:t>
            </w:r>
          </w:p>
        </w:tc>
        <w:tc>
          <w:tcPr>
            <w:tcW w:w="6925" w:type="dxa"/>
            <w:shd w:val="clear" w:color="auto" w:fill="D9F1F3"/>
          </w:tcPr>
          <w:p w14:paraId="7CB001BB" w14:textId="69BAEA5C" w:rsidR="004F5E62" w:rsidRDefault="0027545D" w:rsidP="00E8425D">
            <w:r>
              <w:rPr>
                <w:rFonts w:ascii="Bierstadt" w:eastAsia="+mn-ea" w:hAnsi="Bierstadt" w:cs="+mn-cs"/>
                <w:b/>
                <w:bCs/>
                <w:i/>
                <w:iCs/>
                <w:color w:val="000000"/>
                <w:kern w:val="24"/>
                <w:lang w:val="en-CA"/>
              </w:rPr>
              <w:t xml:space="preserve">For slides 50-56, </w:t>
            </w:r>
            <w:r w:rsidRPr="008E0071">
              <w:rPr>
                <w:rFonts w:ascii="Bierstadt" w:eastAsia="+mn-ea" w:hAnsi="Bierstadt" w:cs="+mn-cs"/>
                <w:b/>
                <w:bCs/>
                <w:i/>
                <w:iCs/>
                <w:color w:val="000000"/>
                <w:kern w:val="24"/>
                <w:lang w:val="en-CA"/>
              </w:rPr>
              <w:t xml:space="preserve">you can reference </w:t>
            </w:r>
            <w:r>
              <w:rPr>
                <w:rFonts w:ascii="Bierstadt" w:eastAsia="+mn-ea" w:hAnsi="Bierstadt" w:cs="+mn-cs"/>
                <w:b/>
                <w:bCs/>
                <w:i/>
                <w:iCs/>
                <w:color w:val="000000"/>
                <w:kern w:val="24"/>
                <w:lang w:val="en-CA"/>
              </w:rPr>
              <w:t>the Online Scenario</w:t>
            </w:r>
            <w:r w:rsidRPr="008E0071">
              <w:rPr>
                <w:rFonts w:ascii="Bierstadt" w:eastAsia="+mn-ea" w:hAnsi="Bierstadt" w:cs="+mn-cs"/>
                <w:b/>
                <w:bCs/>
                <w:i/>
                <w:iCs/>
                <w:color w:val="000000"/>
                <w:kern w:val="24"/>
                <w:lang w:val="en-CA"/>
              </w:rPr>
              <w:t xml:space="preserve"> Cards from the program kit</w:t>
            </w:r>
            <w:r>
              <w:rPr>
                <w:rFonts w:ascii="Bierstadt" w:eastAsia="+mn-ea" w:hAnsi="Bierstadt" w:cs="+mn-cs"/>
                <w:b/>
                <w:bCs/>
                <w:i/>
                <w:iCs/>
                <w:color w:val="000000"/>
                <w:kern w:val="24"/>
                <w:lang w:val="en-CA"/>
              </w:rPr>
              <w:t xml:space="preserve"> or use the information on the slide</w:t>
            </w:r>
            <w:r w:rsidRPr="008E0071">
              <w:rPr>
                <w:rFonts w:ascii="Bierstadt" w:eastAsia="+mn-ea" w:hAnsi="Bierstadt" w:cs="+mn-cs"/>
                <w:b/>
                <w:bCs/>
                <w:i/>
                <w:iCs/>
                <w:color w:val="000000"/>
                <w:kern w:val="24"/>
                <w:lang w:val="en-CA"/>
              </w:rPr>
              <w:t xml:space="preserve">. </w:t>
            </w:r>
          </w:p>
        </w:tc>
      </w:tr>
      <w:tr w:rsidR="002F07FB" w:rsidRPr="00CF421B" w14:paraId="6DCE0E03" w14:textId="77777777">
        <w:tc>
          <w:tcPr>
            <w:tcW w:w="2425" w:type="dxa"/>
          </w:tcPr>
          <w:p w14:paraId="40B1AF43" w14:textId="2D7F6550" w:rsidR="002F07FB" w:rsidRPr="00CF421B" w:rsidRDefault="002F07FB">
            <w:pPr>
              <w:rPr>
                <w:rFonts w:ascii="Bierstadt" w:hAnsi="Bierstadt"/>
              </w:rPr>
            </w:pPr>
            <w:r w:rsidRPr="00CF421B">
              <w:rPr>
                <w:rFonts w:ascii="Bierstadt" w:hAnsi="Bierstadt"/>
              </w:rPr>
              <w:t xml:space="preserve">Slide </w:t>
            </w:r>
            <w:r w:rsidR="00A13C8B">
              <w:rPr>
                <w:rFonts w:ascii="Bierstadt" w:hAnsi="Bierstadt"/>
              </w:rPr>
              <w:t>50</w:t>
            </w:r>
          </w:p>
          <w:p w14:paraId="5060674C" w14:textId="77777777" w:rsidR="002F07FB" w:rsidRDefault="00422826">
            <w:pPr>
              <w:rPr>
                <w:rFonts w:ascii="Bierstadt" w:hAnsi="Bierstadt"/>
              </w:rPr>
            </w:pPr>
            <w:r w:rsidRPr="00422826">
              <w:rPr>
                <w:rFonts w:ascii="Bierstadt" w:hAnsi="Bierstadt"/>
                <w:noProof/>
              </w:rPr>
              <w:drawing>
                <wp:inline distT="0" distB="0" distL="0" distR="0" wp14:anchorId="13FCDA27" wp14:editId="2C32AA7B">
                  <wp:extent cx="1260424" cy="713232"/>
                  <wp:effectExtent l="0" t="0" r="0" b="0"/>
                  <wp:docPr id="20597037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9703793" name=""/>
                          <pic:cNvPicPr/>
                        </pic:nvPicPr>
                        <pic:blipFill>
                          <a:blip r:embed="rId87"/>
                          <a:stretch>
                            <a:fillRect/>
                          </a:stretch>
                        </pic:blipFill>
                        <pic:spPr>
                          <a:xfrm>
                            <a:off x="0" y="0"/>
                            <a:ext cx="1260424" cy="713232"/>
                          </a:xfrm>
                          <a:prstGeom prst="rect">
                            <a:avLst/>
                          </a:prstGeom>
                        </pic:spPr>
                      </pic:pic>
                    </a:graphicData>
                  </a:graphic>
                </wp:inline>
              </w:drawing>
            </w:r>
          </w:p>
          <w:p w14:paraId="2D1AB0ED" w14:textId="77777777" w:rsidR="008F0DB6" w:rsidRDefault="008F0DB6">
            <w:pPr>
              <w:rPr>
                <w:rFonts w:ascii="Bierstadt" w:hAnsi="Bierstadt"/>
              </w:rPr>
            </w:pPr>
          </w:p>
          <w:p w14:paraId="3340356B" w14:textId="7326D9DD" w:rsidR="008F0DB6" w:rsidRPr="00CF421B" w:rsidRDefault="008F0DB6">
            <w:pPr>
              <w:rPr>
                <w:rFonts w:ascii="Bierstadt" w:hAnsi="Bierstadt"/>
              </w:rPr>
            </w:pPr>
          </w:p>
        </w:tc>
        <w:tc>
          <w:tcPr>
            <w:tcW w:w="6925" w:type="dxa"/>
          </w:tcPr>
          <w:p w14:paraId="571475C1" w14:textId="2F215331" w:rsidR="00E8425D" w:rsidRPr="00CF421B" w:rsidRDefault="00E8425D" w:rsidP="00E8425D">
            <w:pPr>
              <w:rPr>
                <w:rFonts w:ascii="Bierstadt" w:hAnsi="Bierstadt"/>
                <w:i/>
                <w:iCs/>
              </w:rPr>
            </w:pPr>
            <w:hyperlink r:id="rId88">
              <w:r w:rsidRPr="00CF421B">
                <w:rPr>
                  <w:rFonts w:ascii="Bierstadt" w:hAnsi="Bierstadt"/>
                  <w:b/>
                  <w:i/>
                  <w:iCs/>
                  <w:color w:val="000000"/>
                </w:rPr>
                <w:t xml:space="preserve">Suggested time: </w:t>
              </w:r>
              <w:r w:rsidR="007E4BF7" w:rsidRPr="00CF421B">
                <w:rPr>
                  <w:rFonts w:ascii="Bierstadt" w:hAnsi="Bierstadt"/>
                  <w:b/>
                  <w:i/>
                  <w:iCs/>
                  <w:color w:val="000000"/>
                </w:rPr>
                <w:t>6</w:t>
              </w:r>
              <w:r w:rsidRPr="00CF421B">
                <w:rPr>
                  <w:rFonts w:ascii="Bierstadt" w:hAnsi="Bierstadt"/>
                  <w:b/>
                  <w:i/>
                  <w:iCs/>
                  <w:color w:val="000000"/>
                </w:rPr>
                <w:t xml:space="preserve"> minutes </w:t>
              </w:r>
            </w:hyperlink>
          </w:p>
          <w:p w14:paraId="46F654BD" w14:textId="77777777" w:rsidR="00E8425D" w:rsidRPr="00CF421B" w:rsidRDefault="00E8425D" w:rsidP="00E8425D">
            <w:pPr>
              <w:rPr>
                <w:rFonts w:ascii="Bierstadt" w:hAnsi="Bierstadt"/>
                <w:color w:val="000000"/>
              </w:rPr>
            </w:pPr>
            <w:r w:rsidRPr="00CF421B">
              <w:rPr>
                <w:rFonts w:ascii="Bierstadt" w:hAnsi="Bierstadt"/>
                <w:color w:val="000000"/>
              </w:rPr>
              <w:t>Dependent on time available, review no more than 2 of the Online Scenario (Is This Website Safe?) slides. There are 6 scenarios in total.</w:t>
            </w:r>
          </w:p>
          <w:p w14:paraId="10C614B0" w14:textId="57B9E5AC" w:rsidR="00E8425D" w:rsidRPr="00CF421B" w:rsidRDefault="00E8425D" w:rsidP="00E8425D">
            <w:pPr>
              <w:rPr>
                <w:rFonts w:ascii="Bierstadt" w:hAnsi="Bierstadt"/>
                <w:b/>
                <w:bCs/>
              </w:rPr>
            </w:pPr>
            <w:r w:rsidRPr="00CF421B">
              <w:rPr>
                <w:rFonts w:ascii="Bierstadt" w:hAnsi="Bierstadt"/>
                <w:b/>
                <w:bCs/>
                <w:color w:val="000000"/>
              </w:rPr>
              <w:t>*Click or tap on each scenario card to review the details.</w:t>
            </w:r>
          </w:p>
          <w:p w14:paraId="414E2429" w14:textId="3A8FA072" w:rsidR="002F07FB" w:rsidRPr="00CF421B" w:rsidRDefault="00E8425D">
            <w:pPr>
              <w:rPr>
                <w:rFonts w:ascii="Bierstadt" w:hAnsi="Bierstadt"/>
              </w:rPr>
            </w:pPr>
            <w:r w:rsidRPr="00CF421B">
              <w:rPr>
                <w:rFonts w:ascii="Bierstadt" w:hAnsi="Bierstadt"/>
                <w:color w:val="000000"/>
              </w:rPr>
              <w:t xml:space="preserve"> </w:t>
            </w:r>
          </w:p>
        </w:tc>
      </w:tr>
      <w:tr w:rsidR="001A11F6" w:rsidRPr="00CF421B" w14:paraId="036C7523" w14:textId="77777777">
        <w:tc>
          <w:tcPr>
            <w:tcW w:w="2425" w:type="dxa"/>
          </w:tcPr>
          <w:p w14:paraId="000001F6" w14:textId="44D5777C" w:rsidR="001A11F6" w:rsidRPr="00CF421B" w:rsidRDefault="003A012C">
            <w:pPr>
              <w:rPr>
                <w:rFonts w:ascii="Bierstadt" w:hAnsi="Bierstadt"/>
              </w:rPr>
            </w:pPr>
            <w:r w:rsidRPr="00CF421B">
              <w:rPr>
                <w:rFonts w:ascii="Bierstadt" w:hAnsi="Bierstadt"/>
              </w:rPr>
              <w:t>Slide 5</w:t>
            </w:r>
            <w:r w:rsidR="00A13C8B">
              <w:rPr>
                <w:rFonts w:ascii="Bierstadt" w:hAnsi="Bierstadt"/>
              </w:rPr>
              <w:t>1</w:t>
            </w:r>
          </w:p>
          <w:p w14:paraId="000001F7" w14:textId="5C961577" w:rsidR="001A11F6" w:rsidRPr="00CF421B" w:rsidRDefault="006D7A88">
            <w:pPr>
              <w:rPr>
                <w:rFonts w:ascii="Bierstadt" w:hAnsi="Bierstadt"/>
              </w:rPr>
            </w:pPr>
            <w:r w:rsidRPr="006D7A88">
              <w:rPr>
                <w:rFonts w:ascii="Bierstadt" w:hAnsi="Bierstadt"/>
                <w:noProof/>
              </w:rPr>
              <w:drawing>
                <wp:inline distT="0" distB="0" distL="0" distR="0" wp14:anchorId="04C254DE" wp14:editId="2A1F9DFB">
                  <wp:extent cx="1267774" cy="712800"/>
                  <wp:effectExtent l="0" t="0" r="8890" b="0"/>
                  <wp:docPr id="17662497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6249775" name=""/>
                          <pic:cNvPicPr/>
                        </pic:nvPicPr>
                        <pic:blipFill>
                          <a:blip r:embed="rId89"/>
                          <a:stretch>
                            <a:fillRect/>
                          </a:stretch>
                        </pic:blipFill>
                        <pic:spPr>
                          <a:xfrm>
                            <a:off x="0" y="0"/>
                            <a:ext cx="1267774" cy="712800"/>
                          </a:xfrm>
                          <a:prstGeom prst="rect">
                            <a:avLst/>
                          </a:prstGeom>
                        </pic:spPr>
                      </pic:pic>
                    </a:graphicData>
                  </a:graphic>
                </wp:inline>
              </w:drawing>
            </w:r>
          </w:p>
        </w:tc>
        <w:tc>
          <w:tcPr>
            <w:tcW w:w="6925" w:type="dxa"/>
          </w:tcPr>
          <w:p w14:paraId="1CA7206C" w14:textId="0B0E817D" w:rsidR="00D53E09" w:rsidRPr="00CF421B" w:rsidRDefault="00D53E09">
            <w:pPr>
              <w:rPr>
                <w:rFonts w:ascii="Bierstadt" w:hAnsi="Bierstadt"/>
              </w:rPr>
            </w:pPr>
            <w:r w:rsidRPr="00CF421B">
              <w:rPr>
                <w:rFonts w:ascii="Bierstadt" w:hAnsi="Bierstadt"/>
                <w:b/>
                <w:color w:val="000000"/>
              </w:rPr>
              <w:t>Scenario 1</w:t>
            </w:r>
          </w:p>
          <w:p w14:paraId="00000201" w14:textId="0A1365AB" w:rsidR="001A11F6" w:rsidRPr="00CF421B" w:rsidRDefault="003A012C" w:rsidP="00470770">
            <w:pPr>
              <w:rPr>
                <w:rFonts w:ascii="Bierstadt" w:hAnsi="Bierstadt"/>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tc>
      </w:tr>
      <w:tr w:rsidR="001A11F6" w:rsidRPr="00CF421B" w14:paraId="72D6706A" w14:textId="77777777">
        <w:tc>
          <w:tcPr>
            <w:tcW w:w="2425" w:type="dxa"/>
          </w:tcPr>
          <w:p w14:paraId="00000202" w14:textId="0FBEDFFB" w:rsidR="001A11F6" w:rsidRPr="00CF421B" w:rsidRDefault="003A012C">
            <w:pPr>
              <w:rPr>
                <w:rFonts w:ascii="Bierstadt" w:hAnsi="Bierstadt"/>
              </w:rPr>
            </w:pPr>
            <w:r w:rsidRPr="00CF421B">
              <w:rPr>
                <w:rFonts w:ascii="Bierstadt" w:hAnsi="Bierstadt"/>
              </w:rPr>
              <w:t>Slide 5</w:t>
            </w:r>
            <w:r w:rsidR="00A13C8B">
              <w:rPr>
                <w:rFonts w:ascii="Bierstadt" w:hAnsi="Bierstadt"/>
              </w:rPr>
              <w:t>2</w:t>
            </w:r>
          </w:p>
          <w:p w14:paraId="00000203" w14:textId="4167DB06" w:rsidR="001A11F6" w:rsidRPr="00CF421B" w:rsidRDefault="00F77FF1">
            <w:pPr>
              <w:rPr>
                <w:rFonts w:ascii="Bierstadt" w:hAnsi="Bierstadt"/>
              </w:rPr>
            </w:pPr>
            <w:r w:rsidRPr="00F77FF1">
              <w:rPr>
                <w:rFonts w:ascii="Bierstadt" w:hAnsi="Bierstadt"/>
                <w:noProof/>
              </w:rPr>
              <w:drawing>
                <wp:inline distT="0" distB="0" distL="0" distR="0" wp14:anchorId="484A44FA" wp14:editId="7C2D286C">
                  <wp:extent cx="1265736" cy="712800"/>
                  <wp:effectExtent l="0" t="0" r="0" b="0"/>
                  <wp:docPr id="3103232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323279" name=""/>
                          <pic:cNvPicPr/>
                        </pic:nvPicPr>
                        <pic:blipFill>
                          <a:blip r:embed="rId90"/>
                          <a:stretch>
                            <a:fillRect/>
                          </a:stretch>
                        </pic:blipFill>
                        <pic:spPr>
                          <a:xfrm>
                            <a:off x="0" y="0"/>
                            <a:ext cx="1265736" cy="712800"/>
                          </a:xfrm>
                          <a:prstGeom prst="rect">
                            <a:avLst/>
                          </a:prstGeom>
                        </pic:spPr>
                      </pic:pic>
                    </a:graphicData>
                  </a:graphic>
                </wp:inline>
              </w:drawing>
            </w:r>
          </w:p>
        </w:tc>
        <w:tc>
          <w:tcPr>
            <w:tcW w:w="6925" w:type="dxa"/>
          </w:tcPr>
          <w:p w14:paraId="40DC08AA" w14:textId="0C32EB4B" w:rsidR="00D53E09" w:rsidRPr="00CF421B" w:rsidRDefault="00D53E09">
            <w:pPr>
              <w:rPr>
                <w:rFonts w:ascii="Bierstadt" w:hAnsi="Bierstadt"/>
                <w:iCs/>
              </w:rPr>
            </w:pPr>
            <w:r w:rsidRPr="00CF421B">
              <w:rPr>
                <w:rFonts w:ascii="Bierstadt" w:hAnsi="Bierstadt"/>
                <w:b/>
                <w:iCs/>
                <w:color w:val="000000"/>
              </w:rPr>
              <w:t>Scenario 2</w:t>
            </w:r>
          </w:p>
          <w:p w14:paraId="0000020D" w14:textId="736C5FA7" w:rsidR="001A11F6" w:rsidRPr="00CF421B" w:rsidRDefault="003A012C" w:rsidP="0088322E">
            <w:pPr>
              <w:rPr>
                <w:rFonts w:ascii="Bierstadt" w:hAnsi="Bierstadt"/>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tc>
      </w:tr>
      <w:tr w:rsidR="001A11F6" w:rsidRPr="00CF421B" w14:paraId="27A39542" w14:textId="77777777">
        <w:tc>
          <w:tcPr>
            <w:tcW w:w="2425" w:type="dxa"/>
          </w:tcPr>
          <w:p w14:paraId="0000020E" w14:textId="1F45AF9E" w:rsidR="001A11F6" w:rsidRPr="00CF421B" w:rsidRDefault="003A012C">
            <w:pPr>
              <w:rPr>
                <w:rFonts w:ascii="Bierstadt" w:hAnsi="Bierstadt"/>
              </w:rPr>
            </w:pPr>
            <w:r w:rsidRPr="00CF421B">
              <w:rPr>
                <w:rFonts w:ascii="Bierstadt" w:hAnsi="Bierstadt"/>
              </w:rPr>
              <w:lastRenderedPageBreak/>
              <w:t>Slide 5</w:t>
            </w:r>
            <w:r w:rsidR="00A13C8B">
              <w:rPr>
                <w:rFonts w:ascii="Bierstadt" w:hAnsi="Bierstadt"/>
              </w:rPr>
              <w:t>3</w:t>
            </w:r>
          </w:p>
          <w:p w14:paraId="0000020F" w14:textId="465CC090" w:rsidR="001A11F6" w:rsidRPr="00CF421B" w:rsidRDefault="00031D7B">
            <w:pPr>
              <w:rPr>
                <w:rFonts w:ascii="Bierstadt" w:hAnsi="Bierstadt"/>
              </w:rPr>
            </w:pPr>
            <w:r w:rsidRPr="00031D7B">
              <w:rPr>
                <w:rFonts w:ascii="Bierstadt" w:hAnsi="Bierstadt"/>
                <w:noProof/>
              </w:rPr>
              <w:drawing>
                <wp:inline distT="0" distB="0" distL="0" distR="0" wp14:anchorId="6F543664" wp14:editId="6434E718">
                  <wp:extent cx="1260669" cy="712800"/>
                  <wp:effectExtent l="0" t="0" r="0" b="0"/>
                  <wp:docPr id="817993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99331" name=""/>
                          <pic:cNvPicPr/>
                        </pic:nvPicPr>
                        <pic:blipFill>
                          <a:blip r:embed="rId91"/>
                          <a:stretch>
                            <a:fillRect/>
                          </a:stretch>
                        </pic:blipFill>
                        <pic:spPr>
                          <a:xfrm>
                            <a:off x="0" y="0"/>
                            <a:ext cx="1260669" cy="712800"/>
                          </a:xfrm>
                          <a:prstGeom prst="rect">
                            <a:avLst/>
                          </a:prstGeom>
                        </pic:spPr>
                      </pic:pic>
                    </a:graphicData>
                  </a:graphic>
                </wp:inline>
              </w:drawing>
            </w:r>
          </w:p>
        </w:tc>
        <w:tc>
          <w:tcPr>
            <w:tcW w:w="6925" w:type="dxa"/>
          </w:tcPr>
          <w:p w14:paraId="7FEEA9A5" w14:textId="1B365942" w:rsidR="00D53E09" w:rsidRPr="00CF421B" w:rsidRDefault="00D53E09">
            <w:pPr>
              <w:rPr>
                <w:rFonts w:ascii="Bierstadt" w:hAnsi="Bierstadt"/>
                <w:iCs/>
              </w:rPr>
            </w:pPr>
            <w:r w:rsidRPr="00CF421B">
              <w:rPr>
                <w:rFonts w:ascii="Bierstadt" w:hAnsi="Bierstadt"/>
                <w:b/>
                <w:iCs/>
                <w:color w:val="000000"/>
              </w:rPr>
              <w:t>Scenario 3</w:t>
            </w:r>
          </w:p>
          <w:p w14:paraId="6B8B68F8" w14:textId="77777777" w:rsidR="001A11F6" w:rsidRDefault="003A012C" w:rsidP="008F13EC">
            <w:pPr>
              <w:rPr>
                <w:rFonts w:ascii="Bierstadt" w:hAnsi="Bierstadt"/>
                <w:color w:val="000000"/>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p w14:paraId="00000219" w14:textId="37E876D2" w:rsidR="00380197" w:rsidRPr="00CF421B" w:rsidRDefault="00380197" w:rsidP="008F13EC">
            <w:pPr>
              <w:rPr>
                <w:rFonts w:ascii="Bierstadt" w:hAnsi="Bierstadt"/>
              </w:rPr>
            </w:pPr>
          </w:p>
        </w:tc>
      </w:tr>
      <w:tr w:rsidR="001A11F6" w:rsidRPr="00CF421B" w14:paraId="49A1DD77" w14:textId="77777777">
        <w:tc>
          <w:tcPr>
            <w:tcW w:w="2425" w:type="dxa"/>
          </w:tcPr>
          <w:p w14:paraId="0000021A" w14:textId="7099D282" w:rsidR="001A11F6" w:rsidRPr="00CF421B" w:rsidRDefault="003A012C">
            <w:pPr>
              <w:rPr>
                <w:rFonts w:ascii="Bierstadt" w:hAnsi="Bierstadt"/>
              </w:rPr>
            </w:pPr>
            <w:r w:rsidRPr="00CF421B">
              <w:rPr>
                <w:rFonts w:ascii="Bierstadt" w:hAnsi="Bierstadt"/>
              </w:rPr>
              <w:t>Slide 5</w:t>
            </w:r>
            <w:r w:rsidR="00A13C8B">
              <w:rPr>
                <w:rFonts w:ascii="Bierstadt" w:hAnsi="Bierstadt"/>
              </w:rPr>
              <w:t>4</w:t>
            </w:r>
          </w:p>
          <w:p w14:paraId="0000021B" w14:textId="3FF18940" w:rsidR="001A11F6" w:rsidRPr="00CF421B" w:rsidRDefault="009C6BA9">
            <w:pPr>
              <w:rPr>
                <w:rFonts w:ascii="Bierstadt" w:hAnsi="Bierstadt"/>
              </w:rPr>
            </w:pPr>
            <w:r w:rsidRPr="009C6BA9">
              <w:rPr>
                <w:rFonts w:ascii="Bierstadt" w:hAnsi="Bierstadt"/>
                <w:noProof/>
              </w:rPr>
              <w:drawing>
                <wp:inline distT="0" distB="0" distL="0" distR="0" wp14:anchorId="302B3245" wp14:editId="422A107F">
                  <wp:extent cx="1272898" cy="712800"/>
                  <wp:effectExtent l="0" t="0" r="3810" b="0"/>
                  <wp:docPr id="19979888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7988872" name=""/>
                          <pic:cNvPicPr/>
                        </pic:nvPicPr>
                        <pic:blipFill>
                          <a:blip r:embed="rId92"/>
                          <a:stretch>
                            <a:fillRect/>
                          </a:stretch>
                        </pic:blipFill>
                        <pic:spPr>
                          <a:xfrm>
                            <a:off x="0" y="0"/>
                            <a:ext cx="1272898" cy="712800"/>
                          </a:xfrm>
                          <a:prstGeom prst="rect">
                            <a:avLst/>
                          </a:prstGeom>
                        </pic:spPr>
                      </pic:pic>
                    </a:graphicData>
                  </a:graphic>
                </wp:inline>
              </w:drawing>
            </w:r>
          </w:p>
        </w:tc>
        <w:tc>
          <w:tcPr>
            <w:tcW w:w="6925" w:type="dxa"/>
          </w:tcPr>
          <w:p w14:paraId="320F64F3" w14:textId="5570A827" w:rsidR="00D53E09" w:rsidRPr="00CF421B" w:rsidRDefault="00D53E09">
            <w:pPr>
              <w:rPr>
                <w:rFonts w:ascii="Bierstadt" w:hAnsi="Bierstadt"/>
                <w:iCs/>
              </w:rPr>
            </w:pPr>
            <w:r w:rsidRPr="00CF421B">
              <w:rPr>
                <w:rFonts w:ascii="Bierstadt" w:hAnsi="Bierstadt"/>
                <w:b/>
                <w:iCs/>
                <w:color w:val="000000"/>
              </w:rPr>
              <w:t>Scenario 4</w:t>
            </w:r>
          </w:p>
          <w:p w14:paraId="00000222" w14:textId="77777777" w:rsidR="001A11F6" w:rsidRPr="00CF421B" w:rsidRDefault="003A012C">
            <w:pPr>
              <w:rPr>
                <w:rFonts w:ascii="Bierstadt" w:hAnsi="Bierstadt"/>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p w14:paraId="00000225" w14:textId="77777777" w:rsidR="001A11F6" w:rsidRPr="00CF421B" w:rsidRDefault="001A11F6" w:rsidP="0008636F">
            <w:pPr>
              <w:rPr>
                <w:rFonts w:ascii="Bierstadt" w:hAnsi="Bierstadt"/>
              </w:rPr>
            </w:pPr>
          </w:p>
        </w:tc>
      </w:tr>
      <w:tr w:rsidR="001A11F6" w:rsidRPr="00CF421B" w14:paraId="61BA0BEC" w14:textId="77777777">
        <w:tc>
          <w:tcPr>
            <w:tcW w:w="2425" w:type="dxa"/>
          </w:tcPr>
          <w:p w14:paraId="00000226" w14:textId="6BC003F4" w:rsidR="001A11F6" w:rsidRPr="00CF421B" w:rsidRDefault="003A012C">
            <w:pPr>
              <w:rPr>
                <w:rFonts w:ascii="Bierstadt" w:hAnsi="Bierstadt"/>
              </w:rPr>
            </w:pPr>
            <w:r w:rsidRPr="00CF421B">
              <w:rPr>
                <w:rFonts w:ascii="Bierstadt" w:hAnsi="Bierstadt"/>
              </w:rPr>
              <w:t>Slide 5</w:t>
            </w:r>
            <w:r w:rsidR="00A13C8B">
              <w:rPr>
                <w:rFonts w:ascii="Bierstadt" w:hAnsi="Bierstadt"/>
              </w:rPr>
              <w:t>5</w:t>
            </w:r>
          </w:p>
          <w:p w14:paraId="00000227" w14:textId="14E49E82" w:rsidR="001A11F6" w:rsidRPr="00CF421B" w:rsidRDefault="00212300">
            <w:pPr>
              <w:rPr>
                <w:rFonts w:ascii="Bierstadt" w:hAnsi="Bierstadt"/>
              </w:rPr>
            </w:pPr>
            <w:r w:rsidRPr="00212300">
              <w:rPr>
                <w:rFonts w:ascii="Bierstadt" w:hAnsi="Bierstadt"/>
                <w:noProof/>
              </w:rPr>
              <w:drawing>
                <wp:inline distT="0" distB="0" distL="0" distR="0" wp14:anchorId="21A18CC3" wp14:editId="146F91B9">
                  <wp:extent cx="1265736" cy="712800"/>
                  <wp:effectExtent l="0" t="0" r="0" b="0"/>
                  <wp:docPr id="12159413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941331" name=""/>
                          <pic:cNvPicPr/>
                        </pic:nvPicPr>
                        <pic:blipFill>
                          <a:blip r:embed="rId93"/>
                          <a:stretch>
                            <a:fillRect/>
                          </a:stretch>
                        </pic:blipFill>
                        <pic:spPr>
                          <a:xfrm>
                            <a:off x="0" y="0"/>
                            <a:ext cx="1265736" cy="712800"/>
                          </a:xfrm>
                          <a:prstGeom prst="rect">
                            <a:avLst/>
                          </a:prstGeom>
                        </pic:spPr>
                      </pic:pic>
                    </a:graphicData>
                  </a:graphic>
                </wp:inline>
              </w:drawing>
            </w:r>
          </w:p>
        </w:tc>
        <w:tc>
          <w:tcPr>
            <w:tcW w:w="6925" w:type="dxa"/>
          </w:tcPr>
          <w:p w14:paraId="547A0576" w14:textId="730B30F8" w:rsidR="00D53E09" w:rsidRPr="00CF421B" w:rsidRDefault="00D53E09">
            <w:pPr>
              <w:rPr>
                <w:rFonts w:ascii="Bierstadt" w:hAnsi="Bierstadt"/>
                <w:iCs/>
              </w:rPr>
            </w:pPr>
            <w:r w:rsidRPr="00CF421B">
              <w:rPr>
                <w:rFonts w:ascii="Bierstadt" w:hAnsi="Bierstadt"/>
                <w:b/>
                <w:iCs/>
                <w:color w:val="000000"/>
              </w:rPr>
              <w:t>Scenario 5</w:t>
            </w:r>
          </w:p>
          <w:p w14:paraId="73024B43" w14:textId="77777777" w:rsidR="001A11F6" w:rsidRDefault="003A012C" w:rsidP="006760B9">
            <w:pPr>
              <w:rPr>
                <w:rFonts w:ascii="Bierstadt" w:hAnsi="Bierstadt"/>
                <w:color w:val="000000"/>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p w14:paraId="00000231" w14:textId="5B6EFF8A" w:rsidR="00BC6EB7" w:rsidRPr="00CF421B" w:rsidRDefault="00BC6EB7" w:rsidP="006760B9">
            <w:pPr>
              <w:rPr>
                <w:rFonts w:ascii="Bierstadt" w:hAnsi="Bierstadt"/>
              </w:rPr>
            </w:pPr>
          </w:p>
        </w:tc>
      </w:tr>
      <w:tr w:rsidR="001A11F6" w:rsidRPr="00CF421B" w14:paraId="396859F1" w14:textId="77777777">
        <w:tc>
          <w:tcPr>
            <w:tcW w:w="2425" w:type="dxa"/>
          </w:tcPr>
          <w:p w14:paraId="00000232" w14:textId="6B663664" w:rsidR="001A11F6" w:rsidRPr="00CF421B" w:rsidRDefault="003A012C">
            <w:pPr>
              <w:rPr>
                <w:rFonts w:ascii="Bierstadt" w:hAnsi="Bierstadt"/>
              </w:rPr>
            </w:pPr>
            <w:r w:rsidRPr="00CF421B">
              <w:rPr>
                <w:rFonts w:ascii="Bierstadt" w:hAnsi="Bierstadt"/>
              </w:rPr>
              <w:t>Slide 5</w:t>
            </w:r>
            <w:r w:rsidR="00A13C8B">
              <w:rPr>
                <w:rFonts w:ascii="Bierstadt" w:hAnsi="Bierstadt"/>
              </w:rPr>
              <w:t>6</w:t>
            </w:r>
          </w:p>
          <w:p w14:paraId="00000233" w14:textId="73EA694E" w:rsidR="001A11F6" w:rsidRPr="00CF421B" w:rsidRDefault="00212300">
            <w:pPr>
              <w:rPr>
                <w:rFonts w:ascii="Bierstadt" w:hAnsi="Bierstadt"/>
              </w:rPr>
            </w:pPr>
            <w:r w:rsidRPr="00212300">
              <w:rPr>
                <w:rFonts w:ascii="Bierstadt" w:hAnsi="Bierstadt"/>
                <w:noProof/>
              </w:rPr>
              <w:drawing>
                <wp:inline distT="0" distB="0" distL="0" distR="0" wp14:anchorId="02D6CBF4" wp14:editId="5752E90D">
                  <wp:extent cx="1272898" cy="712800"/>
                  <wp:effectExtent l="0" t="0" r="3810" b="0"/>
                  <wp:docPr id="15834017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3401714" name=""/>
                          <pic:cNvPicPr/>
                        </pic:nvPicPr>
                        <pic:blipFill>
                          <a:blip r:embed="rId94"/>
                          <a:stretch>
                            <a:fillRect/>
                          </a:stretch>
                        </pic:blipFill>
                        <pic:spPr>
                          <a:xfrm>
                            <a:off x="0" y="0"/>
                            <a:ext cx="1272898" cy="712800"/>
                          </a:xfrm>
                          <a:prstGeom prst="rect">
                            <a:avLst/>
                          </a:prstGeom>
                        </pic:spPr>
                      </pic:pic>
                    </a:graphicData>
                  </a:graphic>
                </wp:inline>
              </w:drawing>
            </w:r>
          </w:p>
        </w:tc>
        <w:tc>
          <w:tcPr>
            <w:tcW w:w="6925" w:type="dxa"/>
          </w:tcPr>
          <w:p w14:paraId="550B2440" w14:textId="45F6EC0E" w:rsidR="00D53E09" w:rsidRPr="00CF421B" w:rsidRDefault="00D53E09">
            <w:pPr>
              <w:rPr>
                <w:rFonts w:ascii="Bierstadt" w:hAnsi="Bierstadt"/>
                <w:iCs/>
              </w:rPr>
            </w:pPr>
            <w:r w:rsidRPr="00CF421B">
              <w:rPr>
                <w:rFonts w:ascii="Bierstadt" w:hAnsi="Bierstadt"/>
                <w:b/>
                <w:iCs/>
                <w:color w:val="000000"/>
              </w:rPr>
              <w:t>Scenario 6</w:t>
            </w:r>
          </w:p>
          <w:p w14:paraId="0000023D" w14:textId="0064865A" w:rsidR="001A11F6" w:rsidRPr="00CF421B" w:rsidRDefault="003A012C" w:rsidP="003B642A">
            <w:pPr>
              <w:rPr>
                <w:rFonts w:ascii="Bierstadt" w:hAnsi="Bierstadt"/>
              </w:rPr>
            </w:pPr>
            <w:r w:rsidRPr="00CF421B">
              <w:rPr>
                <w:rFonts w:ascii="Bierstadt" w:hAnsi="Bierstadt"/>
                <w:color w:val="000000"/>
              </w:rPr>
              <w:t xml:space="preserve">Read the scenario aloud or invite a student to do so. Facilitate the discussion by asking is the website safe or not? Encourage them to explain their thinking. </w:t>
            </w:r>
          </w:p>
        </w:tc>
      </w:tr>
      <w:tr w:rsidR="00352C49" w:rsidRPr="00CF421B" w14:paraId="7926474B" w14:textId="77777777" w:rsidTr="00352C49">
        <w:tc>
          <w:tcPr>
            <w:tcW w:w="2425" w:type="dxa"/>
            <w:shd w:val="clear" w:color="auto" w:fill="D9F1F3"/>
          </w:tcPr>
          <w:p w14:paraId="7B66ACA0" w14:textId="5274F829" w:rsidR="00352C49" w:rsidRPr="00CF421B" w:rsidRDefault="00352C49">
            <w:pPr>
              <w:rPr>
                <w:rFonts w:ascii="Bierstadt" w:hAnsi="Bierstadt"/>
              </w:rPr>
            </w:pPr>
            <w:r>
              <w:rPr>
                <w:rFonts w:ascii="Bierstadt" w:hAnsi="Bierstadt"/>
              </w:rPr>
              <w:t>Program Kit Materials</w:t>
            </w:r>
          </w:p>
        </w:tc>
        <w:tc>
          <w:tcPr>
            <w:tcW w:w="6925" w:type="dxa"/>
            <w:shd w:val="clear" w:color="auto" w:fill="D9F1F3"/>
          </w:tcPr>
          <w:p w14:paraId="2CF975BB" w14:textId="12ECF708" w:rsidR="00352C49" w:rsidRDefault="00F87359">
            <w:r>
              <w:rPr>
                <w:rFonts w:ascii="Bierstadt" w:eastAsia="+mn-ea" w:hAnsi="Bierstadt" w:cs="+mn-cs"/>
                <w:b/>
                <w:bCs/>
                <w:i/>
                <w:iCs/>
                <w:color w:val="000000"/>
                <w:kern w:val="24"/>
                <w:lang w:val="en-CA"/>
              </w:rPr>
              <w:t xml:space="preserve">For slide 57, you will need to use the Website </w:t>
            </w:r>
            <w:proofErr w:type="spellStart"/>
            <w:r>
              <w:rPr>
                <w:rFonts w:ascii="Bierstadt" w:eastAsia="+mn-ea" w:hAnsi="Bierstadt" w:cs="+mn-cs"/>
                <w:b/>
                <w:bCs/>
                <w:i/>
                <w:iCs/>
                <w:color w:val="000000"/>
                <w:kern w:val="24"/>
                <w:lang w:val="en-CA"/>
              </w:rPr>
              <w:t>Whatzit</w:t>
            </w:r>
            <w:proofErr w:type="spellEnd"/>
            <w:r>
              <w:rPr>
                <w:rFonts w:ascii="Bierstadt" w:eastAsia="+mn-ea" w:hAnsi="Bierstadt" w:cs="+mn-cs"/>
                <w:b/>
                <w:bCs/>
                <w:i/>
                <w:iCs/>
                <w:color w:val="000000"/>
                <w:kern w:val="24"/>
                <w:lang w:val="en-CA"/>
              </w:rPr>
              <w:t xml:space="preserve"> Game Cards from the program kit. </w:t>
            </w:r>
          </w:p>
        </w:tc>
      </w:tr>
      <w:tr w:rsidR="001A11F6" w:rsidRPr="00CF421B" w14:paraId="417229AF" w14:textId="77777777">
        <w:tc>
          <w:tcPr>
            <w:tcW w:w="2425" w:type="dxa"/>
          </w:tcPr>
          <w:p w14:paraId="0000024A" w14:textId="2B9EEA16" w:rsidR="001A11F6" w:rsidRPr="00CF421B" w:rsidRDefault="003A012C">
            <w:pPr>
              <w:rPr>
                <w:rFonts w:ascii="Bierstadt" w:hAnsi="Bierstadt"/>
              </w:rPr>
            </w:pPr>
            <w:r w:rsidRPr="00CF421B">
              <w:rPr>
                <w:rFonts w:ascii="Bierstadt" w:hAnsi="Bierstadt"/>
              </w:rPr>
              <w:t>Slide 5</w:t>
            </w:r>
            <w:r w:rsidR="00A13C8B">
              <w:rPr>
                <w:rFonts w:ascii="Bierstadt" w:hAnsi="Bierstadt"/>
              </w:rPr>
              <w:t>7</w:t>
            </w:r>
          </w:p>
          <w:p w14:paraId="518B984F" w14:textId="77777777" w:rsidR="001A11F6" w:rsidRDefault="00D27F8B">
            <w:pPr>
              <w:rPr>
                <w:rFonts w:ascii="Bierstadt" w:hAnsi="Bierstadt"/>
              </w:rPr>
            </w:pPr>
            <w:r w:rsidRPr="00CF421B">
              <w:rPr>
                <w:rFonts w:ascii="Bierstadt" w:hAnsi="Bierstadt"/>
                <w:noProof/>
              </w:rPr>
              <w:drawing>
                <wp:inline distT="0" distB="0" distL="0" distR="0" wp14:anchorId="66F0CE1D" wp14:editId="3025A7F2">
                  <wp:extent cx="1263456" cy="713232"/>
                  <wp:effectExtent l="0" t="0" r="0" b="0"/>
                  <wp:docPr id="420000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00081" name=""/>
                          <pic:cNvPicPr/>
                        </pic:nvPicPr>
                        <pic:blipFill>
                          <a:blip r:embed="rId95"/>
                          <a:stretch>
                            <a:fillRect/>
                          </a:stretch>
                        </pic:blipFill>
                        <pic:spPr>
                          <a:xfrm>
                            <a:off x="0" y="0"/>
                            <a:ext cx="1263456" cy="713232"/>
                          </a:xfrm>
                          <a:prstGeom prst="rect">
                            <a:avLst/>
                          </a:prstGeom>
                        </pic:spPr>
                      </pic:pic>
                    </a:graphicData>
                  </a:graphic>
                </wp:inline>
              </w:drawing>
            </w:r>
          </w:p>
          <w:p w14:paraId="1EA95E2A" w14:textId="77777777" w:rsidR="00301E1D" w:rsidRDefault="00301E1D">
            <w:pPr>
              <w:rPr>
                <w:rFonts w:ascii="Bierstadt" w:hAnsi="Bierstadt"/>
              </w:rPr>
            </w:pPr>
          </w:p>
          <w:p w14:paraId="4B5EE09E" w14:textId="77777777" w:rsidR="00301E1D" w:rsidRDefault="00301E1D">
            <w:pPr>
              <w:rPr>
                <w:rFonts w:ascii="Bierstadt" w:hAnsi="Bierstadt"/>
              </w:rPr>
            </w:pPr>
            <w:r>
              <w:rPr>
                <w:rFonts w:ascii="Bierstadt" w:hAnsi="Bierstadt"/>
              </w:rPr>
              <w:t xml:space="preserve">Website </w:t>
            </w:r>
            <w:proofErr w:type="spellStart"/>
            <w:r>
              <w:rPr>
                <w:rFonts w:ascii="Bierstadt" w:hAnsi="Bierstadt"/>
              </w:rPr>
              <w:t>Whatzit</w:t>
            </w:r>
            <w:proofErr w:type="spellEnd"/>
            <w:r>
              <w:rPr>
                <w:rFonts w:ascii="Bierstadt" w:hAnsi="Bierstadt"/>
              </w:rPr>
              <w:t xml:space="preserve"> Cards </w:t>
            </w:r>
          </w:p>
          <w:p w14:paraId="0000024B" w14:textId="11DBF15B" w:rsidR="00301E1D" w:rsidRPr="00CF421B" w:rsidRDefault="00301E1D">
            <w:pPr>
              <w:rPr>
                <w:rFonts w:ascii="Bierstadt" w:hAnsi="Bierstadt"/>
              </w:rPr>
            </w:pPr>
            <w:r w:rsidRPr="00E46AFB">
              <w:rPr>
                <w:rFonts w:ascii="Bierstadt" w:hAnsi="Bierstadt"/>
                <w:noProof/>
              </w:rPr>
              <w:drawing>
                <wp:inline distT="0" distB="0" distL="0" distR="0" wp14:anchorId="3DC6EF60" wp14:editId="13D9FC03">
                  <wp:extent cx="1293381" cy="723900"/>
                  <wp:effectExtent l="0" t="0" r="2540" b="0"/>
                  <wp:docPr id="9324298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809040" name=""/>
                          <pic:cNvPicPr/>
                        </pic:nvPicPr>
                        <pic:blipFill>
                          <a:blip r:embed="rId76"/>
                          <a:stretch>
                            <a:fillRect/>
                          </a:stretch>
                        </pic:blipFill>
                        <pic:spPr>
                          <a:xfrm>
                            <a:off x="0" y="0"/>
                            <a:ext cx="1299344" cy="727238"/>
                          </a:xfrm>
                          <a:prstGeom prst="rect">
                            <a:avLst/>
                          </a:prstGeom>
                        </pic:spPr>
                      </pic:pic>
                    </a:graphicData>
                  </a:graphic>
                </wp:inline>
              </w:drawing>
            </w:r>
          </w:p>
        </w:tc>
        <w:tc>
          <w:tcPr>
            <w:tcW w:w="6925" w:type="dxa"/>
          </w:tcPr>
          <w:p w14:paraId="0000024D" w14:textId="1748B0F4" w:rsidR="001A11F6" w:rsidRPr="00CF421B" w:rsidRDefault="003A012C">
            <w:pPr>
              <w:rPr>
                <w:rFonts w:ascii="Bierstadt" w:hAnsi="Bierstadt"/>
              </w:rPr>
            </w:pPr>
            <w:hyperlink r:id="rId96">
              <w:r w:rsidRPr="00CF421B">
                <w:rPr>
                  <w:rFonts w:ascii="Bierstadt" w:hAnsi="Bierstadt"/>
                  <w:b/>
                  <w:i/>
                  <w:color w:val="000000"/>
                </w:rPr>
                <w:t xml:space="preserve">Suggested time: </w:t>
              </w:r>
              <w:r w:rsidR="007E4BF7" w:rsidRPr="00CF421B">
                <w:rPr>
                  <w:rFonts w:ascii="Bierstadt" w:hAnsi="Bierstadt"/>
                  <w:b/>
                  <w:i/>
                  <w:color w:val="000000"/>
                </w:rPr>
                <w:t>10</w:t>
              </w:r>
            </w:hyperlink>
            <w:r w:rsidR="007E4BF7" w:rsidRPr="00CF421B">
              <w:rPr>
                <w:rFonts w:ascii="Bierstadt" w:hAnsi="Bierstadt"/>
                <w:b/>
                <w:i/>
                <w:color w:val="000000"/>
              </w:rPr>
              <w:t xml:space="preserve"> minutes</w:t>
            </w:r>
          </w:p>
          <w:p w14:paraId="0000024E" w14:textId="77777777" w:rsidR="001A11F6" w:rsidRPr="00CF421B" w:rsidRDefault="003A012C">
            <w:pPr>
              <w:rPr>
                <w:rFonts w:ascii="Bierstadt" w:hAnsi="Bierstadt"/>
              </w:rPr>
            </w:pPr>
            <w:r w:rsidRPr="00CF421B">
              <w:rPr>
                <w:rFonts w:ascii="Bierstadt" w:hAnsi="Bierstadt"/>
                <w:color w:val="000000"/>
              </w:rPr>
              <w:t xml:space="preserve">Tell students that most people have questions about online security, so we will look at some of the most common questions together by playing a game called Website </w:t>
            </w:r>
            <w:proofErr w:type="spellStart"/>
            <w:r w:rsidRPr="00CF421B">
              <w:rPr>
                <w:rFonts w:ascii="Bierstadt" w:hAnsi="Bierstadt"/>
                <w:color w:val="000000"/>
              </w:rPr>
              <w:t>Whatzit</w:t>
            </w:r>
            <w:proofErr w:type="spellEnd"/>
            <w:r w:rsidRPr="00CF421B">
              <w:rPr>
                <w:rFonts w:ascii="Bierstadt" w:hAnsi="Bierstadt"/>
                <w:color w:val="000000"/>
              </w:rPr>
              <w:t>. </w:t>
            </w:r>
          </w:p>
          <w:p w14:paraId="0000024F" w14:textId="77777777" w:rsidR="001A11F6" w:rsidRPr="00CF421B" w:rsidRDefault="001A11F6">
            <w:pPr>
              <w:rPr>
                <w:rFonts w:ascii="Bierstadt" w:hAnsi="Bierstadt"/>
                <w:b/>
                <w:color w:val="000000"/>
              </w:rPr>
            </w:pPr>
          </w:p>
          <w:p w14:paraId="00000251" w14:textId="7746A14E" w:rsidR="001A11F6" w:rsidRPr="00CF421B" w:rsidRDefault="003A012C">
            <w:pPr>
              <w:rPr>
                <w:rFonts w:ascii="Bierstadt" w:hAnsi="Bierstadt"/>
              </w:rPr>
            </w:pPr>
            <w:r w:rsidRPr="00CF421B">
              <w:rPr>
                <w:rFonts w:ascii="Bierstadt" w:hAnsi="Bierstadt"/>
                <w:b/>
                <w:color w:val="000000"/>
              </w:rPr>
              <w:t xml:space="preserve">Website </w:t>
            </w:r>
            <w:proofErr w:type="spellStart"/>
            <w:r w:rsidRPr="00CF421B">
              <w:rPr>
                <w:rFonts w:ascii="Bierstadt" w:hAnsi="Bierstadt"/>
                <w:b/>
                <w:color w:val="000000"/>
              </w:rPr>
              <w:t>Whatzit</w:t>
            </w:r>
            <w:proofErr w:type="spellEnd"/>
            <w:r w:rsidRPr="00CF421B">
              <w:rPr>
                <w:rFonts w:ascii="Bierstadt" w:hAnsi="Bierstadt"/>
                <w:b/>
                <w:color w:val="000000"/>
              </w:rPr>
              <w:t xml:space="preserve"> is a Q &amp; A card game that contains 17 question cards and 17 corresponding answer cards.</w:t>
            </w:r>
          </w:p>
          <w:p w14:paraId="00000252" w14:textId="3497DE4A" w:rsidR="001A11F6" w:rsidRPr="00CF421B" w:rsidRDefault="003A012C" w:rsidP="00054250">
            <w:pPr>
              <w:pStyle w:val="ListParagraph"/>
              <w:numPr>
                <w:ilvl w:val="0"/>
                <w:numId w:val="16"/>
              </w:numPr>
              <w:rPr>
                <w:rFonts w:ascii="Bierstadt" w:hAnsi="Bierstadt"/>
              </w:rPr>
            </w:pPr>
            <w:r w:rsidRPr="00CF421B">
              <w:rPr>
                <w:rFonts w:ascii="Bierstadt" w:hAnsi="Bierstadt"/>
                <w:color w:val="000000"/>
              </w:rPr>
              <w:t xml:space="preserve">Hand and out question and answer cards so that every student holds one card. </w:t>
            </w:r>
          </w:p>
          <w:p w14:paraId="00000253" w14:textId="77777777" w:rsidR="001A11F6" w:rsidRPr="00CF421B" w:rsidRDefault="003A012C" w:rsidP="00054250">
            <w:pPr>
              <w:pStyle w:val="ListParagraph"/>
              <w:numPr>
                <w:ilvl w:val="0"/>
                <w:numId w:val="16"/>
              </w:numPr>
              <w:rPr>
                <w:rFonts w:ascii="Bierstadt" w:hAnsi="Bierstadt"/>
              </w:rPr>
            </w:pPr>
            <w:r w:rsidRPr="00CF421B">
              <w:rPr>
                <w:rFonts w:ascii="Bierstadt" w:hAnsi="Bierstadt"/>
                <w:color w:val="000000"/>
              </w:rPr>
              <w:t xml:space="preserve">Be sure to organize the cards before going into the classroom; for every question card that is handed out, the answer card should also be handed out. </w:t>
            </w:r>
          </w:p>
          <w:p w14:paraId="00000254" w14:textId="77777777" w:rsidR="001A11F6" w:rsidRPr="00CF421B" w:rsidRDefault="003A012C" w:rsidP="00054250">
            <w:pPr>
              <w:pStyle w:val="ListParagraph"/>
              <w:numPr>
                <w:ilvl w:val="0"/>
                <w:numId w:val="16"/>
              </w:numPr>
              <w:rPr>
                <w:rFonts w:ascii="Bierstadt" w:hAnsi="Bierstadt"/>
              </w:rPr>
            </w:pPr>
            <w:r w:rsidRPr="00CF421B">
              <w:rPr>
                <w:rFonts w:ascii="Bierstadt" w:hAnsi="Bierstadt"/>
                <w:color w:val="000000"/>
              </w:rPr>
              <w:t>If your class is smaller than 34 students or you wish to downsize this activity, select only a small number of question cards and corresponding answer cards to hand out to students. </w:t>
            </w:r>
          </w:p>
          <w:p w14:paraId="00000255" w14:textId="77777777" w:rsidR="001A11F6" w:rsidRPr="00CF421B" w:rsidRDefault="001A11F6">
            <w:pPr>
              <w:rPr>
                <w:rFonts w:ascii="Bierstadt" w:hAnsi="Bierstadt"/>
                <w:color w:val="000000"/>
              </w:rPr>
            </w:pPr>
          </w:p>
          <w:p w14:paraId="00000256" w14:textId="1C392243" w:rsidR="001A11F6" w:rsidRPr="00CF421B" w:rsidRDefault="00746EFB">
            <w:pPr>
              <w:rPr>
                <w:rFonts w:ascii="Bierstadt" w:hAnsi="Bierstadt"/>
                <w:color w:val="000000"/>
              </w:rPr>
            </w:pPr>
            <w:r w:rsidRPr="00CF421B">
              <w:rPr>
                <w:rFonts w:ascii="Bierstadt" w:hAnsi="Bierstadt"/>
                <w:color w:val="000000"/>
              </w:rPr>
              <w:t>Students with question cards will take turns reading their question. Students with answer cards will stand up if they think they have the answer.</w:t>
            </w:r>
            <w:r w:rsidR="00E51163" w:rsidRPr="00CF421B">
              <w:rPr>
                <w:rFonts w:ascii="Bierstadt" w:hAnsi="Bierstadt"/>
                <w:color w:val="000000"/>
              </w:rPr>
              <w:t xml:space="preserve"> </w:t>
            </w:r>
            <w:r w:rsidR="003A012C" w:rsidRPr="00CF421B">
              <w:rPr>
                <w:rFonts w:ascii="Bierstadt" w:hAnsi="Bierstadt"/>
                <w:color w:val="000000"/>
              </w:rPr>
              <w:t xml:space="preserve">The </w:t>
            </w:r>
            <w:r w:rsidR="0065547A" w:rsidRPr="00CF421B">
              <w:rPr>
                <w:rFonts w:ascii="Bierstadt" w:hAnsi="Bierstadt"/>
                <w:color w:val="000000"/>
              </w:rPr>
              <w:t>question-and-answer</w:t>
            </w:r>
            <w:r w:rsidR="003A012C" w:rsidRPr="00CF421B">
              <w:rPr>
                <w:rFonts w:ascii="Bierstadt" w:hAnsi="Bierstadt"/>
                <w:color w:val="000000"/>
              </w:rPr>
              <w:t xml:space="preserve"> key can be found in the </w:t>
            </w:r>
            <w:r w:rsidR="000B5501" w:rsidRPr="00CF421B">
              <w:rPr>
                <w:rFonts w:ascii="Bierstadt" w:hAnsi="Bierstadt"/>
                <w:color w:val="000000"/>
              </w:rPr>
              <w:t xml:space="preserve">Appendix at the end of the </w:t>
            </w:r>
            <w:r w:rsidR="003A012C" w:rsidRPr="00CF421B">
              <w:rPr>
                <w:rFonts w:ascii="Bierstadt" w:hAnsi="Bierstadt"/>
                <w:color w:val="000000"/>
              </w:rPr>
              <w:t xml:space="preserve">Presenter Notes. </w:t>
            </w:r>
          </w:p>
          <w:p w14:paraId="00000257" w14:textId="77777777" w:rsidR="001A11F6" w:rsidRPr="00CF421B" w:rsidRDefault="001A11F6">
            <w:pPr>
              <w:rPr>
                <w:rFonts w:ascii="Bierstadt" w:hAnsi="Bierstadt"/>
                <w:i/>
                <w:color w:val="000000"/>
              </w:rPr>
            </w:pPr>
          </w:p>
          <w:p w14:paraId="00000258" w14:textId="77777777" w:rsidR="001A11F6" w:rsidRPr="00CF421B" w:rsidRDefault="003A012C">
            <w:pPr>
              <w:rPr>
                <w:rFonts w:ascii="Bierstadt" w:hAnsi="Bierstadt"/>
              </w:rPr>
            </w:pPr>
            <w:r w:rsidRPr="00CF421B">
              <w:rPr>
                <w:rFonts w:ascii="Bierstadt" w:hAnsi="Bierstadt"/>
                <w:i/>
                <w:color w:val="000000"/>
              </w:rPr>
              <w:lastRenderedPageBreak/>
              <w:t>Modified version:</w:t>
            </w:r>
          </w:p>
          <w:p w14:paraId="0000025B" w14:textId="6DFB302B" w:rsidR="001A11F6" w:rsidRPr="00CF421B" w:rsidRDefault="003A012C">
            <w:pPr>
              <w:rPr>
                <w:rFonts w:ascii="Bierstadt" w:hAnsi="Bierstadt"/>
              </w:rPr>
            </w:pPr>
            <w:r w:rsidRPr="00CF421B">
              <w:rPr>
                <w:rFonts w:ascii="Bierstadt" w:hAnsi="Bierstadt"/>
                <w:color w:val="000000"/>
              </w:rPr>
              <w:t>Dependent on the amount of time available, a modified version of this card game can be played by handing out only the answer cards. Read the question cards aloud and ask students to stand if they hold the correct answer card and to read their answer card aloud. </w:t>
            </w:r>
          </w:p>
        </w:tc>
      </w:tr>
      <w:tr w:rsidR="001A11F6" w:rsidRPr="00CF421B" w14:paraId="53B60440" w14:textId="77777777">
        <w:tc>
          <w:tcPr>
            <w:tcW w:w="9350" w:type="dxa"/>
            <w:gridSpan w:val="2"/>
            <w:shd w:val="clear" w:color="auto" w:fill="C2EDF0"/>
          </w:tcPr>
          <w:p w14:paraId="0000025C" w14:textId="4B2468B0" w:rsidR="001A11F6" w:rsidRPr="00CF421B" w:rsidRDefault="003A012C">
            <w:pPr>
              <w:jc w:val="right"/>
              <w:rPr>
                <w:rFonts w:ascii="Bierstadt" w:hAnsi="Bierstadt"/>
                <w:b/>
              </w:rPr>
            </w:pPr>
            <w:r w:rsidRPr="00CF421B">
              <w:rPr>
                <w:rFonts w:ascii="Bierstadt" w:hAnsi="Bierstadt"/>
                <w:b/>
              </w:rPr>
              <w:lastRenderedPageBreak/>
              <w:t xml:space="preserve">Are you a SMART consumer?                                 </w:t>
            </w:r>
            <w:r w:rsidR="0036124C" w:rsidRPr="00CF421B">
              <w:rPr>
                <w:rFonts w:ascii="Bierstadt" w:hAnsi="Bierstadt"/>
                <w:b/>
              </w:rPr>
              <w:t>20</w:t>
            </w:r>
            <w:r w:rsidRPr="00CF421B">
              <w:rPr>
                <w:rFonts w:ascii="Bierstadt" w:hAnsi="Bierstadt"/>
                <w:b/>
              </w:rPr>
              <w:t xml:space="preserve"> min</w:t>
            </w:r>
          </w:p>
        </w:tc>
      </w:tr>
      <w:tr w:rsidR="001A11F6" w:rsidRPr="00CF421B" w14:paraId="08CDF7C0" w14:textId="77777777">
        <w:tc>
          <w:tcPr>
            <w:tcW w:w="2425" w:type="dxa"/>
          </w:tcPr>
          <w:p w14:paraId="0000025E" w14:textId="7DDF0A3F" w:rsidR="001A11F6" w:rsidRPr="00CF421B" w:rsidRDefault="003A012C">
            <w:pPr>
              <w:rPr>
                <w:rFonts w:ascii="Bierstadt" w:hAnsi="Bierstadt"/>
              </w:rPr>
            </w:pPr>
            <w:r w:rsidRPr="00CF421B">
              <w:rPr>
                <w:rFonts w:ascii="Bierstadt" w:hAnsi="Bierstadt"/>
              </w:rPr>
              <w:t>Slide 5</w:t>
            </w:r>
            <w:r w:rsidR="00A13C8B">
              <w:rPr>
                <w:rFonts w:ascii="Bierstadt" w:hAnsi="Bierstadt"/>
              </w:rPr>
              <w:t>8</w:t>
            </w:r>
          </w:p>
          <w:p w14:paraId="0000025F" w14:textId="77777777" w:rsidR="001A11F6" w:rsidRPr="00CF421B" w:rsidRDefault="003A012C">
            <w:pPr>
              <w:rPr>
                <w:rFonts w:ascii="Bierstadt" w:hAnsi="Bierstadt"/>
              </w:rPr>
            </w:pPr>
            <w:r w:rsidRPr="00CF421B">
              <w:rPr>
                <w:rFonts w:ascii="Bierstadt" w:hAnsi="Bierstadt"/>
                <w:noProof/>
              </w:rPr>
              <w:drawing>
                <wp:inline distT="0" distB="0" distL="0" distR="0" wp14:anchorId="0690BB54" wp14:editId="796F33AB">
                  <wp:extent cx="1267968" cy="713232"/>
                  <wp:effectExtent l="0" t="0" r="0" b="0"/>
                  <wp:docPr id="2119499576" name="image46.png"/>
                  <wp:cNvGraphicFramePr/>
                  <a:graphic xmlns:a="http://schemas.openxmlformats.org/drawingml/2006/main">
                    <a:graphicData uri="http://schemas.openxmlformats.org/drawingml/2006/picture">
                      <pic:pic xmlns:pic="http://schemas.openxmlformats.org/drawingml/2006/picture">
                        <pic:nvPicPr>
                          <pic:cNvPr id="0" name="image46.png"/>
                          <pic:cNvPicPr preferRelativeResize="0"/>
                        </pic:nvPicPr>
                        <pic:blipFill>
                          <a:blip r:embed="rId97"/>
                          <a:srcRect/>
                          <a:stretch>
                            <a:fillRect/>
                          </a:stretch>
                        </pic:blipFill>
                        <pic:spPr>
                          <a:xfrm>
                            <a:off x="0" y="0"/>
                            <a:ext cx="1267968" cy="713232"/>
                          </a:xfrm>
                          <a:prstGeom prst="rect">
                            <a:avLst/>
                          </a:prstGeom>
                          <a:ln/>
                        </pic:spPr>
                      </pic:pic>
                    </a:graphicData>
                  </a:graphic>
                </wp:inline>
              </w:drawing>
            </w:r>
          </w:p>
        </w:tc>
        <w:tc>
          <w:tcPr>
            <w:tcW w:w="6925" w:type="dxa"/>
          </w:tcPr>
          <w:p w14:paraId="00000261" w14:textId="5765B6A5" w:rsidR="001A11F6" w:rsidRPr="00CF421B" w:rsidRDefault="003A012C">
            <w:pPr>
              <w:rPr>
                <w:rFonts w:ascii="Bierstadt" w:hAnsi="Bierstadt"/>
              </w:rPr>
            </w:pPr>
            <w:hyperlink r:id="rId98">
              <w:r w:rsidRPr="00CF421B">
                <w:rPr>
                  <w:rFonts w:ascii="Bierstadt" w:hAnsi="Bierstadt"/>
                  <w:b/>
                  <w:i/>
                  <w:color w:val="000000"/>
                </w:rPr>
                <w:t xml:space="preserve">Suggested time: </w:t>
              </w:r>
              <w:r w:rsidR="008C7463" w:rsidRPr="00CF421B">
                <w:rPr>
                  <w:rFonts w:ascii="Bierstadt" w:hAnsi="Bierstadt"/>
                  <w:b/>
                  <w:i/>
                  <w:color w:val="000000"/>
                </w:rPr>
                <w:t>5</w:t>
              </w:r>
              <w:r w:rsidRPr="00CF421B">
                <w:rPr>
                  <w:rFonts w:ascii="Bierstadt" w:hAnsi="Bierstadt"/>
                  <w:b/>
                  <w:i/>
                  <w:color w:val="000000"/>
                </w:rPr>
                <w:t xml:space="preserve"> minutes </w:t>
              </w:r>
            </w:hyperlink>
          </w:p>
          <w:p w14:paraId="00000262" w14:textId="77777777" w:rsidR="001A11F6" w:rsidRPr="00CF421B" w:rsidRDefault="003A012C">
            <w:pPr>
              <w:rPr>
                <w:rFonts w:ascii="Bierstadt" w:hAnsi="Bierstadt"/>
              </w:rPr>
            </w:pPr>
            <w:r w:rsidRPr="00CF421B">
              <w:rPr>
                <w:rFonts w:ascii="Bierstadt" w:hAnsi="Bierstadt"/>
                <w:color w:val="000000"/>
              </w:rPr>
              <w:t>Ask: What do you think it means to be a SMART consumer?</w:t>
            </w:r>
          </w:p>
          <w:p w14:paraId="00000263" w14:textId="77777777" w:rsidR="001A11F6" w:rsidRPr="00CF421B" w:rsidRDefault="003A012C">
            <w:pPr>
              <w:rPr>
                <w:rFonts w:ascii="Bierstadt" w:hAnsi="Bierstadt"/>
                <w:color w:val="000000"/>
              </w:rPr>
            </w:pPr>
            <w:r w:rsidRPr="00CF421B">
              <w:rPr>
                <w:rFonts w:ascii="Bierstadt" w:hAnsi="Bierstadt"/>
                <w:color w:val="000000"/>
              </w:rPr>
              <w:t xml:space="preserve">Students may have a few ideas to offer. Review with students the meaning of the acronym SMART (Stop and think, </w:t>
            </w:r>
            <w:proofErr w:type="gramStart"/>
            <w:r w:rsidRPr="00CF421B">
              <w:rPr>
                <w:rFonts w:ascii="Bierstadt" w:hAnsi="Bierstadt"/>
                <w:color w:val="000000"/>
              </w:rPr>
              <w:t>make a plan</w:t>
            </w:r>
            <w:proofErr w:type="gramEnd"/>
            <w:r w:rsidRPr="00CF421B">
              <w:rPr>
                <w:rFonts w:ascii="Bierstadt" w:hAnsi="Bierstadt"/>
                <w:color w:val="000000"/>
              </w:rPr>
              <w:t xml:space="preserve">, ask questions, review information, </w:t>
            </w:r>
            <w:proofErr w:type="gramStart"/>
            <w:r w:rsidRPr="00CF421B">
              <w:rPr>
                <w:rFonts w:ascii="Bierstadt" w:hAnsi="Bierstadt"/>
                <w:color w:val="000000"/>
              </w:rPr>
              <w:t>take action</w:t>
            </w:r>
            <w:proofErr w:type="gramEnd"/>
            <w:r w:rsidRPr="00CF421B">
              <w:rPr>
                <w:rFonts w:ascii="Bierstadt" w:hAnsi="Bierstadt"/>
                <w:color w:val="000000"/>
              </w:rPr>
              <w:t>). </w:t>
            </w:r>
          </w:p>
          <w:p w14:paraId="1BC950A0" w14:textId="6FE81AD9" w:rsidR="00BC6EB7" w:rsidRPr="006C5789" w:rsidRDefault="008A1252">
            <w:pPr>
              <w:rPr>
                <w:rFonts w:ascii="Bierstadt" w:hAnsi="Bierstadt"/>
                <w:b/>
                <w:bCs/>
              </w:rPr>
            </w:pPr>
            <w:r w:rsidRPr="00CF421B">
              <w:rPr>
                <w:rFonts w:ascii="Bierstadt" w:hAnsi="Bierstadt"/>
                <w:b/>
                <w:bCs/>
                <w:color w:val="000000"/>
              </w:rPr>
              <w:t xml:space="preserve">*Click or tap to reveal what each letter in the acronym stands for. </w:t>
            </w:r>
          </w:p>
          <w:p w14:paraId="0ECDDA5F" w14:textId="77777777" w:rsidR="00BC6EB7" w:rsidRPr="00CF421B" w:rsidRDefault="00BC6EB7">
            <w:pPr>
              <w:rPr>
                <w:rFonts w:ascii="Bierstadt" w:hAnsi="Bierstadt"/>
                <w:b/>
                <w:color w:val="000000"/>
              </w:rPr>
            </w:pPr>
          </w:p>
          <w:p w14:paraId="00000265" w14:textId="77777777" w:rsidR="001A11F6" w:rsidRPr="00CF421B" w:rsidRDefault="003A012C">
            <w:pPr>
              <w:rPr>
                <w:rFonts w:ascii="Bierstadt" w:hAnsi="Bierstadt"/>
              </w:rPr>
            </w:pPr>
            <w:r w:rsidRPr="00CF421B">
              <w:rPr>
                <w:rFonts w:ascii="Bierstadt" w:hAnsi="Bierstadt"/>
                <w:b/>
                <w:color w:val="000000"/>
              </w:rPr>
              <w:t xml:space="preserve">S-Stop and Think. </w:t>
            </w:r>
          </w:p>
          <w:p w14:paraId="00000267" w14:textId="35B4CFFF" w:rsidR="001A11F6" w:rsidRPr="00CF421B" w:rsidRDefault="003A012C">
            <w:pPr>
              <w:rPr>
                <w:rFonts w:ascii="Bierstadt" w:hAnsi="Bierstadt"/>
              </w:rPr>
            </w:pPr>
            <w:r w:rsidRPr="00CF421B">
              <w:rPr>
                <w:rFonts w:ascii="Bierstadt" w:hAnsi="Bierstadt"/>
                <w:color w:val="000000"/>
              </w:rPr>
              <w:t xml:space="preserve">This is the time to stop, take a pause, and think before making a consumer decision. What are some of the things you should stop and think about? </w:t>
            </w:r>
            <w:r w:rsidR="008A1252" w:rsidRPr="00CF421B">
              <w:rPr>
                <w:rFonts w:ascii="Bierstadt" w:hAnsi="Bierstadt"/>
              </w:rPr>
              <w:t xml:space="preserve"> </w:t>
            </w:r>
            <w:r w:rsidRPr="00CF421B">
              <w:rPr>
                <w:rFonts w:ascii="Bierstadt" w:hAnsi="Bierstadt"/>
                <w:color w:val="000000"/>
              </w:rPr>
              <w:t xml:space="preserve">Why are impulse purchases usually not good ones? </w:t>
            </w:r>
          </w:p>
          <w:p w14:paraId="00000268" w14:textId="77777777" w:rsidR="001A11F6" w:rsidRPr="00CF421B" w:rsidRDefault="001A11F6">
            <w:pPr>
              <w:rPr>
                <w:rFonts w:ascii="Bierstadt" w:hAnsi="Bierstadt"/>
                <w:b/>
                <w:color w:val="000000"/>
              </w:rPr>
            </w:pPr>
          </w:p>
          <w:p w14:paraId="00000269" w14:textId="77777777" w:rsidR="001A11F6" w:rsidRPr="00CF421B" w:rsidRDefault="003A012C">
            <w:pPr>
              <w:rPr>
                <w:rFonts w:ascii="Bierstadt" w:hAnsi="Bierstadt"/>
              </w:rPr>
            </w:pPr>
            <w:proofErr w:type="gramStart"/>
            <w:r w:rsidRPr="00CF421B">
              <w:rPr>
                <w:rFonts w:ascii="Bierstadt" w:hAnsi="Bierstadt"/>
                <w:b/>
                <w:color w:val="000000"/>
              </w:rPr>
              <w:t>M-Make a Plan</w:t>
            </w:r>
            <w:proofErr w:type="gramEnd"/>
            <w:r w:rsidRPr="00CF421B">
              <w:rPr>
                <w:rFonts w:ascii="Bierstadt" w:hAnsi="Bierstadt"/>
                <w:b/>
                <w:color w:val="000000"/>
              </w:rPr>
              <w:t xml:space="preserve">. </w:t>
            </w:r>
          </w:p>
          <w:p w14:paraId="0000026B" w14:textId="694F79D7" w:rsidR="001A11F6" w:rsidRPr="006C5789" w:rsidRDefault="003A012C">
            <w:pPr>
              <w:rPr>
                <w:rFonts w:ascii="Bierstadt" w:hAnsi="Bierstadt"/>
              </w:rPr>
            </w:pPr>
            <w:r w:rsidRPr="00CF421B">
              <w:rPr>
                <w:rFonts w:ascii="Bierstadt" w:hAnsi="Bierstadt"/>
                <w:color w:val="000000"/>
              </w:rPr>
              <w:t xml:space="preserve">At this point, consider your purchasing options. To </w:t>
            </w:r>
            <w:proofErr w:type="gramStart"/>
            <w:r w:rsidRPr="00CF421B">
              <w:rPr>
                <w:rFonts w:ascii="Bierstadt" w:hAnsi="Bierstadt"/>
                <w:color w:val="000000"/>
              </w:rPr>
              <w:t>make a plan</w:t>
            </w:r>
            <w:proofErr w:type="gramEnd"/>
            <w:r w:rsidRPr="00CF421B">
              <w:rPr>
                <w:rFonts w:ascii="Bierstadt" w:hAnsi="Bierstadt"/>
                <w:color w:val="000000"/>
              </w:rPr>
              <w:t xml:space="preserve">, figure out what information is needed, how to obtain it, and when a decision needs to be made. What kinds of information should you look for? Where can you find this information? Why is this information important? </w:t>
            </w:r>
          </w:p>
          <w:p w14:paraId="0000026C" w14:textId="77777777" w:rsidR="001A11F6" w:rsidRPr="00CF421B" w:rsidRDefault="003A012C">
            <w:pPr>
              <w:rPr>
                <w:rFonts w:ascii="Bierstadt" w:hAnsi="Bierstadt"/>
              </w:rPr>
            </w:pPr>
            <w:r w:rsidRPr="00CF421B">
              <w:rPr>
                <w:rFonts w:ascii="Bierstadt" w:hAnsi="Bierstadt"/>
                <w:b/>
                <w:color w:val="000000"/>
              </w:rPr>
              <w:t xml:space="preserve">A-Ask Questions. </w:t>
            </w:r>
          </w:p>
          <w:p w14:paraId="0000026D" w14:textId="77777777" w:rsidR="001A11F6" w:rsidRPr="00CF421B" w:rsidRDefault="003A012C">
            <w:pPr>
              <w:rPr>
                <w:rFonts w:ascii="Bierstadt" w:hAnsi="Bierstadt"/>
              </w:rPr>
            </w:pPr>
            <w:r w:rsidRPr="00CF421B">
              <w:rPr>
                <w:rFonts w:ascii="Bierstadt" w:hAnsi="Bierstadt"/>
                <w:color w:val="000000"/>
              </w:rPr>
              <w:t xml:space="preserve">Asking questions helps consumers to make better decisions. What questions should you ask yourself or others before a major purchase? Who can you ask for information or advice? </w:t>
            </w:r>
          </w:p>
          <w:p w14:paraId="0000026E" w14:textId="77777777" w:rsidR="001A11F6" w:rsidRPr="00CF421B" w:rsidRDefault="001A11F6">
            <w:pPr>
              <w:rPr>
                <w:rFonts w:ascii="Bierstadt" w:hAnsi="Bierstadt"/>
                <w:b/>
                <w:color w:val="000000"/>
              </w:rPr>
            </w:pPr>
          </w:p>
          <w:p w14:paraId="0000026F" w14:textId="77777777" w:rsidR="001A11F6" w:rsidRPr="00CF421B" w:rsidRDefault="003A012C">
            <w:pPr>
              <w:rPr>
                <w:rFonts w:ascii="Bierstadt" w:hAnsi="Bierstadt"/>
              </w:rPr>
            </w:pPr>
            <w:r w:rsidRPr="00CF421B">
              <w:rPr>
                <w:rFonts w:ascii="Bierstadt" w:hAnsi="Bierstadt"/>
                <w:b/>
                <w:color w:val="000000"/>
              </w:rPr>
              <w:t>R-Review Information</w:t>
            </w:r>
            <w:r w:rsidRPr="00CF421B">
              <w:rPr>
                <w:rFonts w:ascii="Bierstadt" w:hAnsi="Bierstadt"/>
                <w:color w:val="000000"/>
              </w:rPr>
              <w:t xml:space="preserve">. </w:t>
            </w:r>
          </w:p>
          <w:p w14:paraId="00000270" w14:textId="77777777" w:rsidR="001A11F6" w:rsidRPr="00CF421B" w:rsidRDefault="003A012C">
            <w:pPr>
              <w:rPr>
                <w:rFonts w:ascii="Bierstadt" w:hAnsi="Bierstadt"/>
              </w:rPr>
            </w:pPr>
            <w:r w:rsidRPr="00CF421B">
              <w:rPr>
                <w:rFonts w:ascii="Bierstadt" w:hAnsi="Bierstadt"/>
                <w:color w:val="000000"/>
              </w:rPr>
              <w:t xml:space="preserve">Taking time to review the information with others helps consumers make better decisions. Who can help you review the information? Why is this a useful step? </w:t>
            </w:r>
          </w:p>
          <w:p w14:paraId="00000271" w14:textId="77777777" w:rsidR="001A11F6" w:rsidRPr="00CF421B" w:rsidRDefault="001A11F6">
            <w:pPr>
              <w:rPr>
                <w:rFonts w:ascii="Bierstadt" w:hAnsi="Bierstadt"/>
                <w:b/>
                <w:color w:val="000000"/>
              </w:rPr>
            </w:pPr>
          </w:p>
          <w:p w14:paraId="00000272" w14:textId="77777777" w:rsidR="001A11F6" w:rsidRPr="00CF421B" w:rsidRDefault="003A012C">
            <w:pPr>
              <w:rPr>
                <w:rFonts w:ascii="Bierstadt" w:hAnsi="Bierstadt"/>
              </w:rPr>
            </w:pPr>
            <w:r w:rsidRPr="00CF421B">
              <w:rPr>
                <w:rFonts w:ascii="Bierstadt" w:hAnsi="Bierstadt"/>
                <w:b/>
                <w:color w:val="000000"/>
              </w:rPr>
              <w:t xml:space="preserve">T-Take Action. </w:t>
            </w:r>
          </w:p>
          <w:p w14:paraId="3FA62A73" w14:textId="77777777" w:rsidR="001A11F6" w:rsidRDefault="003A012C">
            <w:pPr>
              <w:rPr>
                <w:rFonts w:ascii="Bierstadt" w:hAnsi="Bierstadt"/>
                <w:color w:val="000000"/>
              </w:rPr>
            </w:pPr>
            <w:r w:rsidRPr="00CF421B">
              <w:rPr>
                <w:rFonts w:ascii="Bierstadt" w:hAnsi="Bierstadt"/>
                <w:color w:val="000000"/>
              </w:rPr>
              <w:t>Decide what payment method is best to use. Make the purchase. When making a purchase, consumers should always keep their receipt in case they need to return the item.</w:t>
            </w:r>
          </w:p>
          <w:p w14:paraId="6813A0CB" w14:textId="77777777" w:rsidR="00414D97" w:rsidRDefault="00414D97">
            <w:pPr>
              <w:rPr>
                <w:rFonts w:ascii="Bierstadt" w:hAnsi="Bierstadt"/>
                <w:color w:val="000000"/>
              </w:rPr>
            </w:pPr>
          </w:p>
          <w:p w14:paraId="7DEF1724" w14:textId="77777777" w:rsidR="00414D97" w:rsidRDefault="00414D97">
            <w:pPr>
              <w:rPr>
                <w:rFonts w:ascii="Bierstadt" w:hAnsi="Bierstadt"/>
                <w:color w:val="000000"/>
              </w:rPr>
            </w:pPr>
          </w:p>
          <w:p w14:paraId="00000273" w14:textId="77777777" w:rsidR="00414D97" w:rsidRPr="00CF421B" w:rsidRDefault="00414D97">
            <w:pPr>
              <w:rPr>
                <w:rFonts w:ascii="Bierstadt" w:hAnsi="Bierstadt"/>
              </w:rPr>
            </w:pPr>
          </w:p>
        </w:tc>
      </w:tr>
      <w:tr w:rsidR="00674E27" w:rsidRPr="00CF421B" w14:paraId="7A4A3657" w14:textId="77777777">
        <w:tc>
          <w:tcPr>
            <w:tcW w:w="2425" w:type="dxa"/>
          </w:tcPr>
          <w:p w14:paraId="09AD91AC" w14:textId="3A6D1750" w:rsidR="00674E27" w:rsidRPr="00CF421B" w:rsidRDefault="00674E27">
            <w:pPr>
              <w:rPr>
                <w:rFonts w:ascii="Bierstadt" w:hAnsi="Bierstadt"/>
              </w:rPr>
            </w:pPr>
            <w:r w:rsidRPr="00CF421B">
              <w:rPr>
                <w:rFonts w:ascii="Bierstadt" w:hAnsi="Bierstadt"/>
              </w:rPr>
              <w:lastRenderedPageBreak/>
              <w:t>Slide 5</w:t>
            </w:r>
            <w:r w:rsidR="00A13C8B">
              <w:rPr>
                <w:rFonts w:ascii="Bierstadt" w:hAnsi="Bierstadt"/>
              </w:rPr>
              <w:t>9</w:t>
            </w:r>
          </w:p>
          <w:p w14:paraId="64F8AFBA" w14:textId="11C359F1" w:rsidR="005843B8" w:rsidRPr="00CF421B" w:rsidRDefault="005843B8">
            <w:pPr>
              <w:rPr>
                <w:rFonts w:ascii="Bierstadt" w:hAnsi="Bierstadt"/>
              </w:rPr>
            </w:pPr>
            <w:r w:rsidRPr="00CF421B">
              <w:rPr>
                <w:rFonts w:ascii="Bierstadt" w:hAnsi="Bierstadt"/>
                <w:noProof/>
              </w:rPr>
              <w:drawing>
                <wp:inline distT="0" distB="0" distL="0" distR="0" wp14:anchorId="0E5E2296" wp14:editId="323AFF80">
                  <wp:extent cx="1273670" cy="713232"/>
                  <wp:effectExtent l="0" t="0" r="3175" b="0"/>
                  <wp:docPr id="16019560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1956088" name=""/>
                          <pic:cNvPicPr/>
                        </pic:nvPicPr>
                        <pic:blipFill>
                          <a:blip r:embed="rId99"/>
                          <a:stretch>
                            <a:fillRect/>
                          </a:stretch>
                        </pic:blipFill>
                        <pic:spPr>
                          <a:xfrm>
                            <a:off x="0" y="0"/>
                            <a:ext cx="1273670" cy="713232"/>
                          </a:xfrm>
                          <a:prstGeom prst="rect">
                            <a:avLst/>
                          </a:prstGeom>
                        </pic:spPr>
                      </pic:pic>
                    </a:graphicData>
                  </a:graphic>
                </wp:inline>
              </w:drawing>
            </w:r>
          </w:p>
        </w:tc>
        <w:tc>
          <w:tcPr>
            <w:tcW w:w="6925" w:type="dxa"/>
          </w:tcPr>
          <w:p w14:paraId="13D9184F" w14:textId="77777777" w:rsidR="00674E27" w:rsidRPr="00CF421B" w:rsidRDefault="00E9392E">
            <w:pPr>
              <w:rPr>
                <w:rFonts w:ascii="Bierstadt" w:hAnsi="Bierstadt"/>
                <w:b/>
                <w:bCs/>
                <w:i/>
                <w:iCs/>
              </w:rPr>
            </w:pPr>
            <w:r w:rsidRPr="00CF421B">
              <w:rPr>
                <w:rFonts w:ascii="Bierstadt" w:hAnsi="Bierstadt"/>
                <w:b/>
                <w:bCs/>
                <w:i/>
                <w:iCs/>
              </w:rPr>
              <w:t>Suggested time</w:t>
            </w:r>
            <w:r w:rsidR="009A5623" w:rsidRPr="00CF421B">
              <w:rPr>
                <w:rFonts w:ascii="Bierstadt" w:hAnsi="Bierstadt"/>
                <w:b/>
                <w:bCs/>
                <w:i/>
                <w:iCs/>
              </w:rPr>
              <w:t xml:space="preserve">: 2 minutes </w:t>
            </w:r>
          </w:p>
          <w:p w14:paraId="7D5E1697" w14:textId="77777777" w:rsidR="009A5623" w:rsidRDefault="009A5623">
            <w:pPr>
              <w:rPr>
                <w:rFonts w:ascii="Bierstadt" w:hAnsi="Bierstadt"/>
              </w:rPr>
            </w:pPr>
            <w:r w:rsidRPr="00CF421B">
              <w:rPr>
                <w:rFonts w:ascii="Bierstadt" w:hAnsi="Bierstadt"/>
              </w:rPr>
              <w:t xml:space="preserve">Introduce the second avatar challenge using the prompt. Students will use the same avatar the class selected in Lesson 1. </w:t>
            </w:r>
          </w:p>
          <w:p w14:paraId="337A6A3B" w14:textId="7725EB9D" w:rsidR="00301E1D" w:rsidRPr="00CF421B" w:rsidRDefault="00301E1D">
            <w:pPr>
              <w:rPr>
                <w:rFonts w:ascii="Bierstadt" w:hAnsi="Bierstadt"/>
              </w:rPr>
            </w:pPr>
          </w:p>
        </w:tc>
      </w:tr>
      <w:tr w:rsidR="001A11F6" w:rsidRPr="00CF421B" w14:paraId="60A634D3" w14:textId="77777777">
        <w:tc>
          <w:tcPr>
            <w:tcW w:w="2425" w:type="dxa"/>
          </w:tcPr>
          <w:p w14:paraId="00000274" w14:textId="7B130163" w:rsidR="001A11F6" w:rsidRPr="00CF421B" w:rsidRDefault="003A012C">
            <w:pPr>
              <w:rPr>
                <w:rFonts w:ascii="Bierstadt" w:hAnsi="Bierstadt"/>
              </w:rPr>
            </w:pPr>
            <w:r w:rsidRPr="00CF421B">
              <w:rPr>
                <w:rFonts w:ascii="Bierstadt" w:hAnsi="Bierstadt"/>
              </w:rPr>
              <w:t xml:space="preserve">Slide </w:t>
            </w:r>
            <w:r w:rsidR="00A13C8B">
              <w:rPr>
                <w:rFonts w:ascii="Bierstadt" w:hAnsi="Bierstadt"/>
              </w:rPr>
              <w:t>60</w:t>
            </w:r>
          </w:p>
          <w:p w14:paraId="00000275" w14:textId="7CF4ADD2" w:rsidR="001A11F6" w:rsidRPr="00CF421B" w:rsidRDefault="00D15D88" w:rsidP="009A5623">
            <w:pPr>
              <w:rPr>
                <w:rFonts w:ascii="Bierstadt" w:hAnsi="Bierstadt"/>
              </w:rPr>
            </w:pPr>
            <w:r w:rsidRPr="00CF421B">
              <w:rPr>
                <w:rFonts w:ascii="Bierstadt" w:hAnsi="Bierstadt"/>
                <w:noProof/>
              </w:rPr>
              <w:drawing>
                <wp:inline distT="0" distB="0" distL="0" distR="0" wp14:anchorId="51BD3F35" wp14:editId="786C92CE">
                  <wp:extent cx="1273670" cy="713232"/>
                  <wp:effectExtent l="0" t="0" r="3175" b="0"/>
                  <wp:docPr id="3612053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1205339" name=""/>
                          <pic:cNvPicPr/>
                        </pic:nvPicPr>
                        <pic:blipFill>
                          <a:blip r:embed="rId100"/>
                          <a:stretch>
                            <a:fillRect/>
                          </a:stretch>
                        </pic:blipFill>
                        <pic:spPr>
                          <a:xfrm>
                            <a:off x="0" y="0"/>
                            <a:ext cx="1273670" cy="713232"/>
                          </a:xfrm>
                          <a:prstGeom prst="rect">
                            <a:avLst/>
                          </a:prstGeom>
                        </pic:spPr>
                      </pic:pic>
                    </a:graphicData>
                  </a:graphic>
                </wp:inline>
              </w:drawing>
            </w:r>
          </w:p>
        </w:tc>
        <w:tc>
          <w:tcPr>
            <w:tcW w:w="6925" w:type="dxa"/>
          </w:tcPr>
          <w:p w14:paraId="00000277" w14:textId="0DC0D9F5" w:rsidR="001A11F6" w:rsidRPr="00CF421B" w:rsidRDefault="003A012C">
            <w:pPr>
              <w:rPr>
                <w:rFonts w:ascii="Bierstadt" w:hAnsi="Bierstadt"/>
              </w:rPr>
            </w:pPr>
            <w:hyperlink r:id="rId101">
              <w:r w:rsidRPr="00CF421B">
                <w:rPr>
                  <w:rFonts w:ascii="Bierstadt" w:hAnsi="Bierstadt"/>
                  <w:b/>
                  <w:i/>
                  <w:color w:val="000000"/>
                </w:rPr>
                <w:t xml:space="preserve">Suggested time: </w:t>
              </w:r>
              <w:r w:rsidR="0019711B" w:rsidRPr="00CF421B">
                <w:rPr>
                  <w:rFonts w:ascii="Bierstadt" w:hAnsi="Bierstadt"/>
                  <w:b/>
                  <w:i/>
                  <w:color w:val="000000"/>
                </w:rPr>
                <w:t>3</w:t>
              </w:r>
              <w:r w:rsidRPr="00CF421B">
                <w:rPr>
                  <w:rFonts w:ascii="Bierstadt" w:hAnsi="Bierstadt"/>
                  <w:b/>
                  <w:i/>
                  <w:color w:val="000000"/>
                </w:rPr>
                <w:t xml:space="preserve"> minutes </w:t>
              </w:r>
            </w:hyperlink>
          </w:p>
          <w:p w14:paraId="0000027A" w14:textId="5582D5D8" w:rsidR="001A11F6" w:rsidRPr="00CF421B" w:rsidRDefault="003A012C">
            <w:pPr>
              <w:rPr>
                <w:rFonts w:ascii="Bierstadt" w:hAnsi="Bierstadt"/>
              </w:rPr>
            </w:pPr>
            <w:r w:rsidRPr="00CF421B">
              <w:rPr>
                <w:rFonts w:ascii="Bierstadt" w:hAnsi="Bierstadt"/>
                <w:color w:val="000000"/>
              </w:rPr>
              <w:t xml:space="preserve">Explain </w:t>
            </w:r>
            <w:r w:rsidR="00493596" w:rsidRPr="00CF421B">
              <w:rPr>
                <w:rFonts w:ascii="Bierstadt" w:hAnsi="Bierstadt"/>
                <w:color w:val="000000"/>
              </w:rPr>
              <w:t xml:space="preserve">that after you review the avatar challenge details together, they </w:t>
            </w:r>
            <w:r w:rsidRPr="00CF421B">
              <w:rPr>
                <w:rFonts w:ascii="Bierstadt" w:hAnsi="Bierstadt"/>
                <w:color w:val="000000"/>
              </w:rPr>
              <w:t xml:space="preserve">will conduct a SMART analysis for their chosen avatar using the SMART prompts in </w:t>
            </w:r>
            <w:r w:rsidRPr="00CF421B">
              <w:rPr>
                <w:rFonts w:ascii="Bierstadt" w:hAnsi="Bierstadt"/>
                <w:b/>
                <w:color w:val="000000"/>
              </w:rPr>
              <w:t>their student portfolio, page 15</w:t>
            </w:r>
            <w:r w:rsidRPr="00CF421B">
              <w:rPr>
                <w:rFonts w:ascii="Bierstadt" w:hAnsi="Bierstadt"/>
                <w:color w:val="000000"/>
              </w:rPr>
              <w:t>. Students should record their notes and ideas in the box.</w:t>
            </w:r>
          </w:p>
          <w:p w14:paraId="0000027B" w14:textId="77777777" w:rsidR="001A11F6" w:rsidRPr="00CF421B" w:rsidRDefault="001A11F6">
            <w:pPr>
              <w:rPr>
                <w:rFonts w:ascii="Bierstadt" w:hAnsi="Bierstadt"/>
                <w:color w:val="000000"/>
              </w:rPr>
            </w:pPr>
          </w:p>
          <w:p w14:paraId="0000027C" w14:textId="77777777" w:rsidR="001A11F6" w:rsidRPr="00CF421B" w:rsidRDefault="003A012C">
            <w:pPr>
              <w:rPr>
                <w:rFonts w:ascii="Bierstadt" w:hAnsi="Bierstadt"/>
              </w:rPr>
            </w:pPr>
            <w:r w:rsidRPr="00CF421B">
              <w:rPr>
                <w:rFonts w:ascii="Bierstadt" w:hAnsi="Bierstadt"/>
                <w:color w:val="000000"/>
              </w:rPr>
              <w:t>Depending on available time and the dynamics of your class, instruct students to complete the task on their own, with a partner, or divide the class into small groups so that students work together to solve the very same Avatar challenge. </w:t>
            </w:r>
          </w:p>
          <w:p w14:paraId="0000027D" w14:textId="77777777" w:rsidR="001A11F6" w:rsidRPr="00CF421B" w:rsidRDefault="001A11F6">
            <w:pPr>
              <w:rPr>
                <w:rFonts w:ascii="Bierstadt" w:hAnsi="Bierstadt"/>
                <w:color w:val="000000"/>
              </w:rPr>
            </w:pPr>
          </w:p>
          <w:p w14:paraId="0000027F" w14:textId="17D3C52B" w:rsidR="001A11F6" w:rsidRPr="00CF421B" w:rsidRDefault="003A012C">
            <w:pPr>
              <w:rPr>
                <w:rFonts w:ascii="Bierstadt" w:hAnsi="Bierstadt"/>
              </w:rPr>
            </w:pPr>
            <w:r w:rsidRPr="00CF421B">
              <w:rPr>
                <w:rFonts w:ascii="Bierstadt" w:hAnsi="Bierstadt"/>
                <w:color w:val="000000"/>
              </w:rPr>
              <w:t xml:space="preserve">Advance to the next slide to select the avatar that was used in Lesson 1 and share the challenge details with students. </w:t>
            </w:r>
            <w:r w:rsidR="00493596" w:rsidRPr="00CF421B">
              <w:rPr>
                <w:rFonts w:ascii="Bierstadt" w:hAnsi="Bierstadt"/>
                <w:color w:val="000000"/>
              </w:rPr>
              <w:t>You can also use</w:t>
            </w:r>
            <w:r w:rsidRPr="00CF421B">
              <w:rPr>
                <w:rFonts w:ascii="Bierstadt" w:hAnsi="Bierstadt"/>
                <w:color w:val="000000"/>
              </w:rPr>
              <w:t xml:space="preserve"> the Avatar Challenge Cards found in your classroom materials kit. </w:t>
            </w:r>
          </w:p>
        </w:tc>
      </w:tr>
      <w:tr w:rsidR="00F80DD5" w:rsidRPr="00CF421B" w14:paraId="747CC7F3" w14:textId="77777777" w:rsidTr="00F80DD5">
        <w:tc>
          <w:tcPr>
            <w:tcW w:w="2425" w:type="dxa"/>
            <w:shd w:val="clear" w:color="auto" w:fill="D9F1F3"/>
          </w:tcPr>
          <w:p w14:paraId="3F9E6180" w14:textId="57433415" w:rsidR="00F80DD5" w:rsidRPr="00CF421B" w:rsidRDefault="00F80DD5">
            <w:pPr>
              <w:rPr>
                <w:rFonts w:ascii="Bierstadt" w:hAnsi="Bierstadt"/>
              </w:rPr>
            </w:pPr>
            <w:r>
              <w:rPr>
                <w:rFonts w:ascii="Bierstadt" w:hAnsi="Bierstadt"/>
              </w:rPr>
              <w:t>Program Kit Materials</w:t>
            </w:r>
          </w:p>
        </w:tc>
        <w:tc>
          <w:tcPr>
            <w:tcW w:w="6925" w:type="dxa"/>
            <w:shd w:val="clear" w:color="auto" w:fill="D9F1F3"/>
          </w:tcPr>
          <w:p w14:paraId="3A0F354E" w14:textId="71B3F5B3" w:rsidR="00F80DD5" w:rsidRPr="00CF421B" w:rsidRDefault="007C31C9">
            <w:pPr>
              <w:pBdr>
                <w:top w:val="nil"/>
                <w:left w:val="nil"/>
                <w:bottom w:val="nil"/>
                <w:right w:val="nil"/>
                <w:between w:val="nil"/>
              </w:pBdr>
              <w:rPr>
                <w:rFonts w:ascii="Bierstadt" w:hAnsi="Bierstadt"/>
                <w:b/>
                <w:bCs/>
                <w:i/>
                <w:iCs/>
                <w:color w:val="000000"/>
              </w:rPr>
            </w:pPr>
            <w:r w:rsidRPr="008E0071">
              <w:rPr>
                <w:rFonts w:ascii="Bierstadt" w:eastAsia="+mn-ea" w:hAnsi="Bierstadt" w:cs="+mn-cs"/>
                <w:b/>
                <w:bCs/>
                <w:i/>
                <w:iCs/>
                <w:color w:val="000000"/>
                <w:kern w:val="24"/>
                <w:lang w:val="en-CA"/>
              </w:rPr>
              <w:t xml:space="preserve">For slides </w:t>
            </w:r>
            <w:r>
              <w:rPr>
                <w:rFonts w:ascii="Bierstadt" w:eastAsia="+mn-ea" w:hAnsi="Bierstadt" w:cs="+mn-cs"/>
                <w:b/>
                <w:bCs/>
                <w:i/>
                <w:iCs/>
                <w:color w:val="000000"/>
                <w:kern w:val="24"/>
                <w:lang w:val="en-CA"/>
              </w:rPr>
              <w:t>61-67</w:t>
            </w:r>
            <w:r w:rsidRPr="008E0071">
              <w:rPr>
                <w:rFonts w:ascii="Bierstadt" w:eastAsia="+mn-ea" w:hAnsi="Bierstadt" w:cs="+mn-cs"/>
                <w:b/>
                <w:bCs/>
                <w:i/>
                <w:iCs/>
                <w:color w:val="000000"/>
                <w:kern w:val="24"/>
                <w:lang w:val="en-CA"/>
              </w:rPr>
              <w:t xml:space="preserve">, you can reference the Avatar Challenge </w:t>
            </w:r>
            <w:r>
              <w:rPr>
                <w:rFonts w:ascii="Bierstadt" w:eastAsia="+mn-ea" w:hAnsi="Bierstadt" w:cs="+mn-cs"/>
                <w:b/>
                <w:bCs/>
                <w:i/>
                <w:iCs/>
                <w:color w:val="000000"/>
                <w:kern w:val="24"/>
                <w:lang w:val="en-CA"/>
              </w:rPr>
              <w:t>2</w:t>
            </w:r>
            <w:r w:rsidRPr="008E0071">
              <w:rPr>
                <w:rFonts w:ascii="Bierstadt" w:eastAsia="+mn-ea" w:hAnsi="Bierstadt" w:cs="+mn-cs"/>
                <w:b/>
                <w:bCs/>
                <w:i/>
                <w:iCs/>
                <w:color w:val="000000"/>
                <w:kern w:val="24"/>
                <w:lang w:val="en-CA"/>
              </w:rPr>
              <w:t xml:space="preserve"> Cards from the program kit</w:t>
            </w:r>
            <w:r>
              <w:rPr>
                <w:rFonts w:ascii="Bierstadt" w:eastAsia="+mn-ea" w:hAnsi="Bierstadt" w:cs="+mn-cs"/>
                <w:b/>
                <w:bCs/>
                <w:i/>
                <w:iCs/>
                <w:color w:val="000000"/>
                <w:kern w:val="24"/>
                <w:lang w:val="en-CA"/>
              </w:rPr>
              <w:t xml:space="preserve"> or use the information on the slide</w:t>
            </w:r>
            <w:r w:rsidRPr="008E0071">
              <w:rPr>
                <w:rFonts w:ascii="Bierstadt" w:eastAsia="+mn-ea" w:hAnsi="Bierstadt" w:cs="+mn-cs"/>
                <w:b/>
                <w:bCs/>
                <w:i/>
                <w:iCs/>
                <w:color w:val="000000"/>
                <w:kern w:val="24"/>
                <w:lang w:val="en-CA"/>
              </w:rPr>
              <w:t>. Reference the</w:t>
            </w:r>
            <w:r>
              <w:rPr>
                <w:rFonts w:ascii="Bierstadt" w:eastAsia="+mn-ea" w:hAnsi="Bierstadt" w:cs="+mn-cs"/>
                <w:b/>
                <w:bCs/>
                <w:i/>
                <w:iCs/>
                <w:color w:val="000000"/>
                <w:kern w:val="24"/>
                <w:lang w:val="en-CA"/>
              </w:rPr>
              <w:t xml:space="preserve"> same</w:t>
            </w:r>
            <w:r w:rsidRPr="008E0071">
              <w:rPr>
                <w:rFonts w:ascii="Bierstadt" w:eastAsia="+mn-ea" w:hAnsi="Bierstadt" w:cs="+mn-cs"/>
                <w:b/>
                <w:bCs/>
                <w:i/>
                <w:iCs/>
                <w:color w:val="000000"/>
                <w:kern w:val="24"/>
                <w:lang w:val="en-CA"/>
              </w:rPr>
              <w:t xml:space="preserve"> Avatar that the </w:t>
            </w:r>
            <w:r>
              <w:rPr>
                <w:rFonts w:ascii="Bierstadt" w:eastAsia="+mn-ea" w:hAnsi="Bierstadt" w:cs="+mn-cs"/>
                <w:b/>
                <w:bCs/>
                <w:i/>
                <w:iCs/>
                <w:color w:val="000000"/>
                <w:kern w:val="24"/>
                <w:lang w:val="en-CA"/>
              </w:rPr>
              <w:t>students previously selected.</w:t>
            </w:r>
          </w:p>
        </w:tc>
      </w:tr>
      <w:tr w:rsidR="001A11F6" w:rsidRPr="00CF421B" w14:paraId="634565B5" w14:textId="77777777">
        <w:tc>
          <w:tcPr>
            <w:tcW w:w="2425" w:type="dxa"/>
          </w:tcPr>
          <w:p w14:paraId="00000280" w14:textId="7B77EE93" w:rsidR="001A11F6" w:rsidRPr="00CF421B" w:rsidRDefault="003A012C">
            <w:pPr>
              <w:rPr>
                <w:rFonts w:ascii="Bierstadt" w:hAnsi="Bierstadt"/>
              </w:rPr>
            </w:pPr>
            <w:r w:rsidRPr="00CF421B">
              <w:rPr>
                <w:rFonts w:ascii="Bierstadt" w:hAnsi="Bierstadt"/>
              </w:rPr>
              <w:t>Slide 6</w:t>
            </w:r>
            <w:r w:rsidR="00A13C8B">
              <w:rPr>
                <w:rFonts w:ascii="Bierstadt" w:hAnsi="Bierstadt"/>
              </w:rPr>
              <w:t>1</w:t>
            </w:r>
          </w:p>
          <w:p w14:paraId="00000285" w14:textId="208F87CE" w:rsidR="001A11F6" w:rsidRPr="00CF421B" w:rsidRDefault="00400F1A">
            <w:pPr>
              <w:rPr>
                <w:rFonts w:ascii="Bierstadt" w:hAnsi="Bierstadt"/>
              </w:rPr>
            </w:pPr>
            <w:r w:rsidRPr="00CF421B">
              <w:rPr>
                <w:rFonts w:ascii="Bierstadt" w:hAnsi="Bierstadt"/>
                <w:noProof/>
              </w:rPr>
              <w:drawing>
                <wp:inline distT="0" distB="0" distL="0" distR="0" wp14:anchorId="3D59A913" wp14:editId="276D01F2">
                  <wp:extent cx="1270588" cy="713232"/>
                  <wp:effectExtent l="0" t="0" r="6350" b="0"/>
                  <wp:docPr id="2325049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504990" name=""/>
                          <pic:cNvPicPr/>
                        </pic:nvPicPr>
                        <pic:blipFill>
                          <a:blip r:embed="rId102"/>
                          <a:stretch>
                            <a:fillRect/>
                          </a:stretch>
                        </pic:blipFill>
                        <pic:spPr>
                          <a:xfrm>
                            <a:off x="0" y="0"/>
                            <a:ext cx="1270588" cy="713232"/>
                          </a:xfrm>
                          <a:prstGeom prst="rect">
                            <a:avLst/>
                          </a:prstGeom>
                        </pic:spPr>
                      </pic:pic>
                    </a:graphicData>
                  </a:graphic>
                </wp:inline>
              </w:drawing>
            </w:r>
          </w:p>
        </w:tc>
        <w:tc>
          <w:tcPr>
            <w:tcW w:w="6925" w:type="dxa"/>
          </w:tcPr>
          <w:p w14:paraId="491F840F" w14:textId="6E4B8044" w:rsidR="00643E55" w:rsidRPr="00CF421B" w:rsidRDefault="00643E55">
            <w:pPr>
              <w:pBdr>
                <w:top w:val="nil"/>
                <w:left w:val="nil"/>
                <w:bottom w:val="nil"/>
                <w:right w:val="nil"/>
                <w:between w:val="nil"/>
              </w:pBdr>
              <w:rPr>
                <w:rFonts w:ascii="Bierstadt" w:hAnsi="Bierstadt"/>
                <w:b/>
                <w:bCs/>
                <w:i/>
                <w:iCs/>
                <w:color w:val="000000"/>
              </w:rPr>
            </w:pPr>
            <w:r w:rsidRPr="00CF421B">
              <w:rPr>
                <w:rFonts w:ascii="Bierstadt" w:hAnsi="Bierstadt"/>
                <w:b/>
                <w:bCs/>
                <w:i/>
                <w:iCs/>
                <w:color w:val="000000"/>
              </w:rPr>
              <w:t xml:space="preserve">Suggested time: 10 minutes </w:t>
            </w:r>
          </w:p>
          <w:p w14:paraId="00000288" w14:textId="4254C53D"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Once you have reviewed the instructions, select the avatar the students or the group voted for to begin. </w:t>
            </w:r>
          </w:p>
          <w:p w14:paraId="00000289" w14:textId="77777777" w:rsidR="001A11F6" w:rsidRPr="00CF421B" w:rsidRDefault="001A11F6">
            <w:pPr>
              <w:pBdr>
                <w:top w:val="nil"/>
                <w:left w:val="nil"/>
                <w:bottom w:val="nil"/>
                <w:right w:val="nil"/>
                <w:between w:val="nil"/>
              </w:pBdr>
              <w:rPr>
                <w:rFonts w:ascii="Bierstadt" w:hAnsi="Bierstadt"/>
                <w:b/>
                <w:color w:val="000000"/>
              </w:rPr>
            </w:pPr>
          </w:p>
          <w:p w14:paraId="58688E5E" w14:textId="77777777" w:rsidR="00643E55" w:rsidRDefault="003A012C" w:rsidP="00F60F3F">
            <w:pPr>
              <w:pBdr>
                <w:top w:val="nil"/>
                <w:left w:val="nil"/>
                <w:bottom w:val="nil"/>
                <w:right w:val="nil"/>
                <w:between w:val="nil"/>
              </w:pBdr>
              <w:rPr>
                <w:rFonts w:ascii="Bierstadt" w:hAnsi="Bierstadt"/>
                <w:b/>
                <w:color w:val="000000"/>
              </w:rPr>
            </w:pPr>
            <w:r w:rsidRPr="00CF421B">
              <w:rPr>
                <w:rFonts w:ascii="Bierstadt" w:hAnsi="Bierstadt"/>
                <w:b/>
                <w:color w:val="000000"/>
              </w:rPr>
              <w:t>*Click or tap on the avatar that the class has selected and share the challenge details with students.</w:t>
            </w:r>
          </w:p>
          <w:p w14:paraId="0000028B" w14:textId="56F53DCF" w:rsidR="006C5789" w:rsidRPr="00CF421B" w:rsidRDefault="006C5789" w:rsidP="00F60F3F">
            <w:pPr>
              <w:pBdr>
                <w:top w:val="nil"/>
                <w:left w:val="nil"/>
                <w:bottom w:val="nil"/>
                <w:right w:val="nil"/>
                <w:between w:val="nil"/>
              </w:pBdr>
              <w:rPr>
                <w:rFonts w:ascii="Bierstadt" w:hAnsi="Bierstadt"/>
                <w:b/>
                <w:color w:val="000000"/>
              </w:rPr>
            </w:pPr>
          </w:p>
        </w:tc>
      </w:tr>
      <w:tr w:rsidR="001A11F6" w:rsidRPr="00CF421B" w14:paraId="785BAF89" w14:textId="77777777">
        <w:tc>
          <w:tcPr>
            <w:tcW w:w="2425" w:type="dxa"/>
          </w:tcPr>
          <w:p w14:paraId="0000028C" w14:textId="393484B5" w:rsidR="001A11F6" w:rsidRPr="00CF421B" w:rsidRDefault="003A012C">
            <w:pPr>
              <w:rPr>
                <w:rFonts w:ascii="Bierstadt" w:hAnsi="Bierstadt"/>
              </w:rPr>
            </w:pPr>
            <w:r w:rsidRPr="00CF421B">
              <w:rPr>
                <w:rFonts w:ascii="Bierstadt" w:hAnsi="Bierstadt"/>
              </w:rPr>
              <w:t>Slide 6</w:t>
            </w:r>
            <w:r w:rsidR="00A13C8B">
              <w:rPr>
                <w:rFonts w:ascii="Bierstadt" w:hAnsi="Bierstadt"/>
              </w:rPr>
              <w:t>2</w:t>
            </w:r>
          </w:p>
          <w:p w14:paraId="2532C8E2" w14:textId="79C5BC87" w:rsidR="007C31C9" w:rsidRDefault="00ED4F3D">
            <w:pPr>
              <w:rPr>
                <w:rFonts w:ascii="Bierstadt" w:hAnsi="Bierstadt"/>
              </w:rPr>
            </w:pPr>
            <w:r w:rsidRPr="00ED4F3D">
              <w:rPr>
                <w:rFonts w:ascii="Bierstadt" w:hAnsi="Bierstadt"/>
                <w:noProof/>
              </w:rPr>
              <w:drawing>
                <wp:inline distT="0" distB="0" distL="0" distR="0" wp14:anchorId="7C6D3115" wp14:editId="7DC9633A">
                  <wp:extent cx="1261679" cy="712800"/>
                  <wp:effectExtent l="0" t="0" r="0" b="0"/>
                  <wp:docPr id="8703214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0321454" name=""/>
                          <pic:cNvPicPr/>
                        </pic:nvPicPr>
                        <pic:blipFill>
                          <a:blip r:embed="rId103"/>
                          <a:stretch>
                            <a:fillRect/>
                          </a:stretch>
                        </pic:blipFill>
                        <pic:spPr>
                          <a:xfrm>
                            <a:off x="0" y="0"/>
                            <a:ext cx="1261679" cy="712800"/>
                          </a:xfrm>
                          <a:prstGeom prst="rect">
                            <a:avLst/>
                          </a:prstGeom>
                        </pic:spPr>
                      </pic:pic>
                    </a:graphicData>
                  </a:graphic>
                </wp:inline>
              </w:drawing>
            </w:r>
          </w:p>
          <w:p w14:paraId="33CF5460" w14:textId="77777777" w:rsidR="00414D97" w:rsidRDefault="00414D97">
            <w:pPr>
              <w:rPr>
                <w:rFonts w:ascii="Bierstadt" w:hAnsi="Bierstadt"/>
              </w:rPr>
            </w:pPr>
          </w:p>
          <w:p w14:paraId="42FDD43A" w14:textId="0BB82E27" w:rsidR="007C31C9" w:rsidRDefault="007C31C9">
            <w:pPr>
              <w:rPr>
                <w:rFonts w:ascii="Bierstadt" w:hAnsi="Bierstadt"/>
              </w:rPr>
            </w:pPr>
            <w:r>
              <w:rPr>
                <w:rFonts w:ascii="Bierstadt" w:hAnsi="Bierstadt"/>
              </w:rPr>
              <w:t xml:space="preserve">Avatar Challenge 2 Card </w:t>
            </w:r>
            <w:r w:rsidR="001B5F1C">
              <w:rPr>
                <w:rFonts w:ascii="Bierstadt" w:hAnsi="Bierstadt"/>
              </w:rPr>
              <w:t>–</w:t>
            </w:r>
            <w:r>
              <w:rPr>
                <w:rFonts w:ascii="Bierstadt" w:hAnsi="Bierstadt"/>
              </w:rPr>
              <w:t xml:space="preserve"> Zak</w:t>
            </w:r>
          </w:p>
          <w:p w14:paraId="0000028D" w14:textId="715615CA" w:rsidR="001B5F1C" w:rsidRPr="00CF421B" w:rsidRDefault="001B5F1C">
            <w:pPr>
              <w:rPr>
                <w:rFonts w:ascii="Bierstadt" w:hAnsi="Bierstadt"/>
              </w:rPr>
            </w:pPr>
            <w:r w:rsidRPr="001B5F1C">
              <w:rPr>
                <w:rFonts w:ascii="Bierstadt" w:hAnsi="Bierstadt"/>
                <w:noProof/>
              </w:rPr>
              <w:drawing>
                <wp:inline distT="0" distB="0" distL="0" distR="0" wp14:anchorId="0E8EC971" wp14:editId="41FFC1BC">
                  <wp:extent cx="1392555" cy="781050"/>
                  <wp:effectExtent l="0" t="0" r="0" b="0"/>
                  <wp:docPr id="18591306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9130643" name=""/>
                          <pic:cNvPicPr/>
                        </pic:nvPicPr>
                        <pic:blipFill rotWithShape="1">
                          <a:blip r:embed="rId104"/>
                          <a:srcRect b="21135"/>
                          <a:stretch>
                            <a:fillRect/>
                          </a:stretch>
                        </pic:blipFill>
                        <pic:spPr bwMode="auto">
                          <a:xfrm>
                            <a:off x="0" y="0"/>
                            <a:ext cx="1397065" cy="783580"/>
                          </a:xfrm>
                          <a:prstGeom prst="rect">
                            <a:avLst/>
                          </a:prstGeom>
                          <a:ln>
                            <a:noFill/>
                          </a:ln>
                          <a:extLst>
                            <a:ext uri="{53640926-AAD7-44D8-BBD7-CCE9431645EC}">
                              <a14:shadowObscured xmlns:a14="http://schemas.microsoft.com/office/drawing/2010/main"/>
                            </a:ext>
                          </a:extLst>
                        </pic:spPr>
                      </pic:pic>
                    </a:graphicData>
                  </a:graphic>
                </wp:inline>
              </w:drawing>
            </w:r>
          </w:p>
        </w:tc>
        <w:tc>
          <w:tcPr>
            <w:tcW w:w="6925" w:type="dxa"/>
          </w:tcPr>
          <w:p w14:paraId="03924B7F" w14:textId="7318E14D" w:rsidR="0019711B" w:rsidRPr="00CF421B" w:rsidRDefault="00666DFD" w:rsidP="0019711B">
            <w:pPr>
              <w:rPr>
                <w:rFonts w:ascii="Bierstadt" w:hAnsi="Bierstadt"/>
              </w:rPr>
            </w:pPr>
            <w:hyperlink r:id="rId105">
              <w:r w:rsidRPr="00CF421B">
                <w:rPr>
                  <w:rFonts w:ascii="Bierstadt" w:hAnsi="Bierstadt"/>
                  <w:b/>
                  <w:color w:val="000000"/>
                </w:rPr>
                <w:t>Zak</w:t>
              </w:r>
            </w:hyperlink>
          </w:p>
          <w:p w14:paraId="1E670328" w14:textId="77777777" w:rsidR="0019711B" w:rsidRPr="00CF421B" w:rsidRDefault="0019711B" w:rsidP="0019711B">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455D7FDB" w14:textId="77777777" w:rsidR="0019711B" w:rsidRPr="00CF421B" w:rsidRDefault="0019711B" w:rsidP="0019711B">
            <w:pPr>
              <w:rPr>
                <w:rFonts w:ascii="Bierstadt" w:hAnsi="Bierstadt"/>
                <w:color w:val="000000"/>
              </w:rPr>
            </w:pPr>
          </w:p>
          <w:p w14:paraId="3255E170" w14:textId="77777777" w:rsidR="001A11F6" w:rsidRDefault="0019711B" w:rsidP="0019711B">
            <w:pPr>
              <w:rPr>
                <w:rFonts w:ascii="Bierstadt" w:hAnsi="Bierstadt"/>
                <w:color w:val="000000"/>
              </w:rPr>
            </w:pPr>
            <w:r w:rsidRPr="00CF421B">
              <w:rPr>
                <w:rFonts w:ascii="Bierstadt" w:hAnsi="Bierstadt"/>
                <w:color w:val="000000"/>
              </w:rPr>
              <w:t>Once students have completed their analysis, allow students to share their responses. Discuss specific examples and advice that could help their avatar. </w:t>
            </w:r>
          </w:p>
          <w:p w14:paraId="22CF9A02" w14:textId="77777777" w:rsidR="001B5F1C" w:rsidRDefault="001B5F1C" w:rsidP="0019711B">
            <w:pPr>
              <w:rPr>
                <w:rFonts w:ascii="Bierstadt" w:hAnsi="Bierstadt"/>
                <w:color w:val="000000"/>
              </w:rPr>
            </w:pPr>
          </w:p>
          <w:p w14:paraId="5D291EEE" w14:textId="77777777" w:rsidR="001B5F1C" w:rsidRDefault="001B5F1C" w:rsidP="0019711B">
            <w:pPr>
              <w:rPr>
                <w:rFonts w:ascii="Bierstadt" w:hAnsi="Bierstadt"/>
                <w:color w:val="000000"/>
              </w:rPr>
            </w:pPr>
          </w:p>
          <w:p w14:paraId="157C1295" w14:textId="77777777" w:rsidR="001B5F1C" w:rsidRDefault="001B5F1C" w:rsidP="0019711B">
            <w:pPr>
              <w:rPr>
                <w:rFonts w:ascii="Bierstadt" w:hAnsi="Bierstadt"/>
                <w:color w:val="000000"/>
              </w:rPr>
            </w:pPr>
          </w:p>
          <w:p w14:paraId="07A491D8" w14:textId="77777777" w:rsidR="001B5F1C" w:rsidRDefault="001B5F1C" w:rsidP="0019711B">
            <w:pPr>
              <w:rPr>
                <w:rFonts w:ascii="Bierstadt" w:hAnsi="Bierstadt"/>
                <w:color w:val="000000"/>
              </w:rPr>
            </w:pPr>
          </w:p>
          <w:p w14:paraId="0000028F" w14:textId="0C4A6BC9" w:rsidR="001B5F1C" w:rsidRPr="00CF421B" w:rsidRDefault="001B5F1C" w:rsidP="0019711B">
            <w:pPr>
              <w:rPr>
                <w:rFonts w:ascii="Bierstadt" w:hAnsi="Bierstadt"/>
              </w:rPr>
            </w:pPr>
          </w:p>
        </w:tc>
      </w:tr>
      <w:tr w:rsidR="001A11F6" w:rsidRPr="00CF421B" w14:paraId="706A125A" w14:textId="77777777">
        <w:tc>
          <w:tcPr>
            <w:tcW w:w="2425" w:type="dxa"/>
          </w:tcPr>
          <w:p w14:paraId="00000290" w14:textId="11A2652A" w:rsidR="001A11F6" w:rsidRPr="00CF421B" w:rsidRDefault="003A012C">
            <w:pPr>
              <w:rPr>
                <w:rFonts w:ascii="Bierstadt" w:hAnsi="Bierstadt"/>
              </w:rPr>
            </w:pPr>
            <w:r w:rsidRPr="00CF421B">
              <w:rPr>
                <w:rFonts w:ascii="Bierstadt" w:hAnsi="Bierstadt"/>
              </w:rPr>
              <w:lastRenderedPageBreak/>
              <w:t>Slide 6</w:t>
            </w:r>
            <w:r w:rsidR="00A13C8B">
              <w:rPr>
                <w:rFonts w:ascii="Bierstadt" w:hAnsi="Bierstadt"/>
              </w:rPr>
              <w:t>3</w:t>
            </w:r>
          </w:p>
          <w:p w14:paraId="5A4A90B9" w14:textId="2A2C71ED" w:rsidR="001A11F6" w:rsidRDefault="00595250">
            <w:pPr>
              <w:rPr>
                <w:rFonts w:ascii="Bierstadt" w:hAnsi="Bierstadt"/>
              </w:rPr>
            </w:pPr>
            <w:r w:rsidRPr="00595250">
              <w:rPr>
                <w:rFonts w:ascii="Bierstadt" w:hAnsi="Bierstadt"/>
                <w:noProof/>
              </w:rPr>
              <w:drawing>
                <wp:inline distT="0" distB="0" distL="0" distR="0" wp14:anchorId="061B597B" wp14:editId="624488FE">
                  <wp:extent cx="1402715" cy="791845"/>
                  <wp:effectExtent l="0" t="0" r="6985" b="8255"/>
                  <wp:docPr id="11368618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6861823" name=""/>
                          <pic:cNvPicPr/>
                        </pic:nvPicPr>
                        <pic:blipFill>
                          <a:blip r:embed="rId106"/>
                          <a:stretch>
                            <a:fillRect/>
                          </a:stretch>
                        </pic:blipFill>
                        <pic:spPr>
                          <a:xfrm>
                            <a:off x="0" y="0"/>
                            <a:ext cx="1402715" cy="791845"/>
                          </a:xfrm>
                          <a:prstGeom prst="rect">
                            <a:avLst/>
                          </a:prstGeom>
                        </pic:spPr>
                      </pic:pic>
                    </a:graphicData>
                  </a:graphic>
                </wp:inline>
              </w:drawing>
            </w:r>
          </w:p>
          <w:p w14:paraId="5F45575C" w14:textId="77777777" w:rsidR="001B5F1C" w:rsidRDefault="001B5F1C">
            <w:pPr>
              <w:rPr>
                <w:rFonts w:ascii="Bierstadt" w:hAnsi="Bierstadt"/>
              </w:rPr>
            </w:pPr>
          </w:p>
          <w:p w14:paraId="1D6E4E9A" w14:textId="77777777" w:rsidR="001B5F1C" w:rsidRDefault="001B5F1C">
            <w:pPr>
              <w:rPr>
                <w:rFonts w:ascii="Bierstadt" w:hAnsi="Bierstadt"/>
              </w:rPr>
            </w:pPr>
            <w:r>
              <w:rPr>
                <w:rFonts w:ascii="Bierstadt" w:hAnsi="Bierstadt"/>
              </w:rPr>
              <w:t xml:space="preserve">Avatar Challenge 2 Card – Lauren </w:t>
            </w:r>
          </w:p>
          <w:p w14:paraId="00000291" w14:textId="568DE3E4" w:rsidR="001B5F1C" w:rsidRPr="00CF421B" w:rsidRDefault="00B12ECC">
            <w:pPr>
              <w:rPr>
                <w:rFonts w:ascii="Bierstadt" w:hAnsi="Bierstadt"/>
              </w:rPr>
            </w:pPr>
            <w:r w:rsidRPr="00B12ECC">
              <w:rPr>
                <w:rFonts w:ascii="Bierstadt" w:hAnsi="Bierstadt"/>
                <w:noProof/>
              </w:rPr>
              <w:drawing>
                <wp:inline distT="0" distB="0" distL="0" distR="0" wp14:anchorId="1C6C9645" wp14:editId="0CCD92E3">
                  <wp:extent cx="1402715" cy="780415"/>
                  <wp:effectExtent l="0" t="0" r="6985" b="635"/>
                  <wp:docPr id="4517173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717351" name=""/>
                          <pic:cNvPicPr/>
                        </pic:nvPicPr>
                        <pic:blipFill>
                          <a:blip r:embed="rId107"/>
                          <a:stretch>
                            <a:fillRect/>
                          </a:stretch>
                        </pic:blipFill>
                        <pic:spPr>
                          <a:xfrm>
                            <a:off x="0" y="0"/>
                            <a:ext cx="1402715" cy="780415"/>
                          </a:xfrm>
                          <a:prstGeom prst="rect">
                            <a:avLst/>
                          </a:prstGeom>
                        </pic:spPr>
                      </pic:pic>
                    </a:graphicData>
                  </a:graphic>
                </wp:inline>
              </w:drawing>
            </w:r>
          </w:p>
        </w:tc>
        <w:tc>
          <w:tcPr>
            <w:tcW w:w="6925" w:type="dxa"/>
          </w:tcPr>
          <w:p w14:paraId="69F01A94" w14:textId="75B64550" w:rsidR="00666DFD" w:rsidRPr="00CF421B" w:rsidRDefault="00666DFD" w:rsidP="00643E55">
            <w:pPr>
              <w:rPr>
                <w:rFonts w:ascii="Bierstadt" w:hAnsi="Bierstadt"/>
                <w:b/>
                <w:bCs/>
              </w:rPr>
            </w:pPr>
            <w:r w:rsidRPr="00CF421B">
              <w:rPr>
                <w:rFonts w:ascii="Bierstadt" w:hAnsi="Bierstadt"/>
                <w:b/>
                <w:bCs/>
              </w:rPr>
              <w:t>Lauren</w:t>
            </w:r>
          </w:p>
          <w:p w14:paraId="395873D5" w14:textId="14B474C3" w:rsidR="00643E55" w:rsidRPr="00CF421B" w:rsidRDefault="00643E55" w:rsidP="00643E55">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116085C7" w14:textId="77777777" w:rsidR="00643E55" w:rsidRPr="00CF421B" w:rsidRDefault="00643E55" w:rsidP="00643E55">
            <w:pPr>
              <w:rPr>
                <w:rFonts w:ascii="Bierstadt" w:hAnsi="Bierstadt"/>
                <w:color w:val="000000"/>
              </w:rPr>
            </w:pPr>
          </w:p>
          <w:p w14:paraId="00000299" w14:textId="3EF8DD23" w:rsidR="001A11F6" w:rsidRPr="00CF421B" w:rsidRDefault="00643E55" w:rsidP="00643E55">
            <w:pPr>
              <w:rPr>
                <w:rFonts w:ascii="Bierstadt" w:hAnsi="Bierstadt"/>
              </w:rPr>
            </w:pPr>
            <w:r w:rsidRPr="00CF421B">
              <w:rPr>
                <w:rFonts w:ascii="Bierstadt" w:hAnsi="Bierstadt"/>
                <w:color w:val="000000"/>
              </w:rPr>
              <w:t>Once students have completed their analysis, allow students to share their responses. Discuss specific examples and advice that could help their avatar. </w:t>
            </w:r>
          </w:p>
        </w:tc>
      </w:tr>
      <w:tr w:rsidR="001A11F6" w:rsidRPr="00CF421B" w14:paraId="304F0301" w14:textId="77777777">
        <w:tc>
          <w:tcPr>
            <w:tcW w:w="2425" w:type="dxa"/>
          </w:tcPr>
          <w:p w14:paraId="0000029A" w14:textId="5ACCF15B" w:rsidR="001A11F6" w:rsidRPr="00CF421B" w:rsidRDefault="003A012C">
            <w:pPr>
              <w:rPr>
                <w:rFonts w:ascii="Bierstadt" w:hAnsi="Bierstadt"/>
              </w:rPr>
            </w:pPr>
            <w:r w:rsidRPr="00CF421B">
              <w:rPr>
                <w:rFonts w:ascii="Bierstadt" w:hAnsi="Bierstadt"/>
              </w:rPr>
              <w:t>Slide 6</w:t>
            </w:r>
            <w:r w:rsidR="00A13C8B">
              <w:rPr>
                <w:rFonts w:ascii="Bierstadt" w:hAnsi="Bierstadt"/>
              </w:rPr>
              <w:t>4</w:t>
            </w:r>
          </w:p>
          <w:p w14:paraId="5B88CCAB" w14:textId="04C507DB" w:rsidR="001A11F6" w:rsidRDefault="00595250">
            <w:pPr>
              <w:rPr>
                <w:rFonts w:ascii="Bierstadt" w:hAnsi="Bierstadt"/>
              </w:rPr>
            </w:pPr>
            <w:r w:rsidRPr="00595250">
              <w:rPr>
                <w:rFonts w:ascii="Bierstadt" w:hAnsi="Bierstadt"/>
                <w:noProof/>
              </w:rPr>
              <w:drawing>
                <wp:inline distT="0" distB="0" distL="0" distR="0" wp14:anchorId="15CB06E5" wp14:editId="28D44AB9">
                  <wp:extent cx="1402715" cy="786130"/>
                  <wp:effectExtent l="0" t="0" r="6985" b="0"/>
                  <wp:docPr id="18621714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2171401" name=""/>
                          <pic:cNvPicPr/>
                        </pic:nvPicPr>
                        <pic:blipFill>
                          <a:blip r:embed="rId108"/>
                          <a:stretch>
                            <a:fillRect/>
                          </a:stretch>
                        </pic:blipFill>
                        <pic:spPr>
                          <a:xfrm>
                            <a:off x="0" y="0"/>
                            <a:ext cx="1402715" cy="786130"/>
                          </a:xfrm>
                          <a:prstGeom prst="rect">
                            <a:avLst/>
                          </a:prstGeom>
                        </pic:spPr>
                      </pic:pic>
                    </a:graphicData>
                  </a:graphic>
                </wp:inline>
              </w:drawing>
            </w:r>
          </w:p>
          <w:p w14:paraId="413F57DB" w14:textId="77777777" w:rsidR="001B5F1C" w:rsidRDefault="001B5F1C">
            <w:pPr>
              <w:rPr>
                <w:rFonts w:ascii="Bierstadt" w:hAnsi="Bierstadt"/>
              </w:rPr>
            </w:pPr>
          </w:p>
          <w:p w14:paraId="29AD75EC" w14:textId="77777777" w:rsidR="001B5F1C" w:rsidRDefault="001B5F1C">
            <w:pPr>
              <w:rPr>
                <w:rFonts w:ascii="Bierstadt" w:hAnsi="Bierstadt"/>
              </w:rPr>
            </w:pPr>
            <w:r>
              <w:rPr>
                <w:rFonts w:ascii="Bierstadt" w:hAnsi="Bierstadt"/>
              </w:rPr>
              <w:t>Avatar Challenge 2 Card – Hunter</w:t>
            </w:r>
          </w:p>
          <w:p w14:paraId="0000029B" w14:textId="22409695" w:rsidR="00B12ECC" w:rsidRPr="00CF421B" w:rsidRDefault="00B12ECC">
            <w:pPr>
              <w:rPr>
                <w:rFonts w:ascii="Bierstadt" w:hAnsi="Bierstadt"/>
              </w:rPr>
            </w:pPr>
            <w:r w:rsidRPr="00B12ECC">
              <w:rPr>
                <w:rFonts w:ascii="Bierstadt" w:hAnsi="Bierstadt"/>
                <w:noProof/>
              </w:rPr>
              <w:drawing>
                <wp:inline distT="0" distB="0" distL="0" distR="0" wp14:anchorId="22DD9FAF" wp14:editId="2B43AFFA">
                  <wp:extent cx="1402715" cy="779145"/>
                  <wp:effectExtent l="0" t="0" r="6985" b="1905"/>
                  <wp:docPr id="9978208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7820876" name=""/>
                          <pic:cNvPicPr/>
                        </pic:nvPicPr>
                        <pic:blipFill>
                          <a:blip r:embed="rId109"/>
                          <a:stretch>
                            <a:fillRect/>
                          </a:stretch>
                        </pic:blipFill>
                        <pic:spPr>
                          <a:xfrm>
                            <a:off x="0" y="0"/>
                            <a:ext cx="1402715" cy="779145"/>
                          </a:xfrm>
                          <a:prstGeom prst="rect">
                            <a:avLst/>
                          </a:prstGeom>
                        </pic:spPr>
                      </pic:pic>
                    </a:graphicData>
                  </a:graphic>
                </wp:inline>
              </w:drawing>
            </w:r>
          </w:p>
        </w:tc>
        <w:tc>
          <w:tcPr>
            <w:tcW w:w="6925" w:type="dxa"/>
          </w:tcPr>
          <w:p w14:paraId="19C4CCAB" w14:textId="738FEBEE" w:rsidR="00643E55" w:rsidRPr="00CF421B" w:rsidRDefault="00A266E2" w:rsidP="00643E55">
            <w:pPr>
              <w:rPr>
                <w:rFonts w:ascii="Bierstadt" w:hAnsi="Bierstadt"/>
                <w:i/>
                <w:iCs/>
              </w:rPr>
            </w:pPr>
            <w:hyperlink r:id="rId110">
              <w:r w:rsidRPr="00CF421B">
                <w:rPr>
                  <w:rFonts w:ascii="Bierstadt" w:hAnsi="Bierstadt"/>
                  <w:b/>
                  <w:i/>
                  <w:iCs/>
                  <w:color w:val="000000"/>
                </w:rPr>
                <w:t>Hunter</w:t>
              </w:r>
            </w:hyperlink>
          </w:p>
          <w:p w14:paraId="2DEC85DA" w14:textId="77777777" w:rsidR="00643E55" w:rsidRPr="00CF421B" w:rsidRDefault="00643E55" w:rsidP="00643E55">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65D7CBD8" w14:textId="77777777" w:rsidR="00643E55" w:rsidRPr="00CF421B" w:rsidRDefault="00643E55" w:rsidP="00643E55">
            <w:pPr>
              <w:rPr>
                <w:rFonts w:ascii="Bierstadt" w:hAnsi="Bierstadt"/>
                <w:color w:val="000000"/>
              </w:rPr>
            </w:pPr>
          </w:p>
          <w:p w14:paraId="000002A3" w14:textId="22B3FA88" w:rsidR="001A11F6" w:rsidRPr="00CF421B" w:rsidRDefault="00643E55" w:rsidP="00643E55">
            <w:pPr>
              <w:rPr>
                <w:rFonts w:ascii="Bierstadt" w:hAnsi="Bierstadt"/>
              </w:rPr>
            </w:pPr>
            <w:r w:rsidRPr="00CF421B">
              <w:rPr>
                <w:rFonts w:ascii="Bierstadt" w:hAnsi="Bierstadt"/>
                <w:color w:val="000000"/>
              </w:rPr>
              <w:t>Once students have completed their analysis, allow students to share their responses. Discuss specific examples and advice that could help their avatar. </w:t>
            </w:r>
          </w:p>
        </w:tc>
      </w:tr>
      <w:tr w:rsidR="001A11F6" w:rsidRPr="00CF421B" w14:paraId="6232FE06" w14:textId="77777777">
        <w:tc>
          <w:tcPr>
            <w:tcW w:w="2425" w:type="dxa"/>
          </w:tcPr>
          <w:p w14:paraId="000002A4" w14:textId="4BD599AA" w:rsidR="001A11F6" w:rsidRPr="00CF421B" w:rsidRDefault="003A012C">
            <w:pPr>
              <w:rPr>
                <w:rFonts w:ascii="Bierstadt" w:hAnsi="Bierstadt"/>
              </w:rPr>
            </w:pPr>
            <w:r w:rsidRPr="00CF421B">
              <w:rPr>
                <w:rFonts w:ascii="Bierstadt" w:hAnsi="Bierstadt"/>
              </w:rPr>
              <w:t>Slide 6</w:t>
            </w:r>
            <w:r w:rsidR="00A13C8B">
              <w:rPr>
                <w:rFonts w:ascii="Bierstadt" w:hAnsi="Bierstadt"/>
              </w:rPr>
              <w:t>5</w:t>
            </w:r>
          </w:p>
          <w:p w14:paraId="717695E7" w14:textId="349F2045" w:rsidR="001A11F6" w:rsidRDefault="00CF1DDA">
            <w:pPr>
              <w:rPr>
                <w:rFonts w:ascii="Bierstadt" w:hAnsi="Bierstadt"/>
              </w:rPr>
            </w:pPr>
            <w:r w:rsidRPr="00CF1DDA">
              <w:rPr>
                <w:rFonts w:ascii="Bierstadt" w:hAnsi="Bierstadt"/>
                <w:noProof/>
              </w:rPr>
              <w:drawing>
                <wp:inline distT="0" distB="0" distL="0" distR="0" wp14:anchorId="57A5D061" wp14:editId="0F3806DD">
                  <wp:extent cx="1402715" cy="790575"/>
                  <wp:effectExtent l="0" t="0" r="6985" b="9525"/>
                  <wp:docPr id="8348223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4822312" name=""/>
                          <pic:cNvPicPr/>
                        </pic:nvPicPr>
                        <pic:blipFill>
                          <a:blip r:embed="rId111"/>
                          <a:stretch>
                            <a:fillRect/>
                          </a:stretch>
                        </pic:blipFill>
                        <pic:spPr>
                          <a:xfrm>
                            <a:off x="0" y="0"/>
                            <a:ext cx="1402715" cy="790575"/>
                          </a:xfrm>
                          <a:prstGeom prst="rect">
                            <a:avLst/>
                          </a:prstGeom>
                        </pic:spPr>
                      </pic:pic>
                    </a:graphicData>
                  </a:graphic>
                </wp:inline>
              </w:drawing>
            </w:r>
          </w:p>
          <w:p w14:paraId="58080FF0" w14:textId="77777777" w:rsidR="001B5F1C" w:rsidRDefault="001B5F1C">
            <w:pPr>
              <w:rPr>
                <w:rFonts w:ascii="Bierstadt" w:hAnsi="Bierstadt"/>
              </w:rPr>
            </w:pPr>
          </w:p>
          <w:p w14:paraId="735FF630" w14:textId="77777777" w:rsidR="001B5F1C" w:rsidRDefault="001B5F1C">
            <w:pPr>
              <w:rPr>
                <w:rFonts w:ascii="Bierstadt" w:hAnsi="Bierstadt"/>
              </w:rPr>
            </w:pPr>
            <w:r>
              <w:rPr>
                <w:rFonts w:ascii="Bierstadt" w:hAnsi="Bierstadt"/>
              </w:rPr>
              <w:t>Avatar Challenge 2 Card – Lily</w:t>
            </w:r>
          </w:p>
          <w:p w14:paraId="000002A5" w14:textId="6EC2A276" w:rsidR="00B12ECC" w:rsidRPr="001B5F1C" w:rsidRDefault="00B12ECC">
            <w:pPr>
              <w:rPr>
                <w:rFonts w:ascii="Bierstadt" w:hAnsi="Bierstadt"/>
                <w:b/>
                <w:bCs/>
              </w:rPr>
            </w:pPr>
            <w:r w:rsidRPr="00B12ECC">
              <w:rPr>
                <w:rFonts w:ascii="Bierstadt" w:hAnsi="Bierstadt"/>
                <w:b/>
                <w:bCs/>
                <w:noProof/>
              </w:rPr>
              <w:drawing>
                <wp:inline distT="0" distB="0" distL="0" distR="0" wp14:anchorId="49E7C545" wp14:editId="5B87C401">
                  <wp:extent cx="1402715" cy="772160"/>
                  <wp:effectExtent l="0" t="0" r="6985" b="8890"/>
                  <wp:docPr id="6396835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9683533" name=""/>
                          <pic:cNvPicPr/>
                        </pic:nvPicPr>
                        <pic:blipFill>
                          <a:blip r:embed="rId112"/>
                          <a:stretch>
                            <a:fillRect/>
                          </a:stretch>
                        </pic:blipFill>
                        <pic:spPr>
                          <a:xfrm>
                            <a:off x="0" y="0"/>
                            <a:ext cx="1402715" cy="772160"/>
                          </a:xfrm>
                          <a:prstGeom prst="rect">
                            <a:avLst/>
                          </a:prstGeom>
                        </pic:spPr>
                      </pic:pic>
                    </a:graphicData>
                  </a:graphic>
                </wp:inline>
              </w:drawing>
            </w:r>
          </w:p>
        </w:tc>
        <w:tc>
          <w:tcPr>
            <w:tcW w:w="6925" w:type="dxa"/>
          </w:tcPr>
          <w:p w14:paraId="56C99E51" w14:textId="5A74E3E6" w:rsidR="00643E55" w:rsidRPr="00CF421B" w:rsidRDefault="00390DA2" w:rsidP="00643E55">
            <w:pPr>
              <w:rPr>
                <w:rFonts w:ascii="Bierstadt" w:hAnsi="Bierstadt"/>
              </w:rPr>
            </w:pPr>
            <w:hyperlink r:id="rId113">
              <w:r w:rsidRPr="00CF421B">
                <w:rPr>
                  <w:rFonts w:ascii="Bierstadt" w:hAnsi="Bierstadt"/>
                  <w:b/>
                  <w:color w:val="000000"/>
                </w:rPr>
                <w:t>Lily</w:t>
              </w:r>
              <w:r w:rsidR="00643E55" w:rsidRPr="00CF421B">
                <w:rPr>
                  <w:rFonts w:ascii="Bierstadt" w:hAnsi="Bierstadt"/>
                  <w:b/>
                  <w:color w:val="000000"/>
                </w:rPr>
                <w:t xml:space="preserve"> </w:t>
              </w:r>
            </w:hyperlink>
          </w:p>
          <w:p w14:paraId="40B39057" w14:textId="77777777" w:rsidR="00390DA2" w:rsidRPr="00CF421B" w:rsidRDefault="00390DA2" w:rsidP="00390DA2">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43B52309" w14:textId="77777777" w:rsidR="00390DA2" w:rsidRPr="00CF421B" w:rsidRDefault="00390DA2" w:rsidP="00390DA2">
            <w:pPr>
              <w:rPr>
                <w:rFonts w:ascii="Bierstadt" w:hAnsi="Bierstadt"/>
                <w:color w:val="000000"/>
              </w:rPr>
            </w:pPr>
          </w:p>
          <w:p w14:paraId="000002AD" w14:textId="170DEA69" w:rsidR="001A11F6" w:rsidRPr="00CF421B" w:rsidRDefault="00390DA2" w:rsidP="00390DA2">
            <w:pPr>
              <w:rPr>
                <w:rFonts w:ascii="Bierstadt" w:hAnsi="Bierstadt"/>
              </w:rPr>
            </w:pPr>
            <w:r w:rsidRPr="00CF421B">
              <w:rPr>
                <w:rFonts w:ascii="Bierstadt" w:hAnsi="Bierstadt"/>
                <w:color w:val="000000"/>
              </w:rPr>
              <w:t>Once students have completed their analysis, allow students to share their responses. Discuss specific examples and advice that could help their avatar. </w:t>
            </w:r>
          </w:p>
        </w:tc>
      </w:tr>
      <w:tr w:rsidR="001A11F6" w:rsidRPr="00CF421B" w14:paraId="59482304" w14:textId="77777777">
        <w:tc>
          <w:tcPr>
            <w:tcW w:w="2425" w:type="dxa"/>
          </w:tcPr>
          <w:p w14:paraId="000002AE" w14:textId="0B850457" w:rsidR="001A11F6" w:rsidRPr="00CF421B" w:rsidRDefault="003A012C">
            <w:pPr>
              <w:rPr>
                <w:rFonts w:ascii="Bierstadt" w:hAnsi="Bierstadt"/>
              </w:rPr>
            </w:pPr>
            <w:r w:rsidRPr="00CF421B">
              <w:rPr>
                <w:rFonts w:ascii="Bierstadt" w:hAnsi="Bierstadt"/>
              </w:rPr>
              <w:t>Slide 6</w:t>
            </w:r>
            <w:r w:rsidR="00A13C8B">
              <w:rPr>
                <w:rFonts w:ascii="Bierstadt" w:hAnsi="Bierstadt"/>
              </w:rPr>
              <w:t>6</w:t>
            </w:r>
          </w:p>
          <w:p w14:paraId="59D7DDAC" w14:textId="14CE10FE" w:rsidR="001A11F6" w:rsidRDefault="00CF1DDA">
            <w:pPr>
              <w:rPr>
                <w:rFonts w:ascii="Bierstadt" w:hAnsi="Bierstadt"/>
              </w:rPr>
            </w:pPr>
            <w:r w:rsidRPr="00CF1DDA">
              <w:rPr>
                <w:rFonts w:ascii="Bierstadt" w:hAnsi="Bierstadt"/>
                <w:noProof/>
              </w:rPr>
              <w:drawing>
                <wp:inline distT="0" distB="0" distL="0" distR="0" wp14:anchorId="406EA189" wp14:editId="6F37E6A0">
                  <wp:extent cx="1402715" cy="786130"/>
                  <wp:effectExtent l="0" t="0" r="6985" b="0"/>
                  <wp:docPr id="6318416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1841621" name=""/>
                          <pic:cNvPicPr/>
                        </pic:nvPicPr>
                        <pic:blipFill>
                          <a:blip r:embed="rId114"/>
                          <a:stretch>
                            <a:fillRect/>
                          </a:stretch>
                        </pic:blipFill>
                        <pic:spPr>
                          <a:xfrm>
                            <a:off x="0" y="0"/>
                            <a:ext cx="1402715" cy="786130"/>
                          </a:xfrm>
                          <a:prstGeom prst="rect">
                            <a:avLst/>
                          </a:prstGeom>
                        </pic:spPr>
                      </pic:pic>
                    </a:graphicData>
                  </a:graphic>
                </wp:inline>
              </w:drawing>
            </w:r>
          </w:p>
          <w:p w14:paraId="7F9B05EA" w14:textId="77777777" w:rsidR="001B5F1C" w:rsidRDefault="001B5F1C">
            <w:pPr>
              <w:rPr>
                <w:rFonts w:ascii="Bierstadt" w:hAnsi="Bierstadt"/>
              </w:rPr>
            </w:pPr>
          </w:p>
          <w:p w14:paraId="242E5C8C" w14:textId="5D7A26DF" w:rsidR="00B12ECC" w:rsidRDefault="001B5F1C">
            <w:pPr>
              <w:rPr>
                <w:rFonts w:ascii="Bierstadt" w:hAnsi="Bierstadt"/>
              </w:rPr>
            </w:pPr>
            <w:r>
              <w:rPr>
                <w:rFonts w:ascii="Bierstadt" w:hAnsi="Bierstadt"/>
              </w:rPr>
              <w:lastRenderedPageBreak/>
              <w:t xml:space="preserve">Avatar Challenge 2 Card – Alyza </w:t>
            </w:r>
          </w:p>
          <w:p w14:paraId="000002AF" w14:textId="22E56E1E" w:rsidR="00B12ECC" w:rsidRPr="001B5F1C" w:rsidRDefault="005B712D">
            <w:pPr>
              <w:rPr>
                <w:rFonts w:ascii="Bierstadt" w:hAnsi="Bierstadt"/>
                <w:b/>
                <w:bCs/>
              </w:rPr>
            </w:pPr>
            <w:r w:rsidRPr="005B712D">
              <w:rPr>
                <w:rFonts w:ascii="Bierstadt" w:hAnsi="Bierstadt"/>
                <w:b/>
                <w:bCs/>
                <w:noProof/>
              </w:rPr>
              <w:drawing>
                <wp:inline distT="0" distB="0" distL="0" distR="0" wp14:anchorId="56BE375C" wp14:editId="5A5EA2AE">
                  <wp:extent cx="1402715" cy="771525"/>
                  <wp:effectExtent l="0" t="0" r="6985" b="9525"/>
                  <wp:docPr id="17439872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987257" name=""/>
                          <pic:cNvPicPr/>
                        </pic:nvPicPr>
                        <pic:blipFill>
                          <a:blip r:embed="rId115"/>
                          <a:stretch>
                            <a:fillRect/>
                          </a:stretch>
                        </pic:blipFill>
                        <pic:spPr>
                          <a:xfrm>
                            <a:off x="0" y="0"/>
                            <a:ext cx="1402715" cy="771525"/>
                          </a:xfrm>
                          <a:prstGeom prst="rect">
                            <a:avLst/>
                          </a:prstGeom>
                        </pic:spPr>
                      </pic:pic>
                    </a:graphicData>
                  </a:graphic>
                </wp:inline>
              </w:drawing>
            </w:r>
          </w:p>
        </w:tc>
        <w:tc>
          <w:tcPr>
            <w:tcW w:w="6925" w:type="dxa"/>
          </w:tcPr>
          <w:p w14:paraId="73A2E94F" w14:textId="7FB26A16" w:rsidR="00136EC2" w:rsidRPr="00CF421B" w:rsidRDefault="00136EC2" w:rsidP="00136EC2">
            <w:pPr>
              <w:rPr>
                <w:rFonts w:ascii="Bierstadt" w:hAnsi="Bierstadt"/>
              </w:rPr>
            </w:pPr>
            <w:hyperlink r:id="rId116">
              <w:r w:rsidRPr="00CF421B">
                <w:rPr>
                  <w:rFonts w:ascii="Bierstadt" w:hAnsi="Bierstadt"/>
                  <w:b/>
                  <w:color w:val="000000"/>
                </w:rPr>
                <w:t xml:space="preserve">Alyza </w:t>
              </w:r>
            </w:hyperlink>
          </w:p>
          <w:p w14:paraId="4BDD7682" w14:textId="77777777" w:rsidR="00136EC2" w:rsidRPr="00CF421B" w:rsidRDefault="00136EC2" w:rsidP="00136EC2">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0A1827FB" w14:textId="77777777" w:rsidR="00136EC2" w:rsidRPr="00CF421B" w:rsidRDefault="00136EC2" w:rsidP="00136EC2">
            <w:pPr>
              <w:rPr>
                <w:rFonts w:ascii="Bierstadt" w:hAnsi="Bierstadt"/>
                <w:color w:val="000000"/>
              </w:rPr>
            </w:pPr>
          </w:p>
          <w:p w14:paraId="000002B7" w14:textId="6FD9B03D" w:rsidR="001A11F6" w:rsidRPr="00CF421B" w:rsidRDefault="00136EC2" w:rsidP="00136EC2">
            <w:pPr>
              <w:rPr>
                <w:rFonts w:ascii="Bierstadt" w:hAnsi="Bierstadt"/>
                <w:color w:val="000000"/>
              </w:rPr>
            </w:pPr>
            <w:r w:rsidRPr="00CF421B">
              <w:rPr>
                <w:rFonts w:ascii="Bierstadt" w:hAnsi="Bierstadt"/>
                <w:color w:val="000000"/>
              </w:rPr>
              <w:lastRenderedPageBreak/>
              <w:t>Once students have completed their analysis, allow students to share their responses. Discuss specific examples and advice that could help their avatar. </w:t>
            </w:r>
          </w:p>
        </w:tc>
      </w:tr>
      <w:tr w:rsidR="001A11F6" w:rsidRPr="00CF421B" w14:paraId="3F742D71" w14:textId="77777777">
        <w:tc>
          <w:tcPr>
            <w:tcW w:w="2425" w:type="dxa"/>
          </w:tcPr>
          <w:p w14:paraId="000002B8" w14:textId="7FB6917D" w:rsidR="001A11F6" w:rsidRPr="00CF421B" w:rsidRDefault="003A012C">
            <w:pPr>
              <w:rPr>
                <w:rFonts w:ascii="Bierstadt" w:hAnsi="Bierstadt"/>
              </w:rPr>
            </w:pPr>
            <w:r w:rsidRPr="00CF421B">
              <w:rPr>
                <w:rFonts w:ascii="Bierstadt" w:hAnsi="Bierstadt"/>
              </w:rPr>
              <w:lastRenderedPageBreak/>
              <w:t>Slide 6</w:t>
            </w:r>
            <w:r w:rsidR="00A13C8B">
              <w:rPr>
                <w:rFonts w:ascii="Bierstadt" w:hAnsi="Bierstadt"/>
              </w:rPr>
              <w:t>7</w:t>
            </w:r>
          </w:p>
          <w:p w14:paraId="67058D1B" w14:textId="70F56465" w:rsidR="001A11F6" w:rsidRDefault="0024739E">
            <w:pPr>
              <w:rPr>
                <w:rFonts w:ascii="Bierstadt" w:hAnsi="Bierstadt"/>
              </w:rPr>
            </w:pPr>
            <w:r w:rsidRPr="0024739E">
              <w:rPr>
                <w:rFonts w:ascii="Bierstadt" w:hAnsi="Bierstadt"/>
                <w:noProof/>
              </w:rPr>
              <w:drawing>
                <wp:inline distT="0" distB="0" distL="0" distR="0" wp14:anchorId="1119612B" wp14:editId="15B16672">
                  <wp:extent cx="1402715" cy="785495"/>
                  <wp:effectExtent l="0" t="0" r="6985" b="0"/>
                  <wp:docPr id="16982019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8201961" name=""/>
                          <pic:cNvPicPr/>
                        </pic:nvPicPr>
                        <pic:blipFill>
                          <a:blip r:embed="rId117"/>
                          <a:stretch>
                            <a:fillRect/>
                          </a:stretch>
                        </pic:blipFill>
                        <pic:spPr>
                          <a:xfrm>
                            <a:off x="0" y="0"/>
                            <a:ext cx="1402715" cy="785495"/>
                          </a:xfrm>
                          <a:prstGeom prst="rect">
                            <a:avLst/>
                          </a:prstGeom>
                        </pic:spPr>
                      </pic:pic>
                    </a:graphicData>
                  </a:graphic>
                </wp:inline>
              </w:drawing>
            </w:r>
          </w:p>
          <w:p w14:paraId="247BD84B" w14:textId="77777777" w:rsidR="001B5F1C" w:rsidRDefault="001B5F1C">
            <w:pPr>
              <w:rPr>
                <w:rFonts w:ascii="Bierstadt" w:hAnsi="Bierstadt"/>
              </w:rPr>
            </w:pPr>
          </w:p>
          <w:p w14:paraId="474BF862" w14:textId="77777777" w:rsidR="001B5F1C" w:rsidRDefault="001B5F1C">
            <w:pPr>
              <w:rPr>
                <w:rFonts w:ascii="Bierstadt" w:hAnsi="Bierstadt"/>
              </w:rPr>
            </w:pPr>
            <w:r>
              <w:rPr>
                <w:rFonts w:ascii="Bierstadt" w:hAnsi="Bierstadt"/>
              </w:rPr>
              <w:t>Avatar Challenge 2 Card – Mitch</w:t>
            </w:r>
          </w:p>
          <w:p w14:paraId="000002B9" w14:textId="2C453525" w:rsidR="005B712D" w:rsidRPr="001B5F1C" w:rsidRDefault="005B712D">
            <w:pPr>
              <w:rPr>
                <w:rFonts w:ascii="Bierstadt" w:hAnsi="Bierstadt"/>
                <w:b/>
                <w:bCs/>
              </w:rPr>
            </w:pPr>
            <w:r w:rsidRPr="005B712D">
              <w:rPr>
                <w:rFonts w:ascii="Bierstadt" w:hAnsi="Bierstadt"/>
                <w:b/>
                <w:bCs/>
                <w:noProof/>
              </w:rPr>
              <w:drawing>
                <wp:inline distT="0" distB="0" distL="0" distR="0" wp14:anchorId="761485C2" wp14:editId="0C5C61F6">
                  <wp:extent cx="1402715" cy="768985"/>
                  <wp:effectExtent l="0" t="0" r="6985" b="0"/>
                  <wp:docPr id="12149060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4906078" name=""/>
                          <pic:cNvPicPr/>
                        </pic:nvPicPr>
                        <pic:blipFill>
                          <a:blip r:embed="rId118"/>
                          <a:stretch>
                            <a:fillRect/>
                          </a:stretch>
                        </pic:blipFill>
                        <pic:spPr>
                          <a:xfrm>
                            <a:off x="0" y="0"/>
                            <a:ext cx="1402715" cy="768985"/>
                          </a:xfrm>
                          <a:prstGeom prst="rect">
                            <a:avLst/>
                          </a:prstGeom>
                        </pic:spPr>
                      </pic:pic>
                    </a:graphicData>
                  </a:graphic>
                </wp:inline>
              </w:drawing>
            </w:r>
          </w:p>
        </w:tc>
        <w:tc>
          <w:tcPr>
            <w:tcW w:w="6925" w:type="dxa"/>
          </w:tcPr>
          <w:p w14:paraId="690031E4" w14:textId="5F8EDD08" w:rsidR="003A0A09" w:rsidRPr="00CF421B" w:rsidRDefault="003A0A09" w:rsidP="003A0A09">
            <w:pPr>
              <w:rPr>
                <w:rFonts w:ascii="Bierstadt" w:hAnsi="Bierstadt"/>
                <w:b/>
                <w:bCs/>
              </w:rPr>
            </w:pPr>
            <w:r w:rsidRPr="00CF421B">
              <w:rPr>
                <w:rFonts w:ascii="Bierstadt" w:hAnsi="Bierstadt"/>
                <w:b/>
                <w:bCs/>
              </w:rPr>
              <w:t>Mitch</w:t>
            </w:r>
          </w:p>
          <w:p w14:paraId="4786E586" w14:textId="77777777" w:rsidR="003A0A09" w:rsidRPr="00CF421B" w:rsidRDefault="003A0A09" w:rsidP="003A0A09">
            <w:pPr>
              <w:rPr>
                <w:rFonts w:ascii="Bierstadt" w:hAnsi="Bierstadt"/>
              </w:rPr>
            </w:pPr>
            <w:r w:rsidRPr="00CF421B">
              <w:rPr>
                <w:rFonts w:ascii="Bierstadt" w:hAnsi="Bierstadt"/>
                <w:color w:val="000000"/>
              </w:rPr>
              <w:t xml:space="preserve">Read the avatar’s message to the class. As a group, identify the item/product they are about to purchase. </w:t>
            </w:r>
          </w:p>
          <w:p w14:paraId="1D201C86" w14:textId="77777777" w:rsidR="003A0A09" w:rsidRPr="00CF421B" w:rsidRDefault="003A0A09" w:rsidP="003A0A09">
            <w:pPr>
              <w:rPr>
                <w:rFonts w:ascii="Bierstadt" w:hAnsi="Bierstadt"/>
                <w:color w:val="000000"/>
              </w:rPr>
            </w:pPr>
          </w:p>
          <w:p w14:paraId="69DA86DD" w14:textId="77777777" w:rsidR="001A11F6" w:rsidRDefault="003A0A09" w:rsidP="003A0A09">
            <w:pPr>
              <w:rPr>
                <w:rFonts w:ascii="Bierstadt" w:hAnsi="Bierstadt"/>
                <w:color w:val="000000"/>
              </w:rPr>
            </w:pPr>
            <w:r w:rsidRPr="00CF421B">
              <w:rPr>
                <w:rFonts w:ascii="Bierstadt" w:hAnsi="Bierstadt"/>
                <w:color w:val="000000"/>
              </w:rPr>
              <w:t>Once students have completed their analysis, allow students to share their responses. Discuss specific examples and advice that could help their avatar. </w:t>
            </w:r>
          </w:p>
          <w:p w14:paraId="000002C1" w14:textId="73F30829" w:rsidR="006C5789" w:rsidRPr="00CF421B" w:rsidRDefault="006C5789" w:rsidP="003A0A09">
            <w:pPr>
              <w:rPr>
                <w:rFonts w:ascii="Bierstadt" w:hAnsi="Bierstadt"/>
              </w:rPr>
            </w:pPr>
          </w:p>
        </w:tc>
      </w:tr>
      <w:tr w:rsidR="001A11F6" w:rsidRPr="00CF421B" w14:paraId="67000B7C" w14:textId="77777777">
        <w:tc>
          <w:tcPr>
            <w:tcW w:w="9350" w:type="dxa"/>
            <w:gridSpan w:val="2"/>
            <w:shd w:val="clear" w:color="auto" w:fill="C2EDF0"/>
          </w:tcPr>
          <w:p w14:paraId="000002C2" w14:textId="57CEDC9D" w:rsidR="001A11F6" w:rsidRPr="00CF421B" w:rsidRDefault="003A012C">
            <w:pPr>
              <w:jc w:val="right"/>
              <w:rPr>
                <w:rFonts w:ascii="Bierstadt" w:hAnsi="Bierstadt"/>
                <w:b/>
              </w:rPr>
            </w:pPr>
            <w:r w:rsidRPr="00CF421B">
              <w:rPr>
                <w:rFonts w:ascii="Bierstadt" w:hAnsi="Bierstadt"/>
                <w:b/>
              </w:rPr>
              <w:t xml:space="preserve">Extended Activities                       </w:t>
            </w:r>
            <w:r w:rsidR="00EF1830" w:rsidRPr="00CF421B">
              <w:rPr>
                <w:rFonts w:ascii="Bierstadt" w:hAnsi="Bierstadt"/>
                <w:b/>
              </w:rPr>
              <w:t xml:space="preserve">      </w:t>
            </w:r>
            <w:r w:rsidRPr="00CF421B">
              <w:rPr>
                <w:rFonts w:ascii="Bierstadt" w:hAnsi="Bierstadt"/>
                <w:b/>
              </w:rPr>
              <w:t xml:space="preserve">        4</w:t>
            </w:r>
            <w:r w:rsidR="00EF1830" w:rsidRPr="00CF421B">
              <w:rPr>
                <w:rFonts w:ascii="Bierstadt" w:hAnsi="Bierstadt"/>
                <w:b/>
              </w:rPr>
              <w:t>5</w:t>
            </w:r>
            <w:r w:rsidRPr="00CF421B">
              <w:rPr>
                <w:rFonts w:ascii="Bierstadt" w:hAnsi="Bierstadt"/>
                <w:b/>
              </w:rPr>
              <w:t xml:space="preserve"> mins</w:t>
            </w:r>
          </w:p>
        </w:tc>
      </w:tr>
      <w:tr w:rsidR="001A11F6" w:rsidRPr="00CF421B" w14:paraId="07C5802C" w14:textId="77777777">
        <w:tc>
          <w:tcPr>
            <w:tcW w:w="2425" w:type="dxa"/>
          </w:tcPr>
          <w:p w14:paraId="000002C4" w14:textId="6981A467" w:rsidR="001A11F6" w:rsidRPr="00CF421B" w:rsidRDefault="003A012C">
            <w:pPr>
              <w:rPr>
                <w:rFonts w:ascii="Bierstadt" w:hAnsi="Bierstadt"/>
              </w:rPr>
            </w:pPr>
            <w:r w:rsidRPr="00CF421B">
              <w:rPr>
                <w:rFonts w:ascii="Bierstadt" w:hAnsi="Bierstadt"/>
              </w:rPr>
              <w:t>Slide 6</w:t>
            </w:r>
            <w:r w:rsidR="00A13C8B">
              <w:rPr>
                <w:rFonts w:ascii="Bierstadt" w:hAnsi="Bierstadt"/>
              </w:rPr>
              <w:t>8</w:t>
            </w:r>
          </w:p>
          <w:p w14:paraId="000002C5" w14:textId="77777777" w:rsidR="001A11F6" w:rsidRPr="00CF421B" w:rsidRDefault="003A012C">
            <w:pPr>
              <w:rPr>
                <w:rFonts w:ascii="Bierstadt" w:hAnsi="Bierstadt"/>
              </w:rPr>
            </w:pPr>
            <w:r w:rsidRPr="00CF421B">
              <w:rPr>
                <w:rFonts w:ascii="Bierstadt" w:hAnsi="Bierstadt"/>
                <w:noProof/>
              </w:rPr>
              <w:drawing>
                <wp:inline distT="0" distB="0" distL="0" distR="0" wp14:anchorId="285437BA" wp14:editId="41EAB07A">
                  <wp:extent cx="1267968" cy="713231"/>
                  <wp:effectExtent l="0" t="0" r="0" b="0"/>
                  <wp:docPr id="2119499564" name="image32.png"/>
                  <wp:cNvGraphicFramePr/>
                  <a:graphic xmlns:a="http://schemas.openxmlformats.org/drawingml/2006/main">
                    <a:graphicData uri="http://schemas.openxmlformats.org/drawingml/2006/picture">
                      <pic:pic xmlns:pic="http://schemas.openxmlformats.org/drawingml/2006/picture">
                        <pic:nvPicPr>
                          <pic:cNvPr id="0" name="image32.png"/>
                          <pic:cNvPicPr preferRelativeResize="0"/>
                        </pic:nvPicPr>
                        <pic:blipFill>
                          <a:blip r:embed="rId119"/>
                          <a:srcRect/>
                          <a:stretch>
                            <a:fillRect/>
                          </a:stretch>
                        </pic:blipFill>
                        <pic:spPr>
                          <a:xfrm>
                            <a:off x="0" y="0"/>
                            <a:ext cx="1267968" cy="713231"/>
                          </a:xfrm>
                          <a:prstGeom prst="rect">
                            <a:avLst/>
                          </a:prstGeom>
                          <a:ln/>
                        </pic:spPr>
                      </pic:pic>
                    </a:graphicData>
                  </a:graphic>
                </wp:inline>
              </w:drawing>
            </w:r>
          </w:p>
        </w:tc>
        <w:tc>
          <w:tcPr>
            <w:tcW w:w="6925" w:type="dxa"/>
          </w:tcPr>
          <w:p w14:paraId="7D1205CA" w14:textId="77777777" w:rsidR="00CD331A" w:rsidRPr="00CF421B" w:rsidRDefault="00CD331A" w:rsidP="00CD331A">
            <w:pPr>
              <w:pBdr>
                <w:top w:val="nil"/>
                <w:left w:val="nil"/>
                <w:bottom w:val="nil"/>
                <w:right w:val="nil"/>
                <w:between w:val="nil"/>
              </w:pBdr>
              <w:rPr>
                <w:rFonts w:ascii="Bierstadt" w:hAnsi="Bierstadt"/>
                <w:b/>
                <w:bCs/>
                <w:i/>
                <w:iCs/>
              </w:rPr>
            </w:pPr>
            <w:r w:rsidRPr="00CF421B">
              <w:rPr>
                <w:rFonts w:ascii="Bierstadt" w:hAnsi="Bierstadt"/>
                <w:b/>
                <w:bCs/>
                <w:i/>
                <w:iCs/>
              </w:rPr>
              <w:t>Suggested time: 15 minutes</w:t>
            </w:r>
          </w:p>
          <w:p w14:paraId="37751816" w14:textId="4432CD61" w:rsidR="00CD331A" w:rsidRPr="00CF421B" w:rsidRDefault="00CD331A" w:rsidP="00CD331A">
            <w:pPr>
              <w:pBdr>
                <w:top w:val="nil"/>
                <w:left w:val="nil"/>
                <w:bottom w:val="nil"/>
                <w:right w:val="nil"/>
                <w:between w:val="nil"/>
              </w:pBdr>
              <w:rPr>
                <w:rFonts w:ascii="Bierstadt" w:hAnsi="Bierstadt"/>
              </w:rPr>
            </w:pPr>
            <w:r w:rsidRPr="00CF421B">
              <w:rPr>
                <w:rFonts w:ascii="Bierstadt" w:hAnsi="Bierstadt"/>
              </w:rPr>
              <w:t xml:space="preserve">Divide the students into equal groups and assign each group one scenario from their </w:t>
            </w:r>
            <w:r w:rsidRPr="00CF421B">
              <w:rPr>
                <w:rFonts w:ascii="Bierstadt" w:hAnsi="Bierstadt"/>
                <w:b/>
                <w:bCs/>
              </w:rPr>
              <w:t>student portfolio, page 16</w:t>
            </w:r>
            <w:r w:rsidRPr="00CF421B">
              <w:rPr>
                <w:rFonts w:ascii="Bierstadt" w:hAnsi="Bierstadt"/>
              </w:rPr>
              <w:t xml:space="preserve">. </w:t>
            </w:r>
            <w:proofErr w:type="gramStart"/>
            <w:r w:rsidRPr="00CF421B">
              <w:rPr>
                <w:rFonts w:ascii="Bierstadt" w:hAnsi="Bierstadt"/>
              </w:rPr>
              <w:t>Recall</w:t>
            </w:r>
            <w:proofErr w:type="gramEnd"/>
            <w:r w:rsidRPr="00CF421B">
              <w:rPr>
                <w:rFonts w:ascii="Bierstadt" w:hAnsi="Bierstadt"/>
              </w:rPr>
              <w:t xml:space="preserve"> the meaning of each letter </w:t>
            </w:r>
            <w:r w:rsidR="00146184" w:rsidRPr="00CF421B">
              <w:rPr>
                <w:rFonts w:ascii="Bierstadt" w:hAnsi="Bierstadt"/>
              </w:rPr>
              <w:t>in</w:t>
            </w:r>
            <w:r w:rsidRPr="00CF421B">
              <w:rPr>
                <w:rFonts w:ascii="Bierstadt" w:hAnsi="Bierstadt"/>
              </w:rPr>
              <w:t xml:space="preserve"> SMART with the whole class and task each group with making SMART decisions based on their assigned scenario. Encourage the groups to engage in discussion about their scenario to make their decision. </w:t>
            </w:r>
          </w:p>
          <w:p w14:paraId="2229C7A8" w14:textId="77777777" w:rsidR="00CD331A" w:rsidRPr="00CF421B" w:rsidRDefault="00CD331A" w:rsidP="00CD331A">
            <w:pPr>
              <w:pBdr>
                <w:top w:val="nil"/>
                <w:left w:val="nil"/>
                <w:bottom w:val="nil"/>
                <w:right w:val="nil"/>
                <w:between w:val="nil"/>
              </w:pBdr>
              <w:rPr>
                <w:rFonts w:ascii="Bierstadt" w:hAnsi="Bierstadt"/>
              </w:rPr>
            </w:pPr>
          </w:p>
          <w:p w14:paraId="37DD2C55" w14:textId="77777777" w:rsidR="00CD331A" w:rsidRPr="00CF421B" w:rsidRDefault="00CD331A" w:rsidP="00CD331A">
            <w:pPr>
              <w:pBdr>
                <w:top w:val="nil"/>
                <w:left w:val="nil"/>
                <w:bottom w:val="nil"/>
                <w:right w:val="nil"/>
                <w:between w:val="nil"/>
              </w:pBdr>
              <w:rPr>
                <w:rFonts w:ascii="Bierstadt" w:hAnsi="Bierstadt"/>
              </w:rPr>
            </w:pPr>
            <w:r w:rsidRPr="00CF421B">
              <w:rPr>
                <w:rFonts w:ascii="Bierstadt" w:hAnsi="Bierstadt"/>
              </w:rPr>
              <w:t xml:space="preserve">After the group discussions and decisions, ask one student from each group to read their scenario, present their group’s decision, and justify their decision using the SMART acronym. </w:t>
            </w:r>
          </w:p>
          <w:p w14:paraId="3AFA8A7A" w14:textId="77777777" w:rsidR="00CD331A" w:rsidRPr="00CF421B" w:rsidRDefault="00CD331A" w:rsidP="00CD331A">
            <w:pPr>
              <w:pBdr>
                <w:top w:val="nil"/>
                <w:left w:val="nil"/>
                <w:bottom w:val="nil"/>
                <w:right w:val="nil"/>
                <w:between w:val="nil"/>
              </w:pBdr>
              <w:rPr>
                <w:rFonts w:ascii="Bierstadt" w:hAnsi="Bierstadt"/>
              </w:rPr>
            </w:pPr>
          </w:p>
          <w:p w14:paraId="000002CC" w14:textId="389F3CBE" w:rsidR="001A11F6" w:rsidRPr="00CF421B" w:rsidRDefault="00CD331A" w:rsidP="00CD331A">
            <w:pPr>
              <w:pBdr>
                <w:top w:val="nil"/>
                <w:left w:val="nil"/>
                <w:bottom w:val="nil"/>
                <w:right w:val="nil"/>
                <w:between w:val="nil"/>
              </w:pBdr>
              <w:rPr>
                <w:rFonts w:ascii="Bierstadt" w:hAnsi="Bierstadt"/>
              </w:rPr>
            </w:pPr>
            <w:r w:rsidRPr="00CF421B">
              <w:rPr>
                <w:rFonts w:ascii="Bierstadt" w:hAnsi="Bierstadt"/>
              </w:rPr>
              <w:t>Encourage discussion and debate about the decisions presented by each group.</w:t>
            </w:r>
          </w:p>
        </w:tc>
      </w:tr>
      <w:tr w:rsidR="001A11F6" w:rsidRPr="00CF421B" w14:paraId="3ED2CF95" w14:textId="77777777">
        <w:trPr>
          <w:trHeight w:val="1151"/>
        </w:trPr>
        <w:tc>
          <w:tcPr>
            <w:tcW w:w="2425" w:type="dxa"/>
          </w:tcPr>
          <w:p w14:paraId="000002CD" w14:textId="071CCC34" w:rsidR="001A11F6" w:rsidRPr="00CF421B" w:rsidRDefault="003A012C">
            <w:pPr>
              <w:rPr>
                <w:rFonts w:ascii="Bierstadt" w:hAnsi="Bierstadt"/>
              </w:rPr>
            </w:pPr>
            <w:r w:rsidRPr="00CF421B">
              <w:rPr>
                <w:rFonts w:ascii="Bierstadt" w:hAnsi="Bierstadt"/>
              </w:rPr>
              <w:t>Slide 6</w:t>
            </w:r>
            <w:r w:rsidR="00651B66">
              <w:rPr>
                <w:rFonts w:ascii="Bierstadt" w:hAnsi="Bierstadt"/>
              </w:rPr>
              <w:t>9</w:t>
            </w:r>
          </w:p>
          <w:p w14:paraId="000002CE" w14:textId="77777777" w:rsidR="001A11F6" w:rsidRPr="00CF421B" w:rsidRDefault="003A012C">
            <w:pPr>
              <w:rPr>
                <w:rFonts w:ascii="Bierstadt" w:hAnsi="Bierstadt"/>
              </w:rPr>
            </w:pPr>
            <w:r w:rsidRPr="00CF421B">
              <w:rPr>
                <w:rFonts w:ascii="Bierstadt" w:hAnsi="Bierstadt"/>
                <w:noProof/>
              </w:rPr>
              <w:drawing>
                <wp:inline distT="0" distB="0" distL="0" distR="0" wp14:anchorId="6381089B" wp14:editId="68340117">
                  <wp:extent cx="1267968" cy="713231"/>
                  <wp:effectExtent l="0" t="0" r="0" b="0"/>
                  <wp:docPr id="2119499565" name="image24.png"/>
                  <wp:cNvGraphicFramePr/>
                  <a:graphic xmlns:a="http://schemas.openxmlformats.org/drawingml/2006/main">
                    <a:graphicData uri="http://schemas.openxmlformats.org/drawingml/2006/picture">
                      <pic:pic xmlns:pic="http://schemas.openxmlformats.org/drawingml/2006/picture">
                        <pic:nvPicPr>
                          <pic:cNvPr id="0" name="image24.png"/>
                          <pic:cNvPicPr preferRelativeResize="0"/>
                        </pic:nvPicPr>
                        <pic:blipFill>
                          <a:blip r:embed="rId120"/>
                          <a:srcRect/>
                          <a:stretch>
                            <a:fillRect/>
                          </a:stretch>
                        </pic:blipFill>
                        <pic:spPr>
                          <a:xfrm>
                            <a:off x="0" y="0"/>
                            <a:ext cx="1267968" cy="713231"/>
                          </a:xfrm>
                          <a:prstGeom prst="rect">
                            <a:avLst/>
                          </a:prstGeom>
                          <a:ln/>
                        </pic:spPr>
                      </pic:pic>
                    </a:graphicData>
                  </a:graphic>
                </wp:inline>
              </w:drawing>
            </w:r>
          </w:p>
        </w:tc>
        <w:tc>
          <w:tcPr>
            <w:tcW w:w="6925" w:type="dxa"/>
          </w:tcPr>
          <w:p w14:paraId="000002CF" w14:textId="77777777" w:rsidR="001A11F6" w:rsidRPr="00CF421B" w:rsidRDefault="003A012C">
            <w:pPr>
              <w:spacing w:line="276" w:lineRule="auto"/>
              <w:rPr>
                <w:rFonts w:ascii="Bierstadt" w:hAnsi="Bierstadt"/>
              </w:rPr>
            </w:pPr>
            <w:r w:rsidRPr="00CF421B">
              <w:rPr>
                <w:rFonts w:ascii="Bierstadt" w:hAnsi="Bierstadt"/>
                <w:b/>
                <w:i/>
                <w:color w:val="000000"/>
              </w:rPr>
              <w:t>Suggested time: 3 minutes</w:t>
            </w:r>
          </w:p>
          <w:p w14:paraId="000002D0" w14:textId="4615621E" w:rsidR="001A11F6" w:rsidRPr="00CF421B" w:rsidRDefault="003A012C">
            <w:pPr>
              <w:rPr>
                <w:rFonts w:ascii="Bierstadt" w:hAnsi="Bierstadt"/>
              </w:rPr>
            </w:pPr>
            <w:r w:rsidRPr="00CF421B">
              <w:rPr>
                <w:rFonts w:ascii="Bierstadt" w:hAnsi="Bierstadt"/>
                <w:color w:val="000000"/>
              </w:rPr>
              <w:t>Explain that business transactions involve two “parties” the consumer and the business. Each has certain rights and obligations. Being a SMART consumer means knowing your consumer rights and obligations. </w:t>
            </w:r>
          </w:p>
          <w:p w14:paraId="7153D236" w14:textId="77777777" w:rsidR="00AC3227" w:rsidRPr="00CF421B" w:rsidRDefault="00AC3227">
            <w:pPr>
              <w:rPr>
                <w:rFonts w:ascii="Bierstadt" w:hAnsi="Bierstadt"/>
                <w:color w:val="000000"/>
              </w:rPr>
            </w:pPr>
          </w:p>
          <w:p w14:paraId="000002D1" w14:textId="3D61F07D" w:rsidR="001A11F6" w:rsidRPr="00CF421B" w:rsidRDefault="003A012C">
            <w:pPr>
              <w:rPr>
                <w:rFonts w:ascii="Bierstadt" w:hAnsi="Bierstadt"/>
              </w:rPr>
            </w:pPr>
            <w:r w:rsidRPr="00CF421B">
              <w:rPr>
                <w:rFonts w:ascii="Bierstadt" w:hAnsi="Bierstadt"/>
                <w:color w:val="000000"/>
              </w:rPr>
              <w:t xml:space="preserve">Explain that when you open an account with a financial institution or a store, there are specified “Terms of Agreement”. </w:t>
            </w:r>
          </w:p>
          <w:p w14:paraId="000002D2" w14:textId="77777777" w:rsidR="001A11F6" w:rsidRPr="00CF421B" w:rsidRDefault="003A012C" w:rsidP="00054250">
            <w:pPr>
              <w:pStyle w:val="ListParagraph"/>
              <w:numPr>
                <w:ilvl w:val="0"/>
                <w:numId w:val="17"/>
              </w:numPr>
              <w:rPr>
                <w:rFonts w:ascii="Bierstadt" w:hAnsi="Bierstadt"/>
              </w:rPr>
            </w:pPr>
            <w:r w:rsidRPr="00CF421B">
              <w:rPr>
                <w:rFonts w:ascii="Bierstadt" w:hAnsi="Bierstadt"/>
                <w:b/>
                <w:color w:val="000000"/>
              </w:rPr>
              <w:t xml:space="preserve">Terms of Agreement </w:t>
            </w:r>
            <w:r w:rsidRPr="00CF421B">
              <w:rPr>
                <w:rFonts w:ascii="Bierstadt" w:hAnsi="Bierstadt"/>
                <w:color w:val="000000"/>
              </w:rPr>
              <w:t xml:space="preserve">is a document that outlines the rights and responsibilities of both parties (business and </w:t>
            </w:r>
            <w:r w:rsidRPr="00CF421B">
              <w:rPr>
                <w:rFonts w:ascii="Bierstadt" w:hAnsi="Bierstadt"/>
                <w:color w:val="000000"/>
              </w:rPr>
              <w:lastRenderedPageBreak/>
              <w:t>consumer) engaging under one transaction. Accepting the Terms of Agreement means that they both come to terms with the outlined rights and responsibilities for each party.</w:t>
            </w:r>
          </w:p>
          <w:p w14:paraId="1D8EB5E9" w14:textId="77777777" w:rsidR="00845F5F" w:rsidRPr="00CF421B" w:rsidRDefault="00845F5F">
            <w:pPr>
              <w:rPr>
                <w:rFonts w:ascii="Bierstadt" w:hAnsi="Bierstadt"/>
                <w:color w:val="000000"/>
              </w:rPr>
            </w:pPr>
          </w:p>
          <w:p w14:paraId="000002D3" w14:textId="7DF97B99" w:rsidR="001A11F6" w:rsidRPr="00CF421B" w:rsidRDefault="003A012C">
            <w:pPr>
              <w:rPr>
                <w:rFonts w:ascii="Bierstadt" w:hAnsi="Bierstadt"/>
              </w:rPr>
            </w:pPr>
            <w:r w:rsidRPr="00CF421B">
              <w:rPr>
                <w:rFonts w:ascii="Bierstadt" w:hAnsi="Bierstadt"/>
                <w:color w:val="000000"/>
              </w:rPr>
              <w:t xml:space="preserve">If the time permits, </w:t>
            </w:r>
            <w:r w:rsidR="00845F5F" w:rsidRPr="00CF421B">
              <w:rPr>
                <w:rFonts w:ascii="Bierstadt" w:hAnsi="Bierstadt"/>
                <w:color w:val="000000"/>
              </w:rPr>
              <w:t>ask</w:t>
            </w:r>
            <w:r w:rsidRPr="00CF421B">
              <w:rPr>
                <w:rFonts w:ascii="Bierstadt" w:hAnsi="Bierstadt"/>
                <w:color w:val="000000"/>
              </w:rPr>
              <w:t xml:space="preserve"> the students if they have </w:t>
            </w:r>
            <w:r w:rsidR="001847E0" w:rsidRPr="00CF421B">
              <w:rPr>
                <w:rFonts w:ascii="Bierstadt" w:hAnsi="Bierstadt"/>
                <w:color w:val="000000"/>
              </w:rPr>
              <w:t>seen a</w:t>
            </w:r>
            <w:r w:rsidRPr="00CF421B">
              <w:rPr>
                <w:rFonts w:ascii="Bierstadt" w:hAnsi="Bierstadt"/>
                <w:color w:val="000000"/>
              </w:rPr>
              <w:t xml:space="preserve"> Terms of Agreement document, or if they have none, share your own experience to help students </w:t>
            </w:r>
            <w:r w:rsidR="0065547A">
              <w:rPr>
                <w:rFonts w:ascii="Bierstadt" w:hAnsi="Bierstadt"/>
                <w:color w:val="000000"/>
              </w:rPr>
              <w:t>build understanding</w:t>
            </w:r>
            <w:r w:rsidRPr="00CF421B">
              <w:rPr>
                <w:rFonts w:ascii="Bierstadt" w:hAnsi="Bierstadt"/>
                <w:color w:val="000000"/>
              </w:rPr>
              <w:t>.</w:t>
            </w:r>
          </w:p>
          <w:p w14:paraId="000002D4" w14:textId="77777777" w:rsidR="001A11F6" w:rsidRPr="00CF421B" w:rsidRDefault="001A11F6">
            <w:pPr>
              <w:rPr>
                <w:rFonts w:ascii="Bierstadt" w:hAnsi="Bierstadt"/>
                <w:color w:val="000000"/>
              </w:rPr>
            </w:pPr>
          </w:p>
          <w:p w14:paraId="000002D6" w14:textId="29F34AAC" w:rsidR="001A11F6" w:rsidRPr="00CF421B" w:rsidRDefault="003A012C" w:rsidP="001847E0">
            <w:pPr>
              <w:rPr>
                <w:rFonts w:ascii="Bierstadt" w:hAnsi="Bierstadt"/>
              </w:rPr>
            </w:pPr>
            <w:r w:rsidRPr="00CF421B">
              <w:rPr>
                <w:rFonts w:ascii="Bierstadt" w:hAnsi="Bierstadt"/>
                <w:color w:val="000000"/>
              </w:rPr>
              <w:t>Explain that it is important to always read the “Terms” very carefully to fully understand your rights and obligations and those of the business. </w:t>
            </w:r>
          </w:p>
        </w:tc>
      </w:tr>
      <w:tr w:rsidR="001A11F6" w:rsidRPr="00CF421B" w14:paraId="3872586D" w14:textId="77777777">
        <w:trPr>
          <w:trHeight w:val="530"/>
        </w:trPr>
        <w:tc>
          <w:tcPr>
            <w:tcW w:w="2425" w:type="dxa"/>
          </w:tcPr>
          <w:p w14:paraId="000002D7" w14:textId="5A843077" w:rsidR="001A11F6" w:rsidRPr="00CF421B" w:rsidRDefault="003A012C">
            <w:pPr>
              <w:rPr>
                <w:rFonts w:ascii="Bierstadt" w:hAnsi="Bierstadt"/>
              </w:rPr>
            </w:pPr>
            <w:r w:rsidRPr="00CF421B">
              <w:rPr>
                <w:rFonts w:ascii="Bierstadt" w:hAnsi="Bierstadt"/>
              </w:rPr>
              <w:lastRenderedPageBreak/>
              <w:t xml:space="preserve">Slide </w:t>
            </w:r>
            <w:r w:rsidR="00651B66">
              <w:rPr>
                <w:rFonts w:ascii="Bierstadt" w:hAnsi="Bierstadt"/>
              </w:rPr>
              <w:t>70</w:t>
            </w:r>
          </w:p>
          <w:p w14:paraId="000002DC" w14:textId="32211C92" w:rsidR="001A11F6" w:rsidRPr="00CF421B" w:rsidRDefault="00302055">
            <w:pPr>
              <w:rPr>
                <w:rFonts w:ascii="Bierstadt" w:hAnsi="Bierstadt"/>
              </w:rPr>
            </w:pPr>
            <w:r w:rsidRPr="00302055">
              <w:rPr>
                <w:rFonts w:ascii="Bierstadt" w:hAnsi="Bierstadt"/>
                <w:noProof/>
              </w:rPr>
              <w:drawing>
                <wp:inline distT="0" distB="0" distL="0" distR="0" wp14:anchorId="3B51D618" wp14:editId="3E9516B5">
                  <wp:extent cx="1272641" cy="713232"/>
                  <wp:effectExtent l="0" t="0" r="3810" b="0"/>
                  <wp:docPr id="7228916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2891614" name=""/>
                          <pic:cNvPicPr/>
                        </pic:nvPicPr>
                        <pic:blipFill>
                          <a:blip r:embed="rId121"/>
                          <a:stretch>
                            <a:fillRect/>
                          </a:stretch>
                        </pic:blipFill>
                        <pic:spPr>
                          <a:xfrm>
                            <a:off x="0" y="0"/>
                            <a:ext cx="1272641" cy="713232"/>
                          </a:xfrm>
                          <a:prstGeom prst="rect">
                            <a:avLst/>
                          </a:prstGeom>
                        </pic:spPr>
                      </pic:pic>
                    </a:graphicData>
                  </a:graphic>
                </wp:inline>
              </w:drawing>
            </w:r>
          </w:p>
        </w:tc>
        <w:tc>
          <w:tcPr>
            <w:tcW w:w="6925" w:type="dxa"/>
          </w:tcPr>
          <w:p w14:paraId="04071AB5" w14:textId="77777777" w:rsidR="0055234C" w:rsidRPr="00CF421B" w:rsidRDefault="0055234C" w:rsidP="0055234C">
            <w:pPr>
              <w:pBdr>
                <w:top w:val="nil"/>
                <w:left w:val="nil"/>
                <w:bottom w:val="nil"/>
                <w:right w:val="nil"/>
                <w:between w:val="nil"/>
              </w:pBdr>
              <w:rPr>
                <w:rFonts w:ascii="Bierstadt" w:hAnsi="Bierstadt"/>
                <w:b/>
                <w:bCs/>
                <w:i/>
                <w:iCs/>
              </w:rPr>
            </w:pPr>
            <w:r w:rsidRPr="00CF421B">
              <w:rPr>
                <w:rFonts w:ascii="Bierstadt" w:hAnsi="Bierstadt"/>
                <w:b/>
                <w:bCs/>
                <w:i/>
                <w:iCs/>
              </w:rPr>
              <w:t>Suggested time: 10 minutes</w:t>
            </w:r>
          </w:p>
          <w:p w14:paraId="1F984DA0" w14:textId="6B4067F3" w:rsidR="0055234C" w:rsidRPr="00CF421B" w:rsidRDefault="0055234C" w:rsidP="0055234C">
            <w:pPr>
              <w:pBdr>
                <w:top w:val="nil"/>
                <w:left w:val="nil"/>
                <w:bottom w:val="nil"/>
                <w:right w:val="nil"/>
                <w:between w:val="nil"/>
              </w:pBdr>
              <w:rPr>
                <w:rFonts w:ascii="Bierstadt" w:hAnsi="Bierstadt"/>
              </w:rPr>
            </w:pPr>
            <w:r w:rsidRPr="00CF421B">
              <w:rPr>
                <w:rFonts w:ascii="Bierstadt" w:hAnsi="Bierstadt"/>
              </w:rPr>
              <w:t>Re</w:t>
            </w:r>
            <w:r w:rsidR="00936467" w:rsidRPr="00CF421B">
              <w:rPr>
                <w:rFonts w:ascii="Bierstadt" w:hAnsi="Bierstadt"/>
              </w:rPr>
              <w:t xml:space="preserve">view the statements and ask students </w:t>
            </w:r>
            <w:r w:rsidRPr="00CF421B">
              <w:rPr>
                <w:rFonts w:ascii="Bierstadt" w:hAnsi="Bierstadt"/>
              </w:rPr>
              <w:t>to stand if they think the statement is true</w:t>
            </w:r>
            <w:r w:rsidR="00936467" w:rsidRPr="00CF421B">
              <w:rPr>
                <w:rFonts w:ascii="Bierstadt" w:hAnsi="Bierstadt"/>
              </w:rPr>
              <w:t>.</w:t>
            </w:r>
            <w:r w:rsidRPr="00CF421B">
              <w:rPr>
                <w:rFonts w:ascii="Bierstadt" w:hAnsi="Bierstadt"/>
              </w:rPr>
              <w:t xml:space="preserve"> </w:t>
            </w:r>
          </w:p>
          <w:p w14:paraId="30E6AB9F" w14:textId="77777777" w:rsidR="0055234C" w:rsidRPr="00CF421B" w:rsidRDefault="0055234C" w:rsidP="0055234C">
            <w:pPr>
              <w:pBdr>
                <w:top w:val="nil"/>
                <w:left w:val="nil"/>
                <w:bottom w:val="nil"/>
                <w:right w:val="nil"/>
                <w:between w:val="nil"/>
              </w:pBdr>
              <w:rPr>
                <w:rFonts w:ascii="Bierstadt" w:hAnsi="Bierstadt"/>
                <w:b/>
                <w:bCs/>
              </w:rPr>
            </w:pPr>
            <w:r w:rsidRPr="00CF421B">
              <w:rPr>
                <w:rFonts w:ascii="Bierstadt" w:hAnsi="Bierstadt"/>
                <w:b/>
                <w:bCs/>
              </w:rPr>
              <w:t xml:space="preserve">*Click or tap to reveal the correct answer. </w:t>
            </w:r>
          </w:p>
          <w:p w14:paraId="000002E2" w14:textId="41056EB5" w:rsidR="001A11F6" w:rsidRPr="00CF421B" w:rsidRDefault="001A11F6" w:rsidP="0055234C">
            <w:pPr>
              <w:pBdr>
                <w:top w:val="nil"/>
                <w:left w:val="nil"/>
                <w:bottom w:val="nil"/>
                <w:right w:val="nil"/>
                <w:between w:val="nil"/>
              </w:pBdr>
              <w:rPr>
                <w:rFonts w:ascii="Bierstadt" w:hAnsi="Bierstadt"/>
              </w:rPr>
            </w:pPr>
          </w:p>
        </w:tc>
      </w:tr>
      <w:tr w:rsidR="001A11F6" w:rsidRPr="00CF421B" w14:paraId="15B72A83" w14:textId="77777777">
        <w:trPr>
          <w:trHeight w:val="1520"/>
        </w:trPr>
        <w:tc>
          <w:tcPr>
            <w:tcW w:w="2425" w:type="dxa"/>
          </w:tcPr>
          <w:p w14:paraId="000002E3" w14:textId="611B12C9" w:rsidR="001A11F6" w:rsidRPr="00CF421B" w:rsidRDefault="003A012C">
            <w:pPr>
              <w:rPr>
                <w:rFonts w:ascii="Bierstadt" w:hAnsi="Bierstadt"/>
              </w:rPr>
            </w:pPr>
            <w:r w:rsidRPr="00CF421B">
              <w:rPr>
                <w:rFonts w:ascii="Bierstadt" w:hAnsi="Bierstadt"/>
              </w:rPr>
              <w:t>Slide 7</w:t>
            </w:r>
            <w:r w:rsidR="00651B66">
              <w:rPr>
                <w:rFonts w:ascii="Bierstadt" w:hAnsi="Bierstadt"/>
              </w:rPr>
              <w:t>1</w:t>
            </w:r>
          </w:p>
          <w:p w14:paraId="000002E5" w14:textId="0275BA85" w:rsidR="001A11F6" w:rsidRPr="00CF421B" w:rsidRDefault="000524CA">
            <w:pPr>
              <w:rPr>
                <w:rFonts w:ascii="Bierstadt" w:hAnsi="Bierstadt"/>
              </w:rPr>
            </w:pPr>
            <w:r w:rsidRPr="000524CA">
              <w:rPr>
                <w:rFonts w:ascii="Bierstadt" w:hAnsi="Bierstadt"/>
                <w:noProof/>
              </w:rPr>
              <w:drawing>
                <wp:inline distT="0" distB="0" distL="0" distR="0" wp14:anchorId="04C3181D" wp14:editId="3ACF6344">
                  <wp:extent cx="1272641" cy="713232"/>
                  <wp:effectExtent l="0" t="0" r="3810" b="0"/>
                  <wp:docPr id="2667180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718036" name=""/>
                          <pic:cNvPicPr/>
                        </pic:nvPicPr>
                        <pic:blipFill>
                          <a:blip r:embed="rId122"/>
                          <a:stretch>
                            <a:fillRect/>
                          </a:stretch>
                        </pic:blipFill>
                        <pic:spPr>
                          <a:xfrm>
                            <a:off x="0" y="0"/>
                            <a:ext cx="1272641" cy="713232"/>
                          </a:xfrm>
                          <a:prstGeom prst="rect">
                            <a:avLst/>
                          </a:prstGeom>
                        </pic:spPr>
                      </pic:pic>
                    </a:graphicData>
                  </a:graphic>
                </wp:inline>
              </w:drawing>
            </w:r>
          </w:p>
        </w:tc>
        <w:tc>
          <w:tcPr>
            <w:tcW w:w="6925" w:type="dxa"/>
          </w:tcPr>
          <w:p w14:paraId="000002E6" w14:textId="11D1EA23" w:rsidR="001A11F6" w:rsidRPr="00CF421B" w:rsidRDefault="00C014AF">
            <w:pPr>
              <w:rPr>
                <w:rFonts w:ascii="Bierstadt" w:hAnsi="Bierstadt"/>
              </w:rPr>
            </w:pPr>
            <w:hyperlink r:id="rId123">
              <w:r w:rsidRPr="00CF421B">
                <w:rPr>
                  <w:rFonts w:ascii="Bierstadt" w:hAnsi="Bierstadt"/>
                  <w:b/>
                  <w:i/>
                  <w:color w:val="000000"/>
                </w:rPr>
                <w:t>True</w:t>
              </w:r>
            </w:hyperlink>
            <w:r w:rsidRPr="00CF421B">
              <w:rPr>
                <w:rFonts w:ascii="Bierstadt" w:hAnsi="Bierstadt"/>
                <w:b/>
                <w:i/>
                <w:color w:val="000000"/>
              </w:rPr>
              <w:t xml:space="preserve"> &amp; False continued</w:t>
            </w:r>
          </w:p>
          <w:p w14:paraId="000002E7"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2EE6A00F" w14:textId="77777777">
        <w:tc>
          <w:tcPr>
            <w:tcW w:w="2425" w:type="dxa"/>
          </w:tcPr>
          <w:p w14:paraId="000002E8" w14:textId="069A5BC4" w:rsidR="001A11F6" w:rsidRPr="00CF421B" w:rsidRDefault="003A012C">
            <w:pPr>
              <w:rPr>
                <w:rFonts w:ascii="Bierstadt" w:hAnsi="Bierstadt"/>
              </w:rPr>
            </w:pPr>
            <w:r w:rsidRPr="00CF421B">
              <w:rPr>
                <w:rFonts w:ascii="Bierstadt" w:hAnsi="Bierstadt"/>
              </w:rPr>
              <w:t>Slide 7</w:t>
            </w:r>
            <w:r w:rsidR="00651B66">
              <w:rPr>
                <w:rFonts w:ascii="Bierstadt" w:hAnsi="Bierstadt"/>
              </w:rPr>
              <w:t>2</w:t>
            </w:r>
          </w:p>
          <w:p w14:paraId="000002EA" w14:textId="7D812E62" w:rsidR="001A11F6" w:rsidRPr="00CF421B" w:rsidRDefault="000524CA" w:rsidP="000524CA">
            <w:pPr>
              <w:rPr>
                <w:rFonts w:ascii="Bierstadt" w:hAnsi="Bierstadt"/>
              </w:rPr>
            </w:pPr>
            <w:r w:rsidRPr="000524CA">
              <w:rPr>
                <w:rFonts w:ascii="Bierstadt" w:hAnsi="Bierstadt"/>
                <w:noProof/>
              </w:rPr>
              <w:drawing>
                <wp:inline distT="0" distB="0" distL="0" distR="0" wp14:anchorId="076A9A5C" wp14:editId="2FC8EC78">
                  <wp:extent cx="1278839" cy="713232"/>
                  <wp:effectExtent l="0" t="0" r="0" b="0"/>
                  <wp:docPr id="9496603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9660357" name=""/>
                          <pic:cNvPicPr/>
                        </pic:nvPicPr>
                        <pic:blipFill>
                          <a:blip r:embed="rId124"/>
                          <a:stretch>
                            <a:fillRect/>
                          </a:stretch>
                        </pic:blipFill>
                        <pic:spPr>
                          <a:xfrm>
                            <a:off x="0" y="0"/>
                            <a:ext cx="1278839" cy="713232"/>
                          </a:xfrm>
                          <a:prstGeom prst="rect">
                            <a:avLst/>
                          </a:prstGeom>
                        </pic:spPr>
                      </pic:pic>
                    </a:graphicData>
                  </a:graphic>
                </wp:inline>
              </w:drawing>
            </w:r>
          </w:p>
        </w:tc>
        <w:tc>
          <w:tcPr>
            <w:tcW w:w="6925" w:type="dxa"/>
          </w:tcPr>
          <w:p w14:paraId="000002EB" w14:textId="70231D4B" w:rsidR="001A11F6" w:rsidRPr="00CF421B" w:rsidRDefault="00C014AF">
            <w:pPr>
              <w:rPr>
                <w:rFonts w:ascii="Bierstadt" w:hAnsi="Bierstadt"/>
              </w:rPr>
            </w:pPr>
            <w:hyperlink r:id="rId125">
              <w:r w:rsidRPr="00CF421B">
                <w:rPr>
                  <w:rFonts w:ascii="Bierstadt" w:hAnsi="Bierstadt"/>
                  <w:b/>
                  <w:i/>
                  <w:color w:val="000000"/>
                </w:rPr>
                <w:t>True</w:t>
              </w:r>
            </w:hyperlink>
            <w:r w:rsidRPr="00CF421B">
              <w:rPr>
                <w:rFonts w:ascii="Bierstadt" w:hAnsi="Bierstadt"/>
                <w:b/>
                <w:i/>
                <w:color w:val="000000"/>
              </w:rPr>
              <w:t xml:space="preserve"> &amp; False continued</w:t>
            </w:r>
          </w:p>
          <w:p w14:paraId="000002EC" w14:textId="77777777" w:rsidR="001A11F6" w:rsidRPr="00CF421B" w:rsidRDefault="001A11F6">
            <w:pPr>
              <w:rPr>
                <w:rFonts w:ascii="Bierstadt" w:hAnsi="Bierstadt"/>
              </w:rPr>
            </w:pPr>
          </w:p>
        </w:tc>
      </w:tr>
      <w:tr w:rsidR="001A11F6" w:rsidRPr="00CF421B" w14:paraId="60972954" w14:textId="77777777">
        <w:tc>
          <w:tcPr>
            <w:tcW w:w="2425" w:type="dxa"/>
          </w:tcPr>
          <w:p w14:paraId="000002ED" w14:textId="40EC2859" w:rsidR="001A11F6" w:rsidRPr="00CF421B" w:rsidRDefault="003A012C">
            <w:pPr>
              <w:rPr>
                <w:rFonts w:ascii="Bierstadt" w:hAnsi="Bierstadt"/>
              </w:rPr>
            </w:pPr>
            <w:r w:rsidRPr="00CF421B">
              <w:rPr>
                <w:rFonts w:ascii="Bierstadt" w:hAnsi="Bierstadt"/>
              </w:rPr>
              <w:t>Slide 7</w:t>
            </w:r>
            <w:r w:rsidR="00651B66">
              <w:rPr>
                <w:rFonts w:ascii="Bierstadt" w:hAnsi="Bierstadt"/>
              </w:rPr>
              <w:t>3</w:t>
            </w:r>
          </w:p>
          <w:p w14:paraId="000002EE" w14:textId="49E2D11E" w:rsidR="001A11F6" w:rsidRPr="00CF421B" w:rsidRDefault="003D2420">
            <w:pPr>
              <w:rPr>
                <w:rFonts w:ascii="Bierstadt" w:hAnsi="Bierstadt"/>
              </w:rPr>
            </w:pPr>
            <w:r w:rsidRPr="00CF421B">
              <w:rPr>
                <w:rFonts w:ascii="Bierstadt" w:hAnsi="Bierstadt"/>
                <w:noProof/>
              </w:rPr>
              <w:drawing>
                <wp:inline distT="0" distB="0" distL="0" distR="0" wp14:anchorId="1D7D53D4" wp14:editId="0AED267D">
                  <wp:extent cx="1269564" cy="713232"/>
                  <wp:effectExtent l="0" t="0" r="6985" b="0"/>
                  <wp:docPr id="109033716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0337162" name=""/>
                          <pic:cNvPicPr/>
                        </pic:nvPicPr>
                        <pic:blipFill>
                          <a:blip r:embed="rId126"/>
                          <a:stretch>
                            <a:fillRect/>
                          </a:stretch>
                        </pic:blipFill>
                        <pic:spPr>
                          <a:xfrm>
                            <a:off x="0" y="0"/>
                            <a:ext cx="1269564" cy="713232"/>
                          </a:xfrm>
                          <a:prstGeom prst="rect">
                            <a:avLst/>
                          </a:prstGeom>
                        </pic:spPr>
                      </pic:pic>
                    </a:graphicData>
                  </a:graphic>
                </wp:inline>
              </w:drawing>
            </w:r>
          </w:p>
        </w:tc>
        <w:tc>
          <w:tcPr>
            <w:tcW w:w="6925" w:type="dxa"/>
          </w:tcPr>
          <w:p w14:paraId="000002EF" w14:textId="77777777" w:rsidR="001A11F6" w:rsidRPr="00CF421B" w:rsidRDefault="003A012C">
            <w:pPr>
              <w:pBdr>
                <w:top w:val="nil"/>
                <w:left w:val="nil"/>
                <w:bottom w:val="nil"/>
                <w:right w:val="nil"/>
                <w:between w:val="nil"/>
              </w:pBdr>
              <w:spacing w:after="160" w:line="276" w:lineRule="auto"/>
              <w:rPr>
                <w:rFonts w:ascii="Bierstadt" w:hAnsi="Bierstadt"/>
                <w:color w:val="000000"/>
              </w:rPr>
            </w:pPr>
            <w:r w:rsidRPr="00CF421B">
              <w:rPr>
                <w:rFonts w:ascii="Bierstadt" w:hAnsi="Bierstadt"/>
                <w:b/>
                <w:i/>
                <w:color w:val="000000"/>
              </w:rPr>
              <w:t xml:space="preserve">Suggested time: Students can complete the reflections in class if time allows, or independently </w:t>
            </w:r>
            <w:proofErr w:type="gramStart"/>
            <w:r w:rsidRPr="00CF421B">
              <w:rPr>
                <w:rFonts w:ascii="Bierstadt" w:hAnsi="Bierstadt"/>
                <w:b/>
                <w:i/>
                <w:color w:val="000000"/>
              </w:rPr>
              <w:t>later on</w:t>
            </w:r>
            <w:proofErr w:type="gramEnd"/>
            <w:r w:rsidRPr="00CF421B">
              <w:rPr>
                <w:rFonts w:ascii="Bierstadt" w:hAnsi="Bierstadt"/>
                <w:b/>
                <w:i/>
                <w:color w:val="000000"/>
              </w:rPr>
              <w:t>.</w:t>
            </w:r>
          </w:p>
          <w:p w14:paraId="000002F1" w14:textId="1372D4F2"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can complete the self-reflection activity in their </w:t>
            </w:r>
            <w:r w:rsidRPr="00CF421B">
              <w:rPr>
                <w:rFonts w:ascii="Bierstadt" w:hAnsi="Bierstadt"/>
                <w:b/>
                <w:color w:val="000000"/>
              </w:rPr>
              <w:t>student portfolio, page 17</w:t>
            </w:r>
            <w:r w:rsidRPr="00CF421B">
              <w:rPr>
                <w:rFonts w:ascii="Bierstadt" w:hAnsi="Bierstadt"/>
                <w:color w:val="000000"/>
              </w:rPr>
              <w:t xml:space="preserve">. Students may respond to some or </w:t>
            </w:r>
            <w:proofErr w:type="gramStart"/>
            <w:r w:rsidRPr="00CF421B">
              <w:rPr>
                <w:rFonts w:ascii="Bierstadt" w:hAnsi="Bierstadt"/>
                <w:color w:val="000000"/>
              </w:rPr>
              <w:t>all of</w:t>
            </w:r>
            <w:proofErr w:type="gramEnd"/>
            <w:r w:rsidRPr="00CF421B">
              <w:rPr>
                <w:rFonts w:ascii="Bierstadt" w:hAnsi="Bierstadt"/>
                <w:color w:val="000000"/>
              </w:rPr>
              <w:t xml:space="preserve"> the prompts. There is no need to discuss their self-reflections; you and the classroom teacher may review them either between lessons or </w:t>
            </w:r>
            <w:proofErr w:type="gramStart"/>
            <w:r w:rsidRPr="00CF421B">
              <w:rPr>
                <w:rFonts w:ascii="Bierstadt" w:hAnsi="Bierstadt"/>
                <w:color w:val="000000"/>
              </w:rPr>
              <w:t>later on</w:t>
            </w:r>
            <w:proofErr w:type="gramEnd"/>
            <w:r w:rsidRPr="00CF421B">
              <w:rPr>
                <w:rFonts w:ascii="Bierstadt" w:hAnsi="Bierstadt"/>
                <w:color w:val="000000"/>
              </w:rPr>
              <w:t xml:space="preserve"> if necessary.</w:t>
            </w:r>
          </w:p>
        </w:tc>
      </w:tr>
    </w:tbl>
    <w:p w14:paraId="586B08F4" w14:textId="77777777" w:rsidR="0075323B" w:rsidRDefault="0075323B">
      <w:pPr>
        <w:rPr>
          <w:rFonts w:ascii="Bierstadt" w:hAnsi="Bierstadt"/>
          <w:b/>
        </w:rPr>
      </w:pPr>
    </w:p>
    <w:p w14:paraId="3B81465F" w14:textId="77777777" w:rsidR="00F61B7C" w:rsidRDefault="00F61B7C">
      <w:pPr>
        <w:rPr>
          <w:rFonts w:ascii="Bierstadt" w:hAnsi="Bierstadt"/>
          <w:b/>
        </w:rPr>
      </w:pPr>
    </w:p>
    <w:p w14:paraId="59162863" w14:textId="77777777" w:rsidR="00F61B7C" w:rsidRDefault="00F61B7C">
      <w:pPr>
        <w:rPr>
          <w:rFonts w:ascii="Bierstadt" w:hAnsi="Bierstadt"/>
          <w:b/>
        </w:rPr>
      </w:pPr>
    </w:p>
    <w:p w14:paraId="396905BF" w14:textId="77777777" w:rsidR="00F61B7C" w:rsidRDefault="00F61B7C">
      <w:pPr>
        <w:rPr>
          <w:rFonts w:ascii="Bierstadt" w:hAnsi="Bierstadt"/>
          <w:b/>
        </w:rPr>
      </w:pPr>
    </w:p>
    <w:p w14:paraId="7614BDD4" w14:textId="77777777" w:rsidR="00F61B7C" w:rsidRDefault="00F61B7C">
      <w:pPr>
        <w:rPr>
          <w:rFonts w:ascii="Bierstadt" w:hAnsi="Bierstadt"/>
          <w:b/>
        </w:rPr>
      </w:pPr>
    </w:p>
    <w:p w14:paraId="276B3779" w14:textId="77777777" w:rsidR="00F61B7C" w:rsidRDefault="00F61B7C">
      <w:pPr>
        <w:rPr>
          <w:rFonts w:ascii="Bierstadt" w:hAnsi="Bierstadt"/>
          <w:b/>
        </w:rPr>
      </w:pPr>
    </w:p>
    <w:p w14:paraId="26D012F6" w14:textId="77777777" w:rsidR="00F61B7C" w:rsidRDefault="00F61B7C">
      <w:pPr>
        <w:rPr>
          <w:rFonts w:ascii="Bierstadt" w:hAnsi="Bierstadt"/>
          <w:b/>
        </w:rPr>
        <w:sectPr w:rsidR="00F61B7C">
          <w:headerReference w:type="default" r:id="rId127"/>
          <w:pgSz w:w="12240" w:h="15840"/>
          <w:pgMar w:top="1440" w:right="1440" w:bottom="1440" w:left="1440" w:header="720" w:footer="720" w:gutter="0"/>
          <w:pgNumType w:start="1"/>
          <w:cols w:space="720"/>
        </w:sectPr>
      </w:pPr>
    </w:p>
    <w:p w14:paraId="000002F3" w14:textId="291CFEE3" w:rsidR="001A11F6" w:rsidRPr="00CF421B" w:rsidRDefault="003A012C">
      <w:pPr>
        <w:rPr>
          <w:rFonts w:ascii="Bierstadt" w:hAnsi="Bierstadt"/>
          <w:b/>
        </w:rPr>
      </w:pPr>
      <w:r w:rsidRPr="00CF421B">
        <w:rPr>
          <w:rFonts w:ascii="Bierstadt" w:hAnsi="Bierstadt"/>
          <w:b/>
        </w:rPr>
        <w:lastRenderedPageBreak/>
        <w:t>Lesson 3: Spending, Saving, Sharing</w:t>
      </w:r>
    </w:p>
    <w:tbl>
      <w:tblPr>
        <w:tblStyle w:val="a2"/>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F61B7C" w:rsidRPr="00CF421B" w14:paraId="3690D5FE" w14:textId="77777777">
        <w:tc>
          <w:tcPr>
            <w:tcW w:w="2425" w:type="dxa"/>
          </w:tcPr>
          <w:p w14:paraId="36804AD0" w14:textId="70456446" w:rsidR="00F61B7C" w:rsidRPr="00CF421B" w:rsidRDefault="00F61B7C">
            <w:pPr>
              <w:rPr>
                <w:rFonts w:ascii="Bierstadt" w:hAnsi="Bierstadt"/>
              </w:rPr>
            </w:pPr>
            <w:r w:rsidRPr="001E21A9">
              <w:rPr>
                <w:rFonts w:ascii="Bierstadt" w:hAnsi="Bierstadt"/>
              </w:rPr>
              <w:t>Program Kit Materials</w:t>
            </w:r>
          </w:p>
        </w:tc>
        <w:tc>
          <w:tcPr>
            <w:tcW w:w="6925" w:type="dxa"/>
          </w:tcPr>
          <w:p w14:paraId="5F5B6FD8" w14:textId="028B2731" w:rsidR="00F017CF" w:rsidRDefault="00F017CF">
            <w:pPr>
              <w:pBdr>
                <w:top w:val="nil"/>
                <w:left w:val="nil"/>
                <w:bottom w:val="nil"/>
                <w:right w:val="nil"/>
                <w:between w:val="nil"/>
              </w:pBdr>
              <w:rPr>
                <w:rFonts w:ascii="Bierstadt" w:hAnsi="Bierstadt"/>
                <w:color w:val="000000"/>
              </w:rPr>
            </w:pPr>
            <w:r>
              <w:rPr>
                <w:rFonts w:ascii="Bierstadt" w:hAnsi="Bierstadt"/>
                <w:color w:val="000000"/>
              </w:rPr>
              <w:t xml:space="preserve">Needs/Wants Cards </w:t>
            </w:r>
          </w:p>
          <w:p w14:paraId="3C0BB621" w14:textId="3D529F2D" w:rsidR="00F017CF" w:rsidRDefault="005C09BC">
            <w:pPr>
              <w:pBdr>
                <w:top w:val="nil"/>
                <w:left w:val="nil"/>
                <w:bottom w:val="nil"/>
                <w:right w:val="nil"/>
                <w:between w:val="nil"/>
              </w:pBdr>
              <w:rPr>
                <w:rFonts w:ascii="Bierstadt" w:hAnsi="Bierstadt"/>
                <w:color w:val="000000"/>
              </w:rPr>
            </w:pPr>
            <w:r w:rsidRPr="005C09BC">
              <w:rPr>
                <w:rFonts w:ascii="Bierstadt" w:hAnsi="Bierstadt"/>
                <w:noProof/>
                <w:color w:val="000000"/>
              </w:rPr>
              <w:drawing>
                <wp:inline distT="0" distB="0" distL="0" distR="0" wp14:anchorId="25B161A2" wp14:editId="03E41EDD">
                  <wp:extent cx="1186640" cy="838200"/>
                  <wp:effectExtent l="0" t="0" r="0" b="0"/>
                  <wp:docPr id="1189905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990520" name=""/>
                          <pic:cNvPicPr/>
                        </pic:nvPicPr>
                        <pic:blipFill>
                          <a:blip r:embed="rId128"/>
                          <a:stretch>
                            <a:fillRect/>
                          </a:stretch>
                        </pic:blipFill>
                        <pic:spPr>
                          <a:xfrm>
                            <a:off x="0" y="0"/>
                            <a:ext cx="1193513" cy="843055"/>
                          </a:xfrm>
                          <a:prstGeom prst="rect">
                            <a:avLst/>
                          </a:prstGeom>
                        </pic:spPr>
                      </pic:pic>
                    </a:graphicData>
                  </a:graphic>
                </wp:inline>
              </w:drawing>
            </w:r>
          </w:p>
          <w:p w14:paraId="71C67945" w14:textId="1FC4E394" w:rsidR="00F61B7C" w:rsidRDefault="00A9571E">
            <w:pPr>
              <w:pBdr>
                <w:top w:val="nil"/>
                <w:left w:val="nil"/>
                <w:bottom w:val="nil"/>
                <w:right w:val="nil"/>
                <w:between w:val="nil"/>
              </w:pBdr>
              <w:rPr>
                <w:rFonts w:ascii="Bierstadt" w:hAnsi="Bierstadt"/>
                <w:color w:val="000000"/>
              </w:rPr>
            </w:pPr>
            <w:r>
              <w:rPr>
                <w:rFonts w:ascii="Bierstadt" w:hAnsi="Bierstadt"/>
                <w:color w:val="000000"/>
              </w:rPr>
              <w:t xml:space="preserve">Avatar Challenge 3 Cards </w:t>
            </w:r>
          </w:p>
          <w:p w14:paraId="72C2CF1F" w14:textId="21155EF1" w:rsidR="00A9571E" w:rsidRPr="00CF421B" w:rsidRDefault="00345B6E">
            <w:pPr>
              <w:pBdr>
                <w:top w:val="nil"/>
                <w:left w:val="nil"/>
                <w:bottom w:val="nil"/>
                <w:right w:val="nil"/>
                <w:between w:val="nil"/>
              </w:pBdr>
              <w:rPr>
                <w:rFonts w:ascii="Bierstadt" w:hAnsi="Bierstadt"/>
                <w:color w:val="000000"/>
              </w:rPr>
            </w:pPr>
            <w:r w:rsidRPr="00345B6E">
              <w:rPr>
                <w:rFonts w:ascii="Bierstadt" w:hAnsi="Bierstadt"/>
                <w:noProof/>
                <w:color w:val="000000"/>
              </w:rPr>
              <w:drawing>
                <wp:inline distT="0" distB="0" distL="0" distR="0" wp14:anchorId="4BE8124D" wp14:editId="5FE42A39">
                  <wp:extent cx="1701800" cy="1099867"/>
                  <wp:effectExtent l="19050" t="19050" r="12700" b="24130"/>
                  <wp:docPr id="9810276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1027615" name=""/>
                          <pic:cNvPicPr/>
                        </pic:nvPicPr>
                        <pic:blipFill>
                          <a:blip r:embed="rId129"/>
                          <a:stretch>
                            <a:fillRect/>
                          </a:stretch>
                        </pic:blipFill>
                        <pic:spPr>
                          <a:xfrm>
                            <a:off x="0" y="0"/>
                            <a:ext cx="1701800" cy="1099867"/>
                          </a:xfrm>
                          <a:prstGeom prst="rect">
                            <a:avLst/>
                          </a:prstGeom>
                          <a:ln>
                            <a:solidFill>
                              <a:schemeClr val="accent1"/>
                            </a:solidFill>
                          </a:ln>
                        </pic:spPr>
                      </pic:pic>
                    </a:graphicData>
                  </a:graphic>
                </wp:inline>
              </w:drawing>
            </w:r>
          </w:p>
        </w:tc>
      </w:tr>
      <w:tr w:rsidR="001A11F6" w:rsidRPr="00CF421B" w14:paraId="2219591A" w14:textId="77777777" w:rsidTr="00414D97">
        <w:trPr>
          <w:trHeight w:val="1608"/>
        </w:trPr>
        <w:tc>
          <w:tcPr>
            <w:tcW w:w="2425" w:type="dxa"/>
          </w:tcPr>
          <w:p w14:paraId="000002F4" w14:textId="03BB29DD" w:rsidR="001A11F6" w:rsidRPr="00CF421B" w:rsidRDefault="003A012C">
            <w:pPr>
              <w:rPr>
                <w:rFonts w:ascii="Bierstadt" w:hAnsi="Bierstadt"/>
              </w:rPr>
            </w:pPr>
            <w:r w:rsidRPr="00CF421B">
              <w:rPr>
                <w:rFonts w:ascii="Bierstadt" w:hAnsi="Bierstadt"/>
              </w:rPr>
              <w:t>Slide 7</w:t>
            </w:r>
            <w:r w:rsidR="00651B66">
              <w:rPr>
                <w:rFonts w:ascii="Bierstadt" w:hAnsi="Bierstadt"/>
              </w:rPr>
              <w:t>4</w:t>
            </w:r>
            <w:r w:rsidRPr="00CF421B">
              <w:rPr>
                <w:rFonts w:ascii="Bierstadt" w:hAnsi="Bierstadt"/>
              </w:rPr>
              <w:t xml:space="preserve"> – Lesson 3 </w:t>
            </w:r>
          </w:p>
          <w:p w14:paraId="000002F5" w14:textId="77777777" w:rsidR="001A11F6" w:rsidRPr="00CF421B" w:rsidRDefault="003A012C">
            <w:pPr>
              <w:rPr>
                <w:rFonts w:ascii="Bierstadt" w:hAnsi="Bierstadt"/>
              </w:rPr>
            </w:pPr>
            <w:r w:rsidRPr="00CF421B">
              <w:rPr>
                <w:rFonts w:ascii="Bierstadt" w:hAnsi="Bierstadt"/>
                <w:noProof/>
              </w:rPr>
              <w:drawing>
                <wp:inline distT="0" distB="0" distL="0" distR="0" wp14:anchorId="1DF0E22F" wp14:editId="3D21D51B">
                  <wp:extent cx="1267968" cy="713232"/>
                  <wp:effectExtent l="0" t="0" r="0" b="0"/>
                  <wp:docPr id="2119499603" name="image83.png"/>
                  <wp:cNvGraphicFramePr/>
                  <a:graphic xmlns:a="http://schemas.openxmlformats.org/drawingml/2006/main">
                    <a:graphicData uri="http://schemas.openxmlformats.org/drawingml/2006/picture">
                      <pic:pic xmlns:pic="http://schemas.openxmlformats.org/drawingml/2006/picture">
                        <pic:nvPicPr>
                          <pic:cNvPr id="0" name="image83.png"/>
                          <pic:cNvPicPr preferRelativeResize="0"/>
                        </pic:nvPicPr>
                        <pic:blipFill>
                          <a:blip r:embed="rId130"/>
                          <a:srcRect/>
                          <a:stretch>
                            <a:fillRect/>
                          </a:stretch>
                        </pic:blipFill>
                        <pic:spPr>
                          <a:xfrm>
                            <a:off x="0" y="0"/>
                            <a:ext cx="1267968" cy="713232"/>
                          </a:xfrm>
                          <a:prstGeom prst="rect">
                            <a:avLst/>
                          </a:prstGeom>
                          <a:ln/>
                        </pic:spPr>
                      </pic:pic>
                    </a:graphicData>
                  </a:graphic>
                </wp:inline>
              </w:drawing>
            </w:r>
          </w:p>
        </w:tc>
        <w:tc>
          <w:tcPr>
            <w:tcW w:w="6925" w:type="dxa"/>
          </w:tcPr>
          <w:p w14:paraId="000002F6" w14:textId="39F60C42" w:rsidR="001A11F6" w:rsidRPr="00CF421B" w:rsidRDefault="000B1712">
            <w:pPr>
              <w:pBdr>
                <w:top w:val="nil"/>
                <w:left w:val="nil"/>
                <w:bottom w:val="nil"/>
                <w:right w:val="nil"/>
                <w:between w:val="nil"/>
              </w:pBdr>
              <w:rPr>
                <w:rFonts w:ascii="Bierstadt" w:hAnsi="Bierstadt"/>
                <w:color w:val="000000"/>
              </w:rPr>
            </w:pPr>
            <w:r w:rsidRPr="00CF421B">
              <w:rPr>
                <w:rFonts w:ascii="Bierstadt" w:hAnsi="Bierstadt"/>
                <w:color w:val="000000"/>
              </w:rPr>
              <w:t xml:space="preserve">Lesson 3: Spending, Saving, Sharing </w:t>
            </w:r>
          </w:p>
          <w:p w14:paraId="000002F7" w14:textId="77777777" w:rsidR="001A11F6" w:rsidRPr="00CF421B" w:rsidRDefault="001A11F6">
            <w:pPr>
              <w:pBdr>
                <w:top w:val="nil"/>
                <w:left w:val="nil"/>
                <w:bottom w:val="nil"/>
                <w:right w:val="nil"/>
                <w:between w:val="nil"/>
              </w:pBdr>
              <w:rPr>
                <w:rFonts w:ascii="Bierstadt" w:hAnsi="Bierstadt"/>
                <w:color w:val="000000"/>
              </w:rPr>
            </w:pPr>
          </w:p>
          <w:p w14:paraId="000002F8" w14:textId="77777777" w:rsidR="001A11F6" w:rsidRPr="00CF421B" w:rsidRDefault="001A11F6">
            <w:pPr>
              <w:pBdr>
                <w:top w:val="nil"/>
                <w:left w:val="nil"/>
                <w:bottom w:val="nil"/>
                <w:right w:val="nil"/>
                <w:between w:val="nil"/>
              </w:pBdr>
              <w:rPr>
                <w:rFonts w:ascii="Bierstadt" w:hAnsi="Bierstadt"/>
                <w:color w:val="000000"/>
              </w:rPr>
            </w:pPr>
          </w:p>
          <w:p w14:paraId="000002F9" w14:textId="77777777" w:rsidR="001A11F6" w:rsidRPr="00CF421B" w:rsidRDefault="001A11F6">
            <w:pPr>
              <w:pBdr>
                <w:top w:val="nil"/>
                <w:left w:val="nil"/>
                <w:bottom w:val="nil"/>
                <w:right w:val="nil"/>
                <w:between w:val="nil"/>
              </w:pBdr>
              <w:rPr>
                <w:rFonts w:ascii="Bierstadt" w:hAnsi="Bierstadt"/>
                <w:color w:val="000000"/>
              </w:rPr>
            </w:pPr>
          </w:p>
          <w:p w14:paraId="000002FB"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417C0F44" w14:textId="77777777" w:rsidTr="00414D97">
        <w:trPr>
          <w:trHeight w:val="1546"/>
        </w:trPr>
        <w:tc>
          <w:tcPr>
            <w:tcW w:w="2425" w:type="dxa"/>
          </w:tcPr>
          <w:p w14:paraId="000002FC" w14:textId="22F2DC9A" w:rsidR="001A11F6" w:rsidRPr="00CF421B" w:rsidRDefault="003A012C">
            <w:pPr>
              <w:rPr>
                <w:rFonts w:ascii="Bierstadt" w:hAnsi="Bierstadt"/>
              </w:rPr>
            </w:pPr>
            <w:r w:rsidRPr="00CF421B">
              <w:rPr>
                <w:rFonts w:ascii="Bierstadt" w:hAnsi="Bierstadt"/>
              </w:rPr>
              <w:t>Slide 7</w:t>
            </w:r>
            <w:r w:rsidR="00651B66">
              <w:rPr>
                <w:rFonts w:ascii="Bierstadt" w:hAnsi="Bierstadt"/>
              </w:rPr>
              <w:t>5</w:t>
            </w:r>
            <w:r w:rsidRPr="00CF421B">
              <w:rPr>
                <w:rFonts w:ascii="Bierstadt" w:hAnsi="Bierstadt"/>
              </w:rPr>
              <w:t xml:space="preserve"> – Objectives </w:t>
            </w:r>
          </w:p>
          <w:p w14:paraId="000002FE" w14:textId="3541963D" w:rsidR="001A11F6" w:rsidRPr="00CF421B" w:rsidRDefault="003A012C">
            <w:pPr>
              <w:rPr>
                <w:rFonts w:ascii="Bierstadt" w:hAnsi="Bierstadt"/>
              </w:rPr>
            </w:pPr>
            <w:r w:rsidRPr="00CF421B">
              <w:rPr>
                <w:rFonts w:ascii="Bierstadt" w:hAnsi="Bierstadt"/>
                <w:noProof/>
              </w:rPr>
              <w:drawing>
                <wp:inline distT="0" distB="0" distL="0" distR="0" wp14:anchorId="55F930D8" wp14:editId="53D3A59C">
                  <wp:extent cx="1267968" cy="713232"/>
                  <wp:effectExtent l="0" t="0" r="0" b="0"/>
                  <wp:docPr id="2119499604" name="image60.png"/>
                  <wp:cNvGraphicFramePr/>
                  <a:graphic xmlns:a="http://schemas.openxmlformats.org/drawingml/2006/main">
                    <a:graphicData uri="http://schemas.openxmlformats.org/drawingml/2006/picture">
                      <pic:pic xmlns:pic="http://schemas.openxmlformats.org/drawingml/2006/picture">
                        <pic:nvPicPr>
                          <pic:cNvPr id="0" name="image60.png"/>
                          <pic:cNvPicPr preferRelativeResize="0"/>
                        </pic:nvPicPr>
                        <pic:blipFill>
                          <a:blip r:embed="rId131"/>
                          <a:srcRect/>
                          <a:stretch>
                            <a:fillRect/>
                          </a:stretch>
                        </pic:blipFill>
                        <pic:spPr>
                          <a:xfrm>
                            <a:off x="0" y="0"/>
                            <a:ext cx="1267968" cy="713232"/>
                          </a:xfrm>
                          <a:prstGeom prst="rect">
                            <a:avLst/>
                          </a:prstGeom>
                          <a:ln/>
                        </pic:spPr>
                      </pic:pic>
                    </a:graphicData>
                  </a:graphic>
                </wp:inline>
              </w:drawing>
            </w:r>
          </w:p>
        </w:tc>
        <w:tc>
          <w:tcPr>
            <w:tcW w:w="6925" w:type="dxa"/>
          </w:tcPr>
          <w:p w14:paraId="000002FF" w14:textId="77777777" w:rsidR="001A11F6" w:rsidRPr="00CF421B" w:rsidRDefault="003A012C">
            <w:pPr>
              <w:rPr>
                <w:rFonts w:ascii="Bierstadt" w:hAnsi="Bierstadt"/>
              </w:rPr>
            </w:pPr>
            <w:r w:rsidRPr="00CF421B">
              <w:rPr>
                <w:rFonts w:ascii="Bierstadt" w:hAnsi="Bierstadt"/>
              </w:rPr>
              <w:t>Optional – review the learning objectives for the lesson</w:t>
            </w:r>
          </w:p>
          <w:p w14:paraId="0B964E34" w14:textId="77777777" w:rsidR="001A11F6" w:rsidRDefault="001A11F6">
            <w:pPr>
              <w:rPr>
                <w:rFonts w:ascii="Bierstadt" w:hAnsi="Bierstadt"/>
              </w:rPr>
            </w:pPr>
          </w:p>
          <w:p w14:paraId="3F10895D" w14:textId="77777777" w:rsidR="00652566" w:rsidRDefault="00652566">
            <w:pPr>
              <w:rPr>
                <w:rFonts w:ascii="Bierstadt" w:hAnsi="Bierstadt"/>
              </w:rPr>
            </w:pPr>
          </w:p>
          <w:p w14:paraId="5D88C54A" w14:textId="77777777" w:rsidR="00652566" w:rsidRDefault="00652566">
            <w:pPr>
              <w:rPr>
                <w:rFonts w:ascii="Bierstadt" w:hAnsi="Bierstadt"/>
              </w:rPr>
            </w:pPr>
          </w:p>
          <w:p w14:paraId="00000300" w14:textId="77777777" w:rsidR="00652566" w:rsidRPr="00CF421B" w:rsidRDefault="00652566">
            <w:pPr>
              <w:rPr>
                <w:rFonts w:ascii="Bierstadt" w:hAnsi="Bierstadt"/>
              </w:rPr>
            </w:pPr>
          </w:p>
        </w:tc>
      </w:tr>
      <w:tr w:rsidR="001A11F6" w:rsidRPr="00CF421B" w14:paraId="4F626EDB" w14:textId="77777777">
        <w:tc>
          <w:tcPr>
            <w:tcW w:w="2425" w:type="dxa"/>
          </w:tcPr>
          <w:p w14:paraId="00000301" w14:textId="29C39C43" w:rsidR="001A11F6" w:rsidRPr="00CF421B" w:rsidRDefault="003A012C">
            <w:pPr>
              <w:rPr>
                <w:rFonts w:ascii="Bierstadt" w:hAnsi="Bierstadt"/>
              </w:rPr>
            </w:pPr>
            <w:r w:rsidRPr="00CF421B">
              <w:rPr>
                <w:rFonts w:ascii="Bierstadt" w:hAnsi="Bierstadt"/>
              </w:rPr>
              <w:t>Slide 7</w:t>
            </w:r>
            <w:r w:rsidR="00651B66">
              <w:rPr>
                <w:rFonts w:ascii="Bierstadt" w:hAnsi="Bierstadt"/>
              </w:rPr>
              <w:t>6</w:t>
            </w:r>
            <w:r w:rsidRPr="00CF421B">
              <w:rPr>
                <w:rFonts w:ascii="Bierstadt" w:hAnsi="Bierstadt"/>
              </w:rPr>
              <w:t xml:space="preserve"> – Introduction</w:t>
            </w:r>
          </w:p>
          <w:p w14:paraId="00000302" w14:textId="77777777" w:rsidR="001A11F6" w:rsidRPr="00CF421B" w:rsidRDefault="003A012C">
            <w:pPr>
              <w:rPr>
                <w:rFonts w:ascii="Bierstadt" w:hAnsi="Bierstadt"/>
              </w:rPr>
            </w:pPr>
            <w:r w:rsidRPr="00CF421B">
              <w:rPr>
                <w:rFonts w:ascii="Bierstadt" w:hAnsi="Bierstadt"/>
                <w:noProof/>
              </w:rPr>
              <w:drawing>
                <wp:inline distT="0" distB="0" distL="0" distR="0" wp14:anchorId="79853506" wp14:editId="065021D7">
                  <wp:extent cx="1265324" cy="711744"/>
                  <wp:effectExtent l="0" t="0" r="0" b="0"/>
                  <wp:docPr id="2119499605" name="image73.png"/>
                  <wp:cNvGraphicFramePr/>
                  <a:graphic xmlns:a="http://schemas.openxmlformats.org/drawingml/2006/main">
                    <a:graphicData uri="http://schemas.openxmlformats.org/drawingml/2006/picture">
                      <pic:pic xmlns:pic="http://schemas.openxmlformats.org/drawingml/2006/picture">
                        <pic:nvPicPr>
                          <pic:cNvPr id="0" name="image73.png"/>
                          <pic:cNvPicPr preferRelativeResize="0"/>
                        </pic:nvPicPr>
                        <pic:blipFill>
                          <a:blip r:embed="rId132"/>
                          <a:srcRect/>
                          <a:stretch>
                            <a:fillRect/>
                          </a:stretch>
                        </pic:blipFill>
                        <pic:spPr>
                          <a:xfrm>
                            <a:off x="0" y="0"/>
                            <a:ext cx="1265324" cy="711744"/>
                          </a:xfrm>
                          <a:prstGeom prst="rect">
                            <a:avLst/>
                          </a:prstGeom>
                          <a:ln/>
                        </pic:spPr>
                      </pic:pic>
                    </a:graphicData>
                  </a:graphic>
                </wp:inline>
              </w:drawing>
            </w:r>
          </w:p>
          <w:p w14:paraId="00000303" w14:textId="77777777" w:rsidR="001A11F6" w:rsidRPr="00CF421B" w:rsidRDefault="001A11F6">
            <w:pPr>
              <w:rPr>
                <w:rFonts w:ascii="Bierstadt" w:hAnsi="Bierstadt"/>
              </w:rPr>
            </w:pPr>
          </w:p>
        </w:tc>
        <w:tc>
          <w:tcPr>
            <w:tcW w:w="6925" w:type="dxa"/>
          </w:tcPr>
          <w:p w14:paraId="00000304" w14:textId="3325A25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Explain that in this lesson, the students will reflect on their needs, wants, and goals. They will </w:t>
            </w:r>
            <w:r w:rsidR="000309ED" w:rsidRPr="00CF421B">
              <w:rPr>
                <w:rFonts w:ascii="Bierstadt" w:hAnsi="Bierstadt"/>
                <w:color w:val="000000"/>
              </w:rPr>
              <w:t>explore</w:t>
            </w:r>
            <w:r w:rsidRPr="00CF421B">
              <w:rPr>
                <w:rFonts w:ascii="Bierstadt" w:hAnsi="Bierstadt"/>
                <w:color w:val="000000"/>
              </w:rPr>
              <w:t xml:space="preserve"> the importance of budgeting </w:t>
            </w:r>
            <w:proofErr w:type="gramStart"/>
            <w:r w:rsidRPr="00CF421B">
              <w:rPr>
                <w:rFonts w:ascii="Bierstadt" w:hAnsi="Bierstadt"/>
                <w:color w:val="000000"/>
              </w:rPr>
              <w:t xml:space="preserve">as a </w:t>
            </w:r>
            <w:r w:rsidR="000309ED" w:rsidRPr="00CF421B">
              <w:rPr>
                <w:rFonts w:ascii="Bierstadt" w:hAnsi="Bierstadt"/>
                <w:color w:val="000000"/>
              </w:rPr>
              <w:t>way to</w:t>
            </w:r>
            <w:proofErr w:type="gramEnd"/>
            <w:r w:rsidR="000309ED" w:rsidRPr="00CF421B">
              <w:rPr>
                <w:rFonts w:ascii="Bierstadt" w:hAnsi="Bierstadt"/>
                <w:color w:val="000000"/>
              </w:rPr>
              <w:t xml:space="preserve"> look</w:t>
            </w:r>
            <w:r w:rsidRPr="00CF421B">
              <w:rPr>
                <w:rFonts w:ascii="Bierstadt" w:hAnsi="Bierstadt"/>
                <w:color w:val="000000"/>
              </w:rPr>
              <w:t xml:space="preserve"> after their money and as a tool to help them meet their goals. </w:t>
            </w:r>
          </w:p>
          <w:p w14:paraId="00000305" w14:textId="77777777" w:rsidR="001A11F6" w:rsidRPr="00CF421B" w:rsidRDefault="001A11F6">
            <w:pPr>
              <w:pBdr>
                <w:top w:val="nil"/>
                <w:left w:val="nil"/>
                <w:bottom w:val="nil"/>
                <w:right w:val="nil"/>
                <w:between w:val="nil"/>
              </w:pBdr>
              <w:rPr>
                <w:rFonts w:ascii="Bierstadt" w:hAnsi="Bierstadt"/>
                <w:color w:val="000000"/>
              </w:rPr>
            </w:pPr>
          </w:p>
          <w:p w14:paraId="00000307" w14:textId="3C762167" w:rsidR="006C5789" w:rsidRPr="00CF421B" w:rsidRDefault="000309ED">
            <w:pPr>
              <w:pBdr>
                <w:top w:val="nil"/>
                <w:left w:val="nil"/>
                <w:bottom w:val="nil"/>
                <w:right w:val="nil"/>
                <w:between w:val="nil"/>
              </w:pBdr>
              <w:rPr>
                <w:rFonts w:ascii="Bierstadt" w:hAnsi="Bierstadt"/>
                <w:color w:val="000000"/>
              </w:rPr>
            </w:pPr>
            <w:r w:rsidRPr="00CF421B">
              <w:rPr>
                <w:rFonts w:ascii="Bierstadt" w:hAnsi="Bierstadt"/>
                <w:color w:val="000000"/>
              </w:rPr>
              <w:t>Invite</w:t>
            </w:r>
            <w:r w:rsidR="003A012C" w:rsidRPr="00CF421B">
              <w:rPr>
                <w:rFonts w:ascii="Bierstadt" w:hAnsi="Bierstadt"/>
                <w:color w:val="000000"/>
              </w:rPr>
              <w:t xml:space="preserve"> a few students to share an experience they’ve had with budgeting. </w:t>
            </w:r>
          </w:p>
        </w:tc>
      </w:tr>
      <w:tr w:rsidR="001A11F6" w:rsidRPr="00CF421B" w14:paraId="0E43A885" w14:textId="77777777">
        <w:tc>
          <w:tcPr>
            <w:tcW w:w="2425" w:type="dxa"/>
          </w:tcPr>
          <w:p w14:paraId="00000308" w14:textId="6C101F28" w:rsidR="001A11F6" w:rsidRPr="00CF421B" w:rsidRDefault="003A012C">
            <w:pPr>
              <w:rPr>
                <w:rFonts w:ascii="Bierstadt" w:hAnsi="Bierstadt"/>
              </w:rPr>
            </w:pPr>
            <w:r w:rsidRPr="00CF421B">
              <w:rPr>
                <w:rFonts w:ascii="Bierstadt" w:hAnsi="Bierstadt"/>
              </w:rPr>
              <w:t>Slide 7</w:t>
            </w:r>
            <w:r w:rsidR="00651B66">
              <w:rPr>
                <w:rFonts w:ascii="Bierstadt" w:hAnsi="Bierstadt"/>
              </w:rPr>
              <w:t>7</w:t>
            </w:r>
            <w:r w:rsidRPr="00CF421B">
              <w:rPr>
                <w:rFonts w:ascii="Bierstadt" w:hAnsi="Bierstadt"/>
              </w:rPr>
              <w:t xml:space="preserve"> – Activity Menu </w:t>
            </w:r>
          </w:p>
          <w:p w14:paraId="00000309" w14:textId="25F38F03" w:rsidR="001A11F6" w:rsidRPr="00CF421B" w:rsidRDefault="00836EEC">
            <w:pPr>
              <w:rPr>
                <w:rFonts w:ascii="Bierstadt" w:hAnsi="Bierstadt"/>
              </w:rPr>
            </w:pPr>
            <w:r w:rsidRPr="00836EEC">
              <w:rPr>
                <w:rFonts w:ascii="Bierstadt" w:hAnsi="Bierstadt"/>
                <w:noProof/>
              </w:rPr>
              <w:drawing>
                <wp:inline distT="0" distB="0" distL="0" distR="0" wp14:anchorId="0BC224A9" wp14:editId="39B107B0">
                  <wp:extent cx="1273670" cy="713232"/>
                  <wp:effectExtent l="0" t="0" r="3175" b="0"/>
                  <wp:docPr id="17459835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5983516" name=""/>
                          <pic:cNvPicPr/>
                        </pic:nvPicPr>
                        <pic:blipFill>
                          <a:blip r:embed="rId133"/>
                          <a:stretch>
                            <a:fillRect/>
                          </a:stretch>
                        </pic:blipFill>
                        <pic:spPr>
                          <a:xfrm>
                            <a:off x="0" y="0"/>
                            <a:ext cx="1273670" cy="713232"/>
                          </a:xfrm>
                          <a:prstGeom prst="rect">
                            <a:avLst/>
                          </a:prstGeom>
                        </pic:spPr>
                      </pic:pic>
                    </a:graphicData>
                  </a:graphic>
                </wp:inline>
              </w:drawing>
            </w:r>
          </w:p>
        </w:tc>
        <w:tc>
          <w:tcPr>
            <w:tcW w:w="6925" w:type="dxa"/>
          </w:tcPr>
          <w:p w14:paraId="0000030A"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 xml:space="preserve">*Select the button to </w:t>
            </w:r>
            <w:proofErr w:type="gramStart"/>
            <w:r w:rsidRPr="00CF421B">
              <w:rPr>
                <w:rFonts w:ascii="Bierstadt" w:hAnsi="Bierstadt"/>
                <w:b/>
                <w:color w:val="000000"/>
              </w:rPr>
              <w:t>navigate to</w:t>
            </w:r>
            <w:proofErr w:type="gramEnd"/>
            <w:r w:rsidRPr="00CF421B">
              <w:rPr>
                <w:rFonts w:ascii="Bierstadt" w:hAnsi="Bierstadt"/>
                <w:b/>
                <w:color w:val="000000"/>
              </w:rPr>
              <w:t xml:space="preserve"> the activity.</w:t>
            </w:r>
          </w:p>
          <w:p w14:paraId="0000030B" w14:textId="77777777" w:rsidR="001A11F6" w:rsidRPr="00CF421B" w:rsidRDefault="001A11F6">
            <w:pPr>
              <w:pBdr>
                <w:top w:val="nil"/>
                <w:left w:val="nil"/>
                <w:bottom w:val="nil"/>
                <w:right w:val="nil"/>
                <w:between w:val="nil"/>
              </w:pBdr>
              <w:rPr>
                <w:rFonts w:ascii="Bierstadt" w:hAnsi="Bierstadt"/>
                <w:color w:val="000000"/>
              </w:rPr>
            </w:pPr>
          </w:p>
          <w:p w14:paraId="0000030C"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After you have completed an activity, you will be redirected back to the activity menu. </w:t>
            </w:r>
          </w:p>
          <w:p w14:paraId="0000030D" w14:textId="77777777" w:rsidR="001A11F6" w:rsidRPr="00CF421B" w:rsidRDefault="001A11F6">
            <w:pPr>
              <w:pBdr>
                <w:top w:val="nil"/>
                <w:left w:val="nil"/>
                <w:bottom w:val="nil"/>
                <w:right w:val="nil"/>
                <w:between w:val="nil"/>
              </w:pBdr>
              <w:rPr>
                <w:rFonts w:ascii="Bierstadt" w:hAnsi="Bierstadt"/>
                <w:b/>
                <w:color w:val="000000"/>
              </w:rPr>
            </w:pPr>
          </w:p>
          <w:p w14:paraId="33A6865C" w14:textId="77777777" w:rsidR="005C09BC" w:rsidRDefault="00836EEC" w:rsidP="001E21A9">
            <w:pPr>
              <w:pBdr>
                <w:top w:val="nil"/>
                <w:left w:val="nil"/>
                <w:bottom w:val="nil"/>
                <w:right w:val="nil"/>
                <w:between w:val="nil"/>
              </w:pBdr>
              <w:rPr>
                <w:rFonts w:ascii="Bierstadt" w:hAnsi="Bierstadt"/>
                <w:b/>
                <w:color w:val="000000"/>
              </w:rPr>
            </w:pPr>
            <w:r w:rsidRPr="009032D3">
              <w:rPr>
                <w:rFonts w:ascii="Bierstadt" w:hAnsi="Bierstadt"/>
                <w:b/>
                <w:color w:val="000000"/>
              </w:rPr>
              <w:t xml:space="preserve">*Click or tap the </w:t>
            </w:r>
            <w:r w:rsidRPr="003A2D42">
              <w:rPr>
                <w:rFonts w:ascii="Bierstadt" w:hAnsi="Bierstadt"/>
                <w:b/>
                <w:i/>
                <w:iCs/>
                <w:color w:val="000000"/>
              </w:rPr>
              <w:t>Return to Main Menu</w:t>
            </w:r>
            <w:r w:rsidRPr="009032D3">
              <w:rPr>
                <w:rFonts w:ascii="Bierstadt" w:hAnsi="Bierstadt"/>
                <w:b/>
                <w:color w:val="000000"/>
              </w:rPr>
              <w:t xml:space="preserve"> button to return to the Lessons (Slide 5</w:t>
            </w:r>
            <w:r w:rsidR="001E21A9">
              <w:rPr>
                <w:rFonts w:ascii="Bierstadt" w:hAnsi="Bierstadt"/>
                <w:b/>
                <w:color w:val="000000"/>
              </w:rPr>
              <w:t>)</w:t>
            </w:r>
          </w:p>
          <w:p w14:paraId="5C36BBF7" w14:textId="77777777" w:rsidR="00414D97" w:rsidRDefault="00414D97" w:rsidP="001E21A9">
            <w:pPr>
              <w:pBdr>
                <w:top w:val="nil"/>
                <w:left w:val="nil"/>
                <w:bottom w:val="nil"/>
                <w:right w:val="nil"/>
                <w:between w:val="nil"/>
              </w:pBdr>
              <w:rPr>
                <w:rFonts w:ascii="Bierstadt" w:hAnsi="Bierstadt"/>
                <w:b/>
                <w:color w:val="000000"/>
              </w:rPr>
            </w:pPr>
          </w:p>
          <w:p w14:paraId="38E1BA05" w14:textId="77777777" w:rsidR="00414D97" w:rsidRDefault="00414D97" w:rsidP="001E21A9">
            <w:pPr>
              <w:pBdr>
                <w:top w:val="nil"/>
                <w:left w:val="nil"/>
                <w:bottom w:val="nil"/>
                <w:right w:val="nil"/>
                <w:between w:val="nil"/>
              </w:pBdr>
              <w:rPr>
                <w:rFonts w:ascii="Bierstadt" w:hAnsi="Bierstadt"/>
                <w:b/>
                <w:color w:val="000000"/>
              </w:rPr>
            </w:pPr>
          </w:p>
          <w:p w14:paraId="08346AE6" w14:textId="77777777" w:rsidR="00414D97" w:rsidRDefault="00414D97" w:rsidP="001E21A9">
            <w:pPr>
              <w:pBdr>
                <w:top w:val="nil"/>
                <w:left w:val="nil"/>
                <w:bottom w:val="nil"/>
                <w:right w:val="nil"/>
                <w:between w:val="nil"/>
              </w:pBdr>
              <w:rPr>
                <w:rFonts w:ascii="Bierstadt" w:hAnsi="Bierstadt"/>
                <w:b/>
                <w:color w:val="000000"/>
              </w:rPr>
            </w:pPr>
          </w:p>
          <w:p w14:paraId="34AB6133" w14:textId="77777777" w:rsidR="00414D97" w:rsidRDefault="00414D97" w:rsidP="001E21A9">
            <w:pPr>
              <w:pBdr>
                <w:top w:val="nil"/>
                <w:left w:val="nil"/>
                <w:bottom w:val="nil"/>
                <w:right w:val="nil"/>
                <w:between w:val="nil"/>
              </w:pBdr>
              <w:rPr>
                <w:rFonts w:ascii="Bierstadt" w:hAnsi="Bierstadt"/>
                <w:b/>
                <w:color w:val="000000"/>
              </w:rPr>
            </w:pPr>
          </w:p>
          <w:p w14:paraId="0000030F" w14:textId="235D9EAE" w:rsidR="00414D97" w:rsidRPr="00CF421B" w:rsidRDefault="00414D97" w:rsidP="001E21A9">
            <w:pPr>
              <w:pBdr>
                <w:top w:val="nil"/>
                <w:left w:val="nil"/>
                <w:bottom w:val="nil"/>
                <w:right w:val="nil"/>
                <w:between w:val="nil"/>
              </w:pBdr>
              <w:rPr>
                <w:rFonts w:ascii="Bierstadt" w:hAnsi="Bierstadt"/>
                <w:color w:val="000000"/>
              </w:rPr>
            </w:pPr>
          </w:p>
        </w:tc>
      </w:tr>
      <w:tr w:rsidR="001A11F6" w:rsidRPr="00CF421B" w14:paraId="54A4AB71" w14:textId="77777777">
        <w:tc>
          <w:tcPr>
            <w:tcW w:w="9350" w:type="dxa"/>
            <w:gridSpan w:val="2"/>
            <w:shd w:val="clear" w:color="auto" w:fill="C2EDF0"/>
          </w:tcPr>
          <w:p w14:paraId="00000310" w14:textId="2FB215F5" w:rsidR="001A11F6" w:rsidRPr="00CF421B" w:rsidRDefault="003A012C">
            <w:pPr>
              <w:pBdr>
                <w:top w:val="nil"/>
                <w:left w:val="nil"/>
                <w:bottom w:val="nil"/>
                <w:right w:val="nil"/>
                <w:between w:val="nil"/>
              </w:pBdr>
              <w:jc w:val="right"/>
              <w:rPr>
                <w:rFonts w:ascii="Bierstadt" w:hAnsi="Bierstadt"/>
                <w:b/>
                <w:color w:val="000000"/>
              </w:rPr>
            </w:pPr>
            <w:r w:rsidRPr="00CF421B">
              <w:rPr>
                <w:rFonts w:ascii="Bierstadt" w:hAnsi="Bierstadt"/>
                <w:b/>
                <w:color w:val="000000"/>
              </w:rPr>
              <w:lastRenderedPageBreak/>
              <w:t xml:space="preserve">Needs, Wants, Goals                  </w:t>
            </w:r>
            <w:r w:rsidR="000A3224" w:rsidRPr="00CF421B">
              <w:rPr>
                <w:rFonts w:ascii="Bierstadt" w:hAnsi="Bierstadt"/>
                <w:b/>
                <w:color w:val="000000"/>
              </w:rPr>
              <w:t xml:space="preserve">    </w:t>
            </w:r>
            <w:r w:rsidRPr="00CF421B">
              <w:rPr>
                <w:rFonts w:ascii="Bierstadt" w:hAnsi="Bierstadt"/>
                <w:b/>
                <w:color w:val="000000"/>
              </w:rPr>
              <w:t xml:space="preserve">                  </w:t>
            </w:r>
            <w:r w:rsidR="000A3224" w:rsidRPr="00CF421B">
              <w:rPr>
                <w:rFonts w:ascii="Bierstadt" w:hAnsi="Bierstadt"/>
                <w:b/>
                <w:color w:val="000000"/>
              </w:rPr>
              <w:t>1</w:t>
            </w:r>
            <w:r w:rsidRPr="00CF421B">
              <w:rPr>
                <w:rFonts w:ascii="Bierstadt" w:hAnsi="Bierstadt"/>
                <w:b/>
                <w:color w:val="000000"/>
              </w:rPr>
              <w:t>5 mins</w:t>
            </w:r>
          </w:p>
        </w:tc>
      </w:tr>
      <w:tr w:rsidR="001A11F6" w:rsidRPr="00CF421B" w14:paraId="4C51DF93" w14:textId="77777777">
        <w:tc>
          <w:tcPr>
            <w:tcW w:w="2425" w:type="dxa"/>
          </w:tcPr>
          <w:p w14:paraId="00000312" w14:textId="1E6673A3" w:rsidR="001A11F6" w:rsidRPr="00CF421B" w:rsidRDefault="003A012C">
            <w:pPr>
              <w:rPr>
                <w:rFonts w:ascii="Bierstadt" w:hAnsi="Bierstadt"/>
              </w:rPr>
            </w:pPr>
            <w:r w:rsidRPr="00CF421B">
              <w:rPr>
                <w:rFonts w:ascii="Bierstadt" w:hAnsi="Bierstadt"/>
              </w:rPr>
              <w:t>Slide 7</w:t>
            </w:r>
            <w:r w:rsidR="00651B66">
              <w:rPr>
                <w:rFonts w:ascii="Bierstadt" w:hAnsi="Bierstadt"/>
              </w:rPr>
              <w:t>8</w:t>
            </w:r>
          </w:p>
          <w:p w14:paraId="00000313" w14:textId="77777777" w:rsidR="001A11F6" w:rsidRPr="00CF421B" w:rsidRDefault="003A012C">
            <w:pPr>
              <w:rPr>
                <w:rFonts w:ascii="Bierstadt" w:hAnsi="Bierstadt"/>
              </w:rPr>
            </w:pPr>
            <w:r w:rsidRPr="00CF421B">
              <w:rPr>
                <w:rFonts w:ascii="Bierstadt" w:hAnsi="Bierstadt"/>
                <w:noProof/>
              </w:rPr>
              <w:drawing>
                <wp:inline distT="0" distB="0" distL="0" distR="0" wp14:anchorId="1C7FCB67" wp14:editId="6DAAF29A">
                  <wp:extent cx="1267968" cy="713232"/>
                  <wp:effectExtent l="0" t="0" r="0" b="0"/>
                  <wp:docPr id="2119499607" name="image74.png"/>
                  <wp:cNvGraphicFramePr/>
                  <a:graphic xmlns:a="http://schemas.openxmlformats.org/drawingml/2006/main">
                    <a:graphicData uri="http://schemas.openxmlformats.org/drawingml/2006/picture">
                      <pic:pic xmlns:pic="http://schemas.openxmlformats.org/drawingml/2006/picture">
                        <pic:nvPicPr>
                          <pic:cNvPr id="0" name="image74.png"/>
                          <pic:cNvPicPr preferRelativeResize="0"/>
                        </pic:nvPicPr>
                        <pic:blipFill>
                          <a:blip r:embed="rId134"/>
                          <a:srcRect/>
                          <a:stretch>
                            <a:fillRect/>
                          </a:stretch>
                        </pic:blipFill>
                        <pic:spPr>
                          <a:xfrm>
                            <a:off x="0" y="0"/>
                            <a:ext cx="1267968" cy="713232"/>
                          </a:xfrm>
                          <a:prstGeom prst="rect">
                            <a:avLst/>
                          </a:prstGeom>
                          <a:ln/>
                        </pic:spPr>
                      </pic:pic>
                    </a:graphicData>
                  </a:graphic>
                </wp:inline>
              </w:drawing>
            </w:r>
          </w:p>
        </w:tc>
        <w:tc>
          <w:tcPr>
            <w:tcW w:w="6925" w:type="dxa"/>
          </w:tcPr>
          <w:p w14:paraId="00000315" w14:textId="2988F468" w:rsidR="001A11F6" w:rsidRPr="00CF421B" w:rsidRDefault="003A012C">
            <w:pPr>
              <w:rPr>
                <w:rFonts w:ascii="Bierstadt" w:hAnsi="Bierstadt"/>
              </w:rPr>
            </w:pPr>
            <w:hyperlink r:id="rId135">
              <w:r w:rsidRPr="00CF421B">
                <w:rPr>
                  <w:rFonts w:ascii="Bierstadt" w:hAnsi="Bierstadt"/>
                  <w:b/>
                  <w:i/>
                  <w:color w:val="000000"/>
                </w:rPr>
                <w:t xml:space="preserve">Suggested time: </w:t>
              </w:r>
              <w:r w:rsidR="004637CD" w:rsidRPr="00CF421B">
                <w:rPr>
                  <w:rFonts w:ascii="Bierstadt" w:hAnsi="Bierstadt"/>
                  <w:b/>
                  <w:i/>
                  <w:color w:val="000000"/>
                </w:rPr>
                <w:t>4</w:t>
              </w:r>
              <w:r w:rsidRPr="00CF421B">
                <w:rPr>
                  <w:rFonts w:ascii="Bierstadt" w:hAnsi="Bierstadt"/>
                  <w:b/>
                  <w:i/>
                  <w:color w:val="000000"/>
                </w:rPr>
                <w:t xml:space="preserve"> minutes </w:t>
              </w:r>
            </w:hyperlink>
          </w:p>
          <w:p w14:paraId="00000316" w14:textId="77777777" w:rsidR="001A11F6" w:rsidRPr="00CF421B" w:rsidRDefault="003A012C">
            <w:pPr>
              <w:rPr>
                <w:rFonts w:ascii="Bierstadt" w:hAnsi="Bierstadt"/>
              </w:rPr>
            </w:pPr>
            <w:r w:rsidRPr="00CF421B">
              <w:rPr>
                <w:rFonts w:ascii="Bierstadt" w:hAnsi="Bierstadt"/>
                <w:color w:val="000000"/>
              </w:rPr>
              <w:t xml:space="preserve">Play the Budgeting video to introduce the activity. The video provides examples of needs and wants. </w:t>
            </w:r>
          </w:p>
          <w:p w14:paraId="00000317" w14:textId="77777777" w:rsidR="001A11F6" w:rsidRPr="00CF421B" w:rsidRDefault="001A11F6">
            <w:pPr>
              <w:rPr>
                <w:rFonts w:ascii="Bierstadt" w:hAnsi="Bierstadt"/>
                <w:color w:val="000000"/>
              </w:rPr>
            </w:pPr>
          </w:p>
          <w:p w14:paraId="00000319" w14:textId="59875780" w:rsidR="00345B6E" w:rsidRPr="005C09BC" w:rsidRDefault="003A012C" w:rsidP="000A3224">
            <w:pPr>
              <w:rPr>
                <w:rFonts w:ascii="Bierstadt" w:hAnsi="Bierstadt"/>
                <w:color w:val="000000"/>
              </w:rPr>
            </w:pPr>
            <w:r w:rsidRPr="00CF421B">
              <w:rPr>
                <w:rFonts w:ascii="Bierstadt" w:hAnsi="Bierstadt"/>
                <w:i/>
                <w:iCs/>
                <w:color w:val="000000"/>
              </w:rPr>
              <w:t>Facilitat</w:t>
            </w:r>
            <w:r w:rsidR="000A3224" w:rsidRPr="00CF421B">
              <w:rPr>
                <w:rFonts w:ascii="Bierstadt" w:hAnsi="Bierstadt"/>
                <w:i/>
                <w:iCs/>
                <w:color w:val="000000"/>
              </w:rPr>
              <w:t>or</w:t>
            </w:r>
            <w:r w:rsidRPr="00CF421B">
              <w:rPr>
                <w:rFonts w:ascii="Bierstadt" w:hAnsi="Bierstadt"/>
                <w:i/>
                <w:iCs/>
                <w:color w:val="000000"/>
              </w:rPr>
              <w:t xml:space="preserve"> tip:</w:t>
            </w:r>
            <w:r w:rsidRPr="00CF421B">
              <w:rPr>
                <w:rFonts w:ascii="Bierstadt" w:hAnsi="Bierstadt"/>
                <w:color w:val="000000"/>
              </w:rPr>
              <w:t xml:space="preserve"> You may wish to reference the video throughout the activity, as it discusses other important concepts around budgeting. </w:t>
            </w:r>
          </w:p>
        </w:tc>
      </w:tr>
      <w:tr w:rsidR="00F017CF" w:rsidRPr="00CF421B" w14:paraId="3B461314" w14:textId="77777777" w:rsidTr="008B1B88">
        <w:tc>
          <w:tcPr>
            <w:tcW w:w="2425" w:type="dxa"/>
            <w:shd w:val="clear" w:color="auto" w:fill="D9F1F3"/>
          </w:tcPr>
          <w:p w14:paraId="10447150" w14:textId="243BA8BB" w:rsidR="00F017CF" w:rsidRPr="00CF421B" w:rsidRDefault="00F017CF">
            <w:pPr>
              <w:rPr>
                <w:rFonts w:ascii="Bierstadt" w:hAnsi="Bierstadt"/>
              </w:rPr>
            </w:pPr>
            <w:r>
              <w:rPr>
                <w:rFonts w:ascii="Bierstadt" w:hAnsi="Bierstadt"/>
              </w:rPr>
              <w:t>Program Kit Materials</w:t>
            </w:r>
          </w:p>
        </w:tc>
        <w:tc>
          <w:tcPr>
            <w:tcW w:w="6925" w:type="dxa"/>
            <w:shd w:val="clear" w:color="auto" w:fill="D9F1F3"/>
          </w:tcPr>
          <w:p w14:paraId="2CBBCA21" w14:textId="6D743B08" w:rsidR="00F017CF" w:rsidRDefault="005C09BC">
            <w:r w:rsidRPr="008E0071">
              <w:rPr>
                <w:rFonts w:ascii="Bierstadt" w:eastAsia="+mn-ea" w:hAnsi="Bierstadt" w:cs="+mn-cs"/>
                <w:b/>
                <w:bCs/>
                <w:i/>
                <w:iCs/>
                <w:color w:val="000000"/>
                <w:kern w:val="24"/>
                <w:lang w:val="en-CA"/>
              </w:rPr>
              <w:t xml:space="preserve">For slides </w:t>
            </w:r>
            <w:r>
              <w:rPr>
                <w:rFonts w:ascii="Bierstadt" w:eastAsia="+mn-ea" w:hAnsi="Bierstadt" w:cs="+mn-cs"/>
                <w:b/>
                <w:bCs/>
                <w:i/>
                <w:iCs/>
                <w:color w:val="000000"/>
                <w:kern w:val="24"/>
                <w:lang w:val="en-CA"/>
              </w:rPr>
              <w:t>79-83</w:t>
            </w:r>
            <w:r w:rsidRPr="008E0071">
              <w:rPr>
                <w:rFonts w:ascii="Bierstadt" w:eastAsia="+mn-ea" w:hAnsi="Bierstadt" w:cs="+mn-cs"/>
                <w:b/>
                <w:bCs/>
                <w:i/>
                <w:iCs/>
                <w:color w:val="000000"/>
                <w:kern w:val="24"/>
                <w:lang w:val="en-CA"/>
              </w:rPr>
              <w:t xml:space="preserve">, you can </w:t>
            </w:r>
            <w:r w:rsidR="008B1B88">
              <w:rPr>
                <w:rFonts w:ascii="Bierstadt" w:eastAsia="+mn-ea" w:hAnsi="Bierstadt" w:cs="+mn-cs"/>
                <w:b/>
                <w:bCs/>
                <w:i/>
                <w:iCs/>
                <w:color w:val="000000"/>
                <w:kern w:val="24"/>
                <w:lang w:val="en-CA"/>
              </w:rPr>
              <w:t xml:space="preserve">use the Needs/Wants </w:t>
            </w:r>
            <w:r w:rsidRPr="008E0071">
              <w:rPr>
                <w:rFonts w:ascii="Bierstadt" w:eastAsia="+mn-ea" w:hAnsi="Bierstadt" w:cs="+mn-cs"/>
                <w:b/>
                <w:bCs/>
                <w:i/>
                <w:iCs/>
                <w:color w:val="000000"/>
                <w:kern w:val="24"/>
                <w:lang w:val="en-CA"/>
              </w:rPr>
              <w:t>Cards from the program kit</w:t>
            </w:r>
            <w:r>
              <w:rPr>
                <w:rFonts w:ascii="Bierstadt" w:eastAsia="+mn-ea" w:hAnsi="Bierstadt" w:cs="+mn-cs"/>
                <w:b/>
                <w:bCs/>
                <w:i/>
                <w:iCs/>
                <w:color w:val="000000"/>
                <w:kern w:val="24"/>
                <w:lang w:val="en-CA"/>
              </w:rPr>
              <w:t xml:space="preserve"> </w:t>
            </w:r>
            <w:r w:rsidR="000B4529">
              <w:rPr>
                <w:rFonts w:ascii="Bierstadt" w:eastAsia="+mn-ea" w:hAnsi="Bierstadt" w:cs="+mn-cs"/>
                <w:b/>
                <w:bCs/>
                <w:i/>
                <w:iCs/>
                <w:color w:val="000000"/>
                <w:kern w:val="24"/>
                <w:lang w:val="en-CA"/>
              </w:rPr>
              <w:t>as an alternative to</w:t>
            </w:r>
            <w:r>
              <w:rPr>
                <w:rFonts w:ascii="Bierstadt" w:eastAsia="+mn-ea" w:hAnsi="Bierstadt" w:cs="+mn-cs"/>
                <w:b/>
                <w:bCs/>
                <w:i/>
                <w:iCs/>
                <w:color w:val="000000"/>
                <w:kern w:val="24"/>
                <w:lang w:val="en-CA"/>
              </w:rPr>
              <w:t xml:space="preserve"> </w:t>
            </w:r>
            <w:r w:rsidR="000B4529">
              <w:rPr>
                <w:rFonts w:ascii="Bierstadt" w:eastAsia="+mn-ea" w:hAnsi="Bierstadt" w:cs="+mn-cs"/>
                <w:b/>
                <w:bCs/>
                <w:i/>
                <w:iCs/>
                <w:color w:val="000000"/>
                <w:kern w:val="24"/>
                <w:lang w:val="en-CA"/>
              </w:rPr>
              <w:t>the activity</w:t>
            </w:r>
            <w:r>
              <w:rPr>
                <w:rFonts w:ascii="Bierstadt" w:eastAsia="+mn-ea" w:hAnsi="Bierstadt" w:cs="+mn-cs"/>
                <w:b/>
                <w:bCs/>
                <w:i/>
                <w:iCs/>
                <w:color w:val="000000"/>
                <w:kern w:val="24"/>
                <w:lang w:val="en-CA"/>
              </w:rPr>
              <w:t xml:space="preserve"> on the slide</w:t>
            </w:r>
            <w:r w:rsidR="000B4529">
              <w:rPr>
                <w:rFonts w:ascii="Bierstadt" w:eastAsia="+mn-ea" w:hAnsi="Bierstadt" w:cs="+mn-cs"/>
                <w:b/>
                <w:bCs/>
                <w:i/>
                <w:iCs/>
                <w:color w:val="000000"/>
                <w:kern w:val="24"/>
                <w:lang w:val="en-CA"/>
              </w:rPr>
              <w:t>s</w:t>
            </w:r>
            <w:r w:rsidRPr="008E0071">
              <w:rPr>
                <w:rFonts w:ascii="Bierstadt" w:eastAsia="+mn-ea" w:hAnsi="Bierstadt" w:cs="+mn-cs"/>
                <w:b/>
                <w:bCs/>
                <w:i/>
                <w:iCs/>
                <w:color w:val="000000"/>
                <w:kern w:val="24"/>
                <w:lang w:val="en-CA"/>
              </w:rPr>
              <w:t xml:space="preserve">. </w:t>
            </w:r>
          </w:p>
        </w:tc>
      </w:tr>
      <w:tr w:rsidR="001A11F6" w:rsidRPr="00CF421B" w14:paraId="7BFAD5DA" w14:textId="77777777" w:rsidTr="000B4529">
        <w:trPr>
          <w:trHeight w:val="3329"/>
        </w:trPr>
        <w:tc>
          <w:tcPr>
            <w:tcW w:w="2425" w:type="dxa"/>
          </w:tcPr>
          <w:p w14:paraId="0000031A" w14:textId="4A6D4F72" w:rsidR="001A11F6" w:rsidRPr="00CF421B" w:rsidRDefault="003A012C">
            <w:pPr>
              <w:rPr>
                <w:rFonts w:ascii="Bierstadt" w:hAnsi="Bierstadt"/>
              </w:rPr>
            </w:pPr>
            <w:r w:rsidRPr="00CF421B">
              <w:rPr>
                <w:rFonts w:ascii="Bierstadt" w:hAnsi="Bierstadt"/>
              </w:rPr>
              <w:t>Slide 7</w:t>
            </w:r>
            <w:r w:rsidR="00651B66">
              <w:rPr>
                <w:rFonts w:ascii="Bierstadt" w:hAnsi="Bierstadt"/>
              </w:rPr>
              <w:t>9</w:t>
            </w:r>
          </w:p>
          <w:p w14:paraId="0000031B" w14:textId="77777777" w:rsidR="001A11F6" w:rsidRDefault="003A012C">
            <w:pPr>
              <w:rPr>
                <w:rFonts w:ascii="Bierstadt" w:hAnsi="Bierstadt"/>
              </w:rPr>
            </w:pPr>
            <w:r w:rsidRPr="00CF421B">
              <w:rPr>
                <w:rFonts w:ascii="Bierstadt" w:hAnsi="Bierstadt"/>
                <w:noProof/>
              </w:rPr>
              <w:drawing>
                <wp:inline distT="0" distB="0" distL="0" distR="0" wp14:anchorId="5229E306" wp14:editId="2BF7385E">
                  <wp:extent cx="1259119" cy="708254"/>
                  <wp:effectExtent l="0" t="0" r="0" b="0"/>
                  <wp:docPr id="2119499608" name="image62.png"/>
                  <wp:cNvGraphicFramePr/>
                  <a:graphic xmlns:a="http://schemas.openxmlformats.org/drawingml/2006/main">
                    <a:graphicData uri="http://schemas.openxmlformats.org/drawingml/2006/picture">
                      <pic:pic xmlns:pic="http://schemas.openxmlformats.org/drawingml/2006/picture">
                        <pic:nvPicPr>
                          <pic:cNvPr id="0" name="image62.png"/>
                          <pic:cNvPicPr preferRelativeResize="0"/>
                        </pic:nvPicPr>
                        <pic:blipFill>
                          <a:blip r:embed="rId136"/>
                          <a:srcRect/>
                          <a:stretch>
                            <a:fillRect/>
                          </a:stretch>
                        </pic:blipFill>
                        <pic:spPr>
                          <a:xfrm>
                            <a:off x="0" y="0"/>
                            <a:ext cx="1259119" cy="708254"/>
                          </a:xfrm>
                          <a:prstGeom prst="rect">
                            <a:avLst/>
                          </a:prstGeom>
                          <a:ln/>
                        </pic:spPr>
                      </pic:pic>
                    </a:graphicData>
                  </a:graphic>
                </wp:inline>
              </w:drawing>
            </w:r>
          </w:p>
          <w:p w14:paraId="7DDF026A" w14:textId="77777777" w:rsidR="008B1B88" w:rsidRDefault="008B1B88">
            <w:pPr>
              <w:rPr>
                <w:rFonts w:ascii="Bierstadt" w:hAnsi="Bierstadt"/>
              </w:rPr>
            </w:pPr>
          </w:p>
          <w:p w14:paraId="656BB44E" w14:textId="77777777" w:rsidR="008B1B88" w:rsidRDefault="008B1B88">
            <w:pPr>
              <w:rPr>
                <w:rFonts w:ascii="Bierstadt" w:hAnsi="Bierstadt"/>
              </w:rPr>
            </w:pPr>
            <w:r>
              <w:rPr>
                <w:rFonts w:ascii="Bierstadt" w:hAnsi="Bierstadt"/>
              </w:rPr>
              <w:t>Needs/Wants Cards</w:t>
            </w:r>
          </w:p>
          <w:p w14:paraId="0000031C" w14:textId="74BB66F6" w:rsidR="001A11F6" w:rsidRPr="00CF421B" w:rsidRDefault="008B1B88">
            <w:pPr>
              <w:rPr>
                <w:rFonts w:ascii="Bierstadt" w:hAnsi="Bierstadt"/>
              </w:rPr>
            </w:pPr>
            <w:r w:rsidRPr="005C09BC">
              <w:rPr>
                <w:rFonts w:ascii="Bierstadt" w:hAnsi="Bierstadt"/>
                <w:noProof/>
                <w:color w:val="000000"/>
              </w:rPr>
              <w:drawing>
                <wp:inline distT="0" distB="0" distL="0" distR="0" wp14:anchorId="0A0A9938" wp14:editId="53A4BA75">
                  <wp:extent cx="1186640" cy="838200"/>
                  <wp:effectExtent l="0" t="0" r="0" b="0"/>
                  <wp:docPr id="11106990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990520" name=""/>
                          <pic:cNvPicPr/>
                        </pic:nvPicPr>
                        <pic:blipFill>
                          <a:blip r:embed="rId128"/>
                          <a:stretch>
                            <a:fillRect/>
                          </a:stretch>
                        </pic:blipFill>
                        <pic:spPr>
                          <a:xfrm>
                            <a:off x="0" y="0"/>
                            <a:ext cx="1193513" cy="843055"/>
                          </a:xfrm>
                          <a:prstGeom prst="rect">
                            <a:avLst/>
                          </a:prstGeom>
                        </pic:spPr>
                      </pic:pic>
                    </a:graphicData>
                  </a:graphic>
                </wp:inline>
              </w:drawing>
            </w:r>
            <w:r>
              <w:rPr>
                <w:rFonts w:ascii="Bierstadt" w:hAnsi="Bierstadt"/>
              </w:rPr>
              <w:t xml:space="preserve"> </w:t>
            </w:r>
          </w:p>
        </w:tc>
        <w:tc>
          <w:tcPr>
            <w:tcW w:w="6925" w:type="dxa"/>
          </w:tcPr>
          <w:p w14:paraId="0000031E" w14:textId="638A7E39" w:rsidR="001A11F6" w:rsidRPr="00CF421B" w:rsidRDefault="003A012C">
            <w:pPr>
              <w:rPr>
                <w:rFonts w:ascii="Bierstadt" w:hAnsi="Bierstadt"/>
              </w:rPr>
            </w:pPr>
            <w:hyperlink r:id="rId137">
              <w:r w:rsidRPr="00CF421B">
                <w:rPr>
                  <w:rFonts w:ascii="Bierstadt" w:hAnsi="Bierstadt"/>
                  <w:b/>
                  <w:i/>
                  <w:color w:val="000000"/>
                </w:rPr>
                <w:t xml:space="preserve">Suggested time: </w:t>
              </w:r>
              <w:r w:rsidR="00752793" w:rsidRPr="00CF421B">
                <w:rPr>
                  <w:rFonts w:ascii="Bierstadt" w:hAnsi="Bierstadt"/>
                  <w:b/>
                  <w:i/>
                  <w:color w:val="000000"/>
                </w:rPr>
                <w:t>3</w:t>
              </w:r>
              <w:r w:rsidR="004637CD" w:rsidRPr="00CF421B">
                <w:rPr>
                  <w:rFonts w:ascii="Bierstadt" w:hAnsi="Bierstadt"/>
                  <w:b/>
                  <w:i/>
                  <w:color w:val="000000"/>
                </w:rPr>
                <w:t xml:space="preserve"> </w:t>
              </w:r>
              <w:r w:rsidRPr="00CF421B">
                <w:rPr>
                  <w:rFonts w:ascii="Bierstadt" w:hAnsi="Bierstadt"/>
                  <w:b/>
                  <w:i/>
                  <w:color w:val="000000"/>
                </w:rPr>
                <w:t xml:space="preserve">minutes </w:t>
              </w:r>
            </w:hyperlink>
          </w:p>
          <w:p w14:paraId="0000031F" w14:textId="77777777" w:rsidR="001A11F6" w:rsidRPr="00CF421B" w:rsidRDefault="003A012C">
            <w:pPr>
              <w:rPr>
                <w:rFonts w:ascii="Bierstadt" w:hAnsi="Bierstadt"/>
              </w:rPr>
            </w:pPr>
            <w:r w:rsidRPr="00CF421B">
              <w:rPr>
                <w:rFonts w:ascii="Bierstadt" w:hAnsi="Bierstadt"/>
                <w:color w:val="000000"/>
              </w:rPr>
              <w:t>Explain to students they will look at 4 scenarios on the following slides. Each of the scenarios will include a need, a want, and a goal. Students will need to identify the need, want and goal.</w:t>
            </w:r>
          </w:p>
          <w:p w14:paraId="00000320" w14:textId="77777777" w:rsidR="001A11F6" w:rsidRPr="00CF421B" w:rsidRDefault="001A11F6">
            <w:pPr>
              <w:rPr>
                <w:rFonts w:ascii="Bierstadt" w:hAnsi="Bierstadt"/>
                <w:color w:val="000000"/>
              </w:rPr>
            </w:pPr>
          </w:p>
          <w:p w14:paraId="40831479" w14:textId="77777777" w:rsidR="001A11F6" w:rsidRPr="00CF421B" w:rsidRDefault="003A012C">
            <w:pPr>
              <w:rPr>
                <w:rFonts w:ascii="Bierstadt" w:hAnsi="Bierstadt"/>
                <w:color w:val="000000"/>
              </w:rPr>
            </w:pPr>
            <w:r w:rsidRPr="00CF421B">
              <w:rPr>
                <w:rFonts w:ascii="Bierstadt" w:hAnsi="Bierstadt"/>
                <w:color w:val="000000"/>
              </w:rPr>
              <w:t xml:space="preserve">After reading each scenario, invite a volunteer to identify the need, want and goal. </w:t>
            </w:r>
          </w:p>
          <w:p w14:paraId="66889059" w14:textId="77777777" w:rsidR="002A1891" w:rsidRPr="00CF421B" w:rsidRDefault="002A1891">
            <w:pPr>
              <w:rPr>
                <w:rFonts w:ascii="Bierstadt" w:hAnsi="Bierstadt"/>
                <w:color w:val="000000"/>
              </w:rPr>
            </w:pPr>
          </w:p>
          <w:p w14:paraId="00000322" w14:textId="251E211A" w:rsidR="002A1891" w:rsidRPr="00CF421B" w:rsidRDefault="002A1891" w:rsidP="002A1891">
            <w:pPr>
              <w:pBdr>
                <w:top w:val="nil"/>
                <w:left w:val="nil"/>
                <w:bottom w:val="nil"/>
                <w:right w:val="nil"/>
                <w:between w:val="nil"/>
              </w:pBdr>
              <w:rPr>
                <w:rFonts w:ascii="Bierstadt" w:hAnsi="Bierstadt"/>
                <w:color w:val="000000"/>
              </w:rPr>
            </w:pPr>
          </w:p>
        </w:tc>
      </w:tr>
      <w:tr w:rsidR="001A11F6" w:rsidRPr="00CF421B" w14:paraId="60EB0906" w14:textId="77777777">
        <w:tc>
          <w:tcPr>
            <w:tcW w:w="2425" w:type="dxa"/>
          </w:tcPr>
          <w:p w14:paraId="00000323" w14:textId="14CDE6E5" w:rsidR="001A11F6" w:rsidRPr="00CF421B" w:rsidRDefault="003A012C">
            <w:pPr>
              <w:rPr>
                <w:rFonts w:ascii="Bierstadt" w:hAnsi="Bierstadt"/>
              </w:rPr>
            </w:pPr>
            <w:r w:rsidRPr="00CF421B">
              <w:rPr>
                <w:rFonts w:ascii="Bierstadt" w:hAnsi="Bierstadt"/>
              </w:rPr>
              <w:t xml:space="preserve">Slide </w:t>
            </w:r>
            <w:r w:rsidR="00651B66">
              <w:rPr>
                <w:rFonts w:ascii="Bierstadt" w:hAnsi="Bierstadt"/>
              </w:rPr>
              <w:t>80</w:t>
            </w:r>
          </w:p>
          <w:p w14:paraId="00000325" w14:textId="562454EE" w:rsidR="001A11F6" w:rsidRPr="00CF421B" w:rsidRDefault="003A012C">
            <w:pPr>
              <w:rPr>
                <w:rFonts w:ascii="Bierstadt" w:hAnsi="Bierstadt"/>
              </w:rPr>
            </w:pPr>
            <w:r w:rsidRPr="00CF421B">
              <w:rPr>
                <w:rFonts w:ascii="Bierstadt" w:hAnsi="Bierstadt"/>
                <w:noProof/>
              </w:rPr>
              <w:drawing>
                <wp:inline distT="0" distB="0" distL="0" distR="0" wp14:anchorId="463A4A29" wp14:editId="453BE2D5">
                  <wp:extent cx="1267968" cy="713232"/>
                  <wp:effectExtent l="0" t="0" r="0" b="0"/>
                  <wp:docPr id="2119499609" name="image70.png"/>
                  <wp:cNvGraphicFramePr/>
                  <a:graphic xmlns:a="http://schemas.openxmlformats.org/drawingml/2006/main">
                    <a:graphicData uri="http://schemas.openxmlformats.org/drawingml/2006/picture">
                      <pic:pic xmlns:pic="http://schemas.openxmlformats.org/drawingml/2006/picture">
                        <pic:nvPicPr>
                          <pic:cNvPr id="0" name="image70.png"/>
                          <pic:cNvPicPr preferRelativeResize="0"/>
                        </pic:nvPicPr>
                        <pic:blipFill>
                          <a:blip r:embed="rId138"/>
                          <a:srcRect/>
                          <a:stretch>
                            <a:fillRect/>
                          </a:stretch>
                        </pic:blipFill>
                        <pic:spPr>
                          <a:xfrm>
                            <a:off x="0" y="0"/>
                            <a:ext cx="1267968" cy="713232"/>
                          </a:xfrm>
                          <a:prstGeom prst="rect">
                            <a:avLst/>
                          </a:prstGeom>
                          <a:ln/>
                        </pic:spPr>
                      </pic:pic>
                    </a:graphicData>
                  </a:graphic>
                </wp:inline>
              </w:drawing>
            </w:r>
          </w:p>
        </w:tc>
        <w:tc>
          <w:tcPr>
            <w:tcW w:w="6925" w:type="dxa"/>
          </w:tcPr>
          <w:p w14:paraId="00000328" w14:textId="4BE328EA" w:rsidR="001A11F6" w:rsidRPr="00CF421B" w:rsidRDefault="00181EC4">
            <w:pPr>
              <w:pBdr>
                <w:top w:val="nil"/>
                <w:left w:val="nil"/>
                <w:bottom w:val="nil"/>
                <w:right w:val="nil"/>
                <w:between w:val="nil"/>
              </w:pBdr>
              <w:rPr>
                <w:rFonts w:ascii="Bierstadt" w:hAnsi="Bierstadt"/>
                <w:iCs/>
                <w:color w:val="000000"/>
              </w:rPr>
            </w:pPr>
            <w:r w:rsidRPr="00CF421B">
              <w:rPr>
                <w:rFonts w:ascii="Bierstadt" w:hAnsi="Bierstadt"/>
                <w:b/>
                <w:iCs/>
                <w:color w:val="000000"/>
              </w:rPr>
              <w:t>Scenario 1</w:t>
            </w:r>
            <w:r w:rsidR="003A012C" w:rsidRPr="00CF421B">
              <w:rPr>
                <w:rFonts w:ascii="Bierstadt" w:hAnsi="Bierstadt"/>
                <w:color w:val="000000"/>
              </w:rPr>
              <w:br/>
              <w:t xml:space="preserve">Read each scenario to the class and invite a volunteer to identify what the need, want and goal is. </w:t>
            </w:r>
          </w:p>
          <w:p w14:paraId="0000032C" w14:textId="72F24016" w:rsidR="001A11F6" w:rsidRPr="00CF421B" w:rsidRDefault="003A012C" w:rsidP="002A1891">
            <w:pPr>
              <w:pBdr>
                <w:top w:val="nil"/>
                <w:left w:val="nil"/>
                <w:bottom w:val="nil"/>
                <w:right w:val="nil"/>
                <w:between w:val="nil"/>
              </w:pBdr>
              <w:rPr>
                <w:rFonts w:ascii="Bierstadt" w:hAnsi="Bierstadt"/>
                <w:color w:val="000000"/>
              </w:rPr>
            </w:pPr>
            <w:r w:rsidRPr="00CF421B">
              <w:rPr>
                <w:rFonts w:ascii="Bierstadt" w:hAnsi="Bierstadt"/>
                <w:b/>
                <w:color w:val="000000"/>
              </w:rPr>
              <w:t xml:space="preserve">*Click or tap to reveal each of the answers and advance to </w:t>
            </w:r>
            <w:r w:rsidR="002A1891" w:rsidRPr="00CF421B">
              <w:rPr>
                <w:rFonts w:ascii="Bierstadt" w:hAnsi="Bierstadt"/>
                <w:b/>
                <w:color w:val="000000"/>
              </w:rPr>
              <w:t>t</w:t>
            </w:r>
            <w:r w:rsidRPr="00CF421B">
              <w:rPr>
                <w:rFonts w:ascii="Bierstadt" w:hAnsi="Bierstadt"/>
                <w:b/>
                <w:color w:val="000000"/>
              </w:rPr>
              <w:t xml:space="preserve">he next scenario. </w:t>
            </w:r>
          </w:p>
        </w:tc>
      </w:tr>
      <w:tr w:rsidR="001A11F6" w:rsidRPr="00CF421B" w14:paraId="33C61C8C" w14:textId="77777777">
        <w:tc>
          <w:tcPr>
            <w:tcW w:w="2425" w:type="dxa"/>
          </w:tcPr>
          <w:p w14:paraId="0000032D" w14:textId="67D4A118" w:rsidR="001A11F6" w:rsidRPr="00CF421B" w:rsidRDefault="003A012C">
            <w:pPr>
              <w:rPr>
                <w:rFonts w:ascii="Bierstadt" w:hAnsi="Bierstadt"/>
              </w:rPr>
            </w:pPr>
            <w:r w:rsidRPr="00CF421B">
              <w:rPr>
                <w:rFonts w:ascii="Bierstadt" w:hAnsi="Bierstadt"/>
              </w:rPr>
              <w:t>Slide 8</w:t>
            </w:r>
            <w:r w:rsidR="00651B66">
              <w:rPr>
                <w:rFonts w:ascii="Bierstadt" w:hAnsi="Bierstadt"/>
              </w:rPr>
              <w:t>1</w:t>
            </w:r>
          </w:p>
          <w:p w14:paraId="0000032E" w14:textId="77777777" w:rsidR="001A11F6" w:rsidRPr="00CF421B" w:rsidRDefault="003A012C">
            <w:pPr>
              <w:rPr>
                <w:rFonts w:ascii="Bierstadt" w:hAnsi="Bierstadt"/>
              </w:rPr>
            </w:pPr>
            <w:r w:rsidRPr="00CF421B">
              <w:rPr>
                <w:rFonts w:ascii="Bierstadt" w:hAnsi="Bierstadt"/>
                <w:noProof/>
              </w:rPr>
              <w:drawing>
                <wp:inline distT="0" distB="0" distL="0" distR="0" wp14:anchorId="2579DA59" wp14:editId="4EBA616C">
                  <wp:extent cx="1267968" cy="713232"/>
                  <wp:effectExtent l="0" t="0" r="0" b="0"/>
                  <wp:docPr id="2119499599" name="image66.png"/>
                  <wp:cNvGraphicFramePr/>
                  <a:graphic xmlns:a="http://schemas.openxmlformats.org/drawingml/2006/main">
                    <a:graphicData uri="http://schemas.openxmlformats.org/drawingml/2006/picture">
                      <pic:pic xmlns:pic="http://schemas.openxmlformats.org/drawingml/2006/picture">
                        <pic:nvPicPr>
                          <pic:cNvPr id="0" name="image66.png"/>
                          <pic:cNvPicPr preferRelativeResize="0"/>
                        </pic:nvPicPr>
                        <pic:blipFill>
                          <a:blip r:embed="rId139"/>
                          <a:srcRect/>
                          <a:stretch>
                            <a:fillRect/>
                          </a:stretch>
                        </pic:blipFill>
                        <pic:spPr>
                          <a:xfrm>
                            <a:off x="0" y="0"/>
                            <a:ext cx="1267968" cy="713232"/>
                          </a:xfrm>
                          <a:prstGeom prst="rect">
                            <a:avLst/>
                          </a:prstGeom>
                          <a:ln/>
                        </pic:spPr>
                      </pic:pic>
                    </a:graphicData>
                  </a:graphic>
                </wp:inline>
              </w:drawing>
            </w:r>
          </w:p>
        </w:tc>
        <w:tc>
          <w:tcPr>
            <w:tcW w:w="6925" w:type="dxa"/>
          </w:tcPr>
          <w:p w14:paraId="6F83B637" w14:textId="423F5224" w:rsidR="002A1891" w:rsidRPr="00CF421B" w:rsidRDefault="002A1891" w:rsidP="002A1891">
            <w:pPr>
              <w:pBdr>
                <w:top w:val="nil"/>
                <w:left w:val="nil"/>
                <w:bottom w:val="nil"/>
                <w:right w:val="nil"/>
                <w:between w:val="nil"/>
              </w:pBdr>
              <w:rPr>
                <w:rFonts w:ascii="Bierstadt" w:hAnsi="Bierstadt"/>
                <w:iCs/>
                <w:color w:val="000000"/>
              </w:rPr>
            </w:pPr>
            <w:r w:rsidRPr="00CF421B">
              <w:rPr>
                <w:rFonts w:ascii="Bierstadt" w:hAnsi="Bierstadt"/>
                <w:b/>
                <w:iCs/>
                <w:color w:val="000000"/>
              </w:rPr>
              <w:t>Scenario 2</w:t>
            </w:r>
            <w:r w:rsidRPr="00CF421B">
              <w:rPr>
                <w:rFonts w:ascii="Bierstadt" w:hAnsi="Bierstadt"/>
                <w:color w:val="000000"/>
              </w:rPr>
              <w:br/>
              <w:t xml:space="preserve">Read each scenario to the class and invite a volunteer to identify what the need, want and goal is. </w:t>
            </w:r>
          </w:p>
          <w:p w14:paraId="00000335" w14:textId="4B8AD361" w:rsidR="00652566" w:rsidRPr="00652566" w:rsidRDefault="002A1891" w:rsidP="002A1891">
            <w:pPr>
              <w:rPr>
                <w:rFonts w:ascii="Bierstadt" w:hAnsi="Bierstadt"/>
                <w:b/>
                <w:color w:val="000000"/>
              </w:rPr>
            </w:pPr>
            <w:r w:rsidRPr="00CF421B">
              <w:rPr>
                <w:rFonts w:ascii="Bierstadt" w:hAnsi="Bierstadt"/>
                <w:b/>
                <w:color w:val="000000"/>
              </w:rPr>
              <w:t xml:space="preserve">*Click or tap to reveal each of the answers and advance to the next scenario. </w:t>
            </w:r>
          </w:p>
        </w:tc>
      </w:tr>
      <w:tr w:rsidR="001A11F6" w:rsidRPr="00CF421B" w14:paraId="5241F9E1" w14:textId="77777777">
        <w:tc>
          <w:tcPr>
            <w:tcW w:w="2425" w:type="dxa"/>
          </w:tcPr>
          <w:p w14:paraId="00000336" w14:textId="0318D8A1" w:rsidR="001A11F6" w:rsidRPr="00CF421B" w:rsidRDefault="003A012C">
            <w:pPr>
              <w:rPr>
                <w:rFonts w:ascii="Bierstadt" w:hAnsi="Bierstadt"/>
              </w:rPr>
            </w:pPr>
            <w:r w:rsidRPr="00CF421B">
              <w:rPr>
                <w:rFonts w:ascii="Bierstadt" w:hAnsi="Bierstadt"/>
              </w:rPr>
              <w:t>Slide 8</w:t>
            </w:r>
            <w:r w:rsidR="00651B66">
              <w:rPr>
                <w:rFonts w:ascii="Bierstadt" w:hAnsi="Bierstadt"/>
              </w:rPr>
              <w:t>2</w:t>
            </w:r>
          </w:p>
          <w:p w14:paraId="00000337" w14:textId="77777777" w:rsidR="001A11F6" w:rsidRPr="00CF421B" w:rsidRDefault="003A012C">
            <w:pPr>
              <w:rPr>
                <w:rFonts w:ascii="Bierstadt" w:hAnsi="Bierstadt"/>
              </w:rPr>
            </w:pPr>
            <w:r w:rsidRPr="00CF421B">
              <w:rPr>
                <w:rFonts w:ascii="Bierstadt" w:hAnsi="Bierstadt"/>
                <w:noProof/>
              </w:rPr>
              <w:drawing>
                <wp:inline distT="0" distB="0" distL="0" distR="0" wp14:anchorId="5F3844F3" wp14:editId="0CB9FA84">
                  <wp:extent cx="1267968" cy="713232"/>
                  <wp:effectExtent l="0" t="0" r="0" b="0"/>
                  <wp:docPr id="2119499600" name="image69.png"/>
                  <wp:cNvGraphicFramePr/>
                  <a:graphic xmlns:a="http://schemas.openxmlformats.org/drawingml/2006/main">
                    <a:graphicData uri="http://schemas.openxmlformats.org/drawingml/2006/picture">
                      <pic:pic xmlns:pic="http://schemas.openxmlformats.org/drawingml/2006/picture">
                        <pic:nvPicPr>
                          <pic:cNvPr id="0" name="image69.png"/>
                          <pic:cNvPicPr preferRelativeResize="0"/>
                        </pic:nvPicPr>
                        <pic:blipFill>
                          <a:blip r:embed="rId140"/>
                          <a:srcRect/>
                          <a:stretch>
                            <a:fillRect/>
                          </a:stretch>
                        </pic:blipFill>
                        <pic:spPr>
                          <a:xfrm>
                            <a:off x="0" y="0"/>
                            <a:ext cx="1267968" cy="713232"/>
                          </a:xfrm>
                          <a:prstGeom prst="rect">
                            <a:avLst/>
                          </a:prstGeom>
                          <a:ln/>
                        </pic:spPr>
                      </pic:pic>
                    </a:graphicData>
                  </a:graphic>
                </wp:inline>
              </w:drawing>
            </w:r>
          </w:p>
        </w:tc>
        <w:tc>
          <w:tcPr>
            <w:tcW w:w="6925" w:type="dxa"/>
          </w:tcPr>
          <w:p w14:paraId="01A12CDB" w14:textId="0C2F7D1C" w:rsidR="00BC27E4" w:rsidRPr="00CF421B" w:rsidRDefault="00BC27E4" w:rsidP="00BC27E4">
            <w:pPr>
              <w:pBdr>
                <w:top w:val="nil"/>
                <w:left w:val="nil"/>
                <w:bottom w:val="nil"/>
                <w:right w:val="nil"/>
                <w:between w:val="nil"/>
              </w:pBdr>
              <w:rPr>
                <w:rFonts w:ascii="Bierstadt" w:hAnsi="Bierstadt"/>
                <w:iCs/>
                <w:color w:val="000000"/>
              </w:rPr>
            </w:pPr>
            <w:r w:rsidRPr="00CF421B">
              <w:rPr>
                <w:rFonts w:ascii="Bierstadt" w:hAnsi="Bierstadt"/>
                <w:b/>
                <w:iCs/>
                <w:color w:val="000000"/>
              </w:rPr>
              <w:t>Scenario 2</w:t>
            </w:r>
            <w:r w:rsidRPr="00CF421B">
              <w:rPr>
                <w:rFonts w:ascii="Bierstadt" w:hAnsi="Bierstadt"/>
                <w:color w:val="000000"/>
              </w:rPr>
              <w:br/>
              <w:t xml:space="preserve">Read each scenario to the class and invite a volunteer to identify what the need, want and goal is. </w:t>
            </w:r>
          </w:p>
          <w:p w14:paraId="0000033E" w14:textId="3718CC6D" w:rsidR="006C5789" w:rsidRPr="0075323B" w:rsidRDefault="00BC27E4" w:rsidP="00BC27E4">
            <w:pPr>
              <w:pBdr>
                <w:top w:val="nil"/>
                <w:left w:val="nil"/>
                <w:bottom w:val="nil"/>
                <w:right w:val="nil"/>
                <w:between w:val="nil"/>
              </w:pBdr>
              <w:rPr>
                <w:rFonts w:ascii="Bierstadt" w:hAnsi="Bierstadt"/>
                <w:b/>
                <w:color w:val="000000"/>
              </w:rPr>
            </w:pPr>
            <w:r w:rsidRPr="00CF421B">
              <w:rPr>
                <w:rFonts w:ascii="Bierstadt" w:hAnsi="Bierstadt"/>
                <w:b/>
                <w:color w:val="000000"/>
              </w:rPr>
              <w:t xml:space="preserve">*Click or tap to reveal each of the answers and advance to the next scenario. </w:t>
            </w:r>
          </w:p>
        </w:tc>
      </w:tr>
      <w:tr w:rsidR="001A11F6" w:rsidRPr="00CF421B" w14:paraId="481C1078" w14:textId="77777777">
        <w:tc>
          <w:tcPr>
            <w:tcW w:w="2425" w:type="dxa"/>
          </w:tcPr>
          <w:p w14:paraId="0000033F" w14:textId="1339C0E3" w:rsidR="001A11F6" w:rsidRPr="00CF421B" w:rsidRDefault="003A012C">
            <w:pPr>
              <w:rPr>
                <w:rFonts w:ascii="Bierstadt" w:hAnsi="Bierstadt"/>
              </w:rPr>
            </w:pPr>
            <w:r w:rsidRPr="00CF421B">
              <w:rPr>
                <w:rFonts w:ascii="Bierstadt" w:hAnsi="Bierstadt"/>
              </w:rPr>
              <w:t>Slide 8</w:t>
            </w:r>
            <w:r w:rsidR="00651B66">
              <w:rPr>
                <w:rFonts w:ascii="Bierstadt" w:hAnsi="Bierstadt"/>
              </w:rPr>
              <w:t>3</w:t>
            </w:r>
          </w:p>
          <w:p w14:paraId="00000340" w14:textId="77777777" w:rsidR="001A11F6" w:rsidRPr="00CF421B" w:rsidRDefault="003A012C">
            <w:pPr>
              <w:rPr>
                <w:rFonts w:ascii="Bierstadt" w:hAnsi="Bierstadt"/>
              </w:rPr>
            </w:pPr>
            <w:r w:rsidRPr="00CF421B">
              <w:rPr>
                <w:rFonts w:ascii="Bierstadt" w:hAnsi="Bierstadt"/>
                <w:noProof/>
              </w:rPr>
              <w:drawing>
                <wp:inline distT="0" distB="0" distL="0" distR="0" wp14:anchorId="55CC646E" wp14:editId="1D35BEEF">
                  <wp:extent cx="1267968" cy="713232"/>
                  <wp:effectExtent l="0" t="0" r="0" b="0"/>
                  <wp:docPr id="2119499601" name="image53.png"/>
                  <wp:cNvGraphicFramePr/>
                  <a:graphic xmlns:a="http://schemas.openxmlformats.org/drawingml/2006/main">
                    <a:graphicData uri="http://schemas.openxmlformats.org/drawingml/2006/picture">
                      <pic:pic xmlns:pic="http://schemas.openxmlformats.org/drawingml/2006/picture">
                        <pic:nvPicPr>
                          <pic:cNvPr id="0" name="image53.png"/>
                          <pic:cNvPicPr preferRelativeResize="0"/>
                        </pic:nvPicPr>
                        <pic:blipFill>
                          <a:blip r:embed="rId141"/>
                          <a:srcRect/>
                          <a:stretch>
                            <a:fillRect/>
                          </a:stretch>
                        </pic:blipFill>
                        <pic:spPr>
                          <a:xfrm>
                            <a:off x="0" y="0"/>
                            <a:ext cx="1267968" cy="713232"/>
                          </a:xfrm>
                          <a:prstGeom prst="rect">
                            <a:avLst/>
                          </a:prstGeom>
                          <a:ln/>
                        </pic:spPr>
                      </pic:pic>
                    </a:graphicData>
                  </a:graphic>
                </wp:inline>
              </w:drawing>
            </w:r>
          </w:p>
        </w:tc>
        <w:tc>
          <w:tcPr>
            <w:tcW w:w="6925" w:type="dxa"/>
          </w:tcPr>
          <w:p w14:paraId="3D25D0CE" w14:textId="5AA908EC" w:rsidR="00BC27E4" w:rsidRPr="00CF421B" w:rsidRDefault="00BC27E4" w:rsidP="00BC27E4">
            <w:pPr>
              <w:pBdr>
                <w:top w:val="nil"/>
                <w:left w:val="nil"/>
                <w:bottom w:val="nil"/>
                <w:right w:val="nil"/>
                <w:between w:val="nil"/>
              </w:pBdr>
              <w:rPr>
                <w:rFonts w:ascii="Bierstadt" w:hAnsi="Bierstadt"/>
                <w:iCs/>
                <w:color w:val="000000"/>
              </w:rPr>
            </w:pPr>
            <w:r w:rsidRPr="00CF421B">
              <w:rPr>
                <w:rFonts w:ascii="Bierstadt" w:hAnsi="Bierstadt"/>
                <w:b/>
                <w:iCs/>
                <w:color w:val="000000"/>
              </w:rPr>
              <w:t>Scenario 4</w:t>
            </w:r>
            <w:r w:rsidRPr="00CF421B">
              <w:rPr>
                <w:rFonts w:ascii="Bierstadt" w:hAnsi="Bierstadt"/>
                <w:color w:val="000000"/>
              </w:rPr>
              <w:br/>
              <w:t xml:space="preserve">Read each scenario to the class and invite a volunteer to identify what the need, want and goal is. </w:t>
            </w:r>
          </w:p>
          <w:p w14:paraId="3C671714" w14:textId="77777777" w:rsidR="0075323B" w:rsidRDefault="00BC27E4" w:rsidP="00BC27E4">
            <w:pPr>
              <w:pBdr>
                <w:top w:val="nil"/>
                <w:left w:val="nil"/>
                <w:bottom w:val="nil"/>
                <w:right w:val="nil"/>
                <w:between w:val="nil"/>
              </w:pBdr>
              <w:rPr>
                <w:rFonts w:ascii="Bierstadt" w:hAnsi="Bierstadt"/>
                <w:b/>
                <w:color w:val="000000"/>
              </w:rPr>
            </w:pPr>
            <w:r w:rsidRPr="00CF421B">
              <w:rPr>
                <w:rFonts w:ascii="Bierstadt" w:hAnsi="Bierstadt"/>
                <w:b/>
                <w:color w:val="000000"/>
              </w:rPr>
              <w:t xml:space="preserve">*Click or tap to reveal each of the answers and advance to the next scenario. </w:t>
            </w:r>
          </w:p>
          <w:p w14:paraId="7D1FB407" w14:textId="77777777" w:rsidR="00414D97" w:rsidRDefault="00414D97" w:rsidP="00BC27E4">
            <w:pPr>
              <w:pBdr>
                <w:top w:val="nil"/>
                <w:left w:val="nil"/>
                <w:bottom w:val="nil"/>
                <w:right w:val="nil"/>
                <w:between w:val="nil"/>
              </w:pBdr>
              <w:rPr>
                <w:rFonts w:ascii="Bierstadt" w:hAnsi="Bierstadt"/>
                <w:b/>
                <w:color w:val="000000"/>
              </w:rPr>
            </w:pPr>
          </w:p>
          <w:p w14:paraId="75C5ED4A" w14:textId="77777777" w:rsidR="00414D97" w:rsidRDefault="00414D97" w:rsidP="00BC27E4">
            <w:pPr>
              <w:pBdr>
                <w:top w:val="nil"/>
                <w:left w:val="nil"/>
                <w:bottom w:val="nil"/>
                <w:right w:val="nil"/>
                <w:between w:val="nil"/>
              </w:pBdr>
              <w:rPr>
                <w:rFonts w:ascii="Bierstadt" w:hAnsi="Bierstadt"/>
                <w:b/>
                <w:color w:val="000000"/>
              </w:rPr>
            </w:pPr>
          </w:p>
          <w:p w14:paraId="00000347" w14:textId="286E5B58" w:rsidR="00414D97" w:rsidRPr="00B179BF" w:rsidRDefault="00414D97" w:rsidP="00BC27E4">
            <w:pPr>
              <w:pBdr>
                <w:top w:val="nil"/>
                <w:left w:val="nil"/>
                <w:bottom w:val="nil"/>
                <w:right w:val="nil"/>
                <w:between w:val="nil"/>
              </w:pBdr>
              <w:rPr>
                <w:rFonts w:ascii="Bierstadt" w:hAnsi="Bierstadt"/>
                <w:b/>
                <w:color w:val="000000"/>
              </w:rPr>
            </w:pPr>
          </w:p>
        </w:tc>
      </w:tr>
      <w:tr w:rsidR="001A11F6" w:rsidRPr="00CF421B" w14:paraId="77B09C5D" w14:textId="77777777">
        <w:tc>
          <w:tcPr>
            <w:tcW w:w="2425" w:type="dxa"/>
          </w:tcPr>
          <w:p w14:paraId="00000348" w14:textId="6587E8ED" w:rsidR="001A11F6" w:rsidRPr="00CF421B" w:rsidRDefault="003A012C">
            <w:pPr>
              <w:rPr>
                <w:rFonts w:ascii="Bierstadt" w:hAnsi="Bierstadt"/>
              </w:rPr>
            </w:pPr>
            <w:r w:rsidRPr="00CF421B">
              <w:rPr>
                <w:rFonts w:ascii="Bierstadt" w:hAnsi="Bierstadt"/>
              </w:rPr>
              <w:lastRenderedPageBreak/>
              <w:t>Slide 8</w:t>
            </w:r>
            <w:r w:rsidR="00651B66">
              <w:rPr>
                <w:rFonts w:ascii="Bierstadt" w:hAnsi="Bierstadt"/>
              </w:rPr>
              <w:t>4</w:t>
            </w:r>
          </w:p>
          <w:p w14:paraId="00000349" w14:textId="4A99C2E1" w:rsidR="001A11F6" w:rsidRPr="00CF421B" w:rsidRDefault="00C31282">
            <w:pPr>
              <w:rPr>
                <w:rFonts w:ascii="Bierstadt" w:hAnsi="Bierstadt"/>
              </w:rPr>
            </w:pPr>
            <w:r w:rsidRPr="00C31282">
              <w:rPr>
                <w:rFonts w:ascii="Bierstadt" w:hAnsi="Bierstadt"/>
                <w:noProof/>
              </w:rPr>
              <w:drawing>
                <wp:inline distT="0" distB="0" distL="0" distR="0" wp14:anchorId="07D60776" wp14:editId="54AE093B">
                  <wp:extent cx="1265486" cy="713232"/>
                  <wp:effectExtent l="0" t="0" r="0" b="0"/>
                  <wp:docPr id="1744240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4240694" name=""/>
                          <pic:cNvPicPr/>
                        </pic:nvPicPr>
                        <pic:blipFill>
                          <a:blip r:embed="rId142"/>
                          <a:stretch>
                            <a:fillRect/>
                          </a:stretch>
                        </pic:blipFill>
                        <pic:spPr>
                          <a:xfrm>
                            <a:off x="0" y="0"/>
                            <a:ext cx="1265486" cy="713232"/>
                          </a:xfrm>
                          <a:prstGeom prst="rect">
                            <a:avLst/>
                          </a:prstGeom>
                        </pic:spPr>
                      </pic:pic>
                    </a:graphicData>
                  </a:graphic>
                </wp:inline>
              </w:drawing>
            </w:r>
          </w:p>
        </w:tc>
        <w:tc>
          <w:tcPr>
            <w:tcW w:w="6925" w:type="dxa"/>
          </w:tcPr>
          <w:p w14:paraId="0000034A" w14:textId="77777777" w:rsidR="001A11F6" w:rsidRPr="00CF421B" w:rsidRDefault="003A012C">
            <w:pPr>
              <w:rPr>
                <w:rFonts w:ascii="Bierstadt" w:hAnsi="Bierstadt"/>
              </w:rPr>
            </w:pPr>
            <w:r w:rsidRPr="00CF421B">
              <w:rPr>
                <w:rFonts w:ascii="Bierstadt" w:hAnsi="Bierstadt"/>
                <w:b/>
                <w:i/>
              </w:rPr>
              <w:t>Suggested Time: 2 minutes:</w:t>
            </w:r>
          </w:p>
          <w:p w14:paraId="0000034B" w14:textId="77777777" w:rsidR="001A11F6" w:rsidRPr="00CF421B" w:rsidRDefault="001A11F6">
            <w:pPr>
              <w:rPr>
                <w:rFonts w:ascii="Bierstadt" w:hAnsi="Bierstadt"/>
              </w:rPr>
            </w:pPr>
          </w:p>
          <w:p w14:paraId="0000034C" w14:textId="77777777" w:rsidR="001A11F6" w:rsidRPr="00CF421B" w:rsidRDefault="003A012C">
            <w:pPr>
              <w:rPr>
                <w:rFonts w:ascii="Bierstadt" w:hAnsi="Bierstadt"/>
              </w:rPr>
            </w:pPr>
            <w:r w:rsidRPr="00CF421B">
              <w:rPr>
                <w:rFonts w:ascii="Bierstadt" w:hAnsi="Bierstadt"/>
              </w:rPr>
              <w:t>Wrap up the activity using the following discussion questions: </w:t>
            </w:r>
          </w:p>
          <w:p w14:paraId="0000034E" w14:textId="1FA9856E" w:rsidR="001A11F6" w:rsidRPr="00CF421B" w:rsidRDefault="003A012C" w:rsidP="00054250">
            <w:pPr>
              <w:pStyle w:val="ListParagraph"/>
              <w:numPr>
                <w:ilvl w:val="0"/>
                <w:numId w:val="17"/>
              </w:numPr>
              <w:rPr>
                <w:rFonts w:ascii="Bierstadt" w:hAnsi="Bierstadt"/>
              </w:rPr>
            </w:pPr>
            <w:r w:rsidRPr="00CF421B">
              <w:rPr>
                <w:rFonts w:ascii="Bierstadt" w:hAnsi="Bierstadt"/>
              </w:rPr>
              <w:t>How are needs and wants alike and different? </w:t>
            </w:r>
          </w:p>
          <w:p w14:paraId="0000034F" w14:textId="5D137B1F" w:rsidR="001A11F6" w:rsidRPr="00CF421B" w:rsidRDefault="003A012C" w:rsidP="00054250">
            <w:pPr>
              <w:pStyle w:val="ListParagraph"/>
              <w:numPr>
                <w:ilvl w:val="1"/>
                <w:numId w:val="17"/>
              </w:numPr>
              <w:rPr>
                <w:rFonts w:ascii="Bierstadt" w:hAnsi="Bierstadt"/>
              </w:rPr>
            </w:pPr>
            <w:r w:rsidRPr="00CF421B">
              <w:rPr>
                <w:rFonts w:ascii="Bierstadt" w:hAnsi="Bierstadt"/>
              </w:rPr>
              <w:t>They both have a cost attached to them and they are individual (everyone has different needs and wants)</w:t>
            </w:r>
          </w:p>
          <w:p w14:paraId="00000350" w14:textId="4F673FB5" w:rsidR="001A11F6" w:rsidRPr="00CF421B" w:rsidRDefault="003A012C" w:rsidP="00054250">
            <w:pPr>
              <w:pStyle w:val="ListParagraph"/>
              <w:numPr>
                <w:ilvl w:val="1"/>
                <w:numId w:val="17"/>
              </w:numPr>
              <w:rPr>
                <w:rFonts w:ascii="Bierstadt" w:hAnsi="Bierstadt"/>
              </w:rPr>
            </w:pPr>
            <w:r w:rsidRPr="00CF421B">
              <w:rPr>
                <w:rFonts w:ascii="Bierstadt" w:hAnsi="Bierstadt"/>
              </w:rPr>
              <w:t>Needs are essential and wants are nice to have. </w:t>
            </w:r>
          </w:p>
          <w:p w14:paraId="00000352" w14:textId="77777777" w:rsidR="001A11F6" w:rsidRPr="00CF421B" w:rsidRDefault="003A012C" w:rsidP="00054250">
            <w:pPr>
              <w:pStyle w:val="ListParagraph"/>
              <w:numPr>
                <w:ilvl w:val="0"/>
                <w:numId w:val="17"/>
              </w:numPr>
              <w:rPr>
                <w:rFonts w:ascii="Bierstadt" w:hAnsi="Bierstadt"/>
              </w:rPr>
            </w:pPr>
            <w:r w:rsidRPr="00CF421B">
              <w:rPr>
                <w:rFonts w:ascii="Bierstadt" w:hAnsi="Bierstadt"/>
              </w:rPr>
              <w:t>Which should we spend our money on first? Needs, wants, or goals? </w:t>
            </w:r>
          </w:p>
          <w:p w14:paraId="00000353" w14:textId="3EE6E5A5" w:rsidR="001A11F6" w:rsidRPr="00CF421B" w:rsidRDefault="003A012C" w:rsidP="00054250">
            <w:pPr>
              <w:pStyle w:val="ListParagraph"/>
              <w:numPr>
                <w:ilvl w:val="1"/>
                <w:numId w:val="17"/>
              </w:numPr>
              <w:rPr>
                <w:rFonts w:ascii="Bierstadt" w:hAnsi="Bierstadt"/>
              </w:rPr>
            </w:pPr>
            <w:r w:rsidRPr="00CF421B">
              <w:rPr>
                <w:rFonts w:ascii="Bierstadt" w:hAnsi="Bierstadt"/>
              </w:rPr>
              <w:t>Needs should always come first before wants.</w:t>
            </w:r>
          </w:p>
          <w:p w14:paraId="00000354" w14:textId="77777777" w:rsidR="001A11F6" w:rsidRPr="00CF421B" w:rsidRDefault="001A11F6">
            <w:pPr>
              <w:rPr>
                <w:rFonts w:ascii="Bierstadt" w:hAnsi="Bierstadt"/>
              </w:rPr>
            </w:pPr>
          </w:p>
          <w:p w14:paraId="00000356" w14:textId="0D36C546" w:rsidR="001A11F6" w:rsidRPr="00CF421B" w:rsidRDefault="003A012C" w:rsidP="00617024">
            <w:pPr>
              <w:rPr>
                <w:rFonts w:ascii="Bierstadt" w:hAnsi="Bierstadt"/>
              </w:rPr>
            </w:pPr>
            <w:r w:rsidRPr="00CF421B">
              <w:rPr>
                <w:rFonts w:ascii="Bierstadt" w:hAnsi="Bierstadt"/>
                <w:i/>
                <w:iCs/>
              </w:rPr>
              <w:t>Volunteer connection:</w:t>
            </w:r>
            <w:r w:rsidRPr="00CF421B">
              <w:rPr>
                <w:rFonts w:ascii="Bierstadt" w:hAnsi="Bierstadt"/>
              </w:rPr>
              <w:t xml:space="preserve"> share examples of needs and wants you may have or an example of when you have spent money on your needs before your wants.</w:t>
            </w:r>
          </w:p>
        </w:tc>
      </w:tr>
      <w:tr w:rsidR="001A11F6" w:rsidRPr="00CF421B" w14:paraId="4D6B94A5" w14:textId="77777777">
        <w:tc>
          <w:tcPr>
            <w:tcW w:w="2425" w:type="dxa"/>
          </w:tcPr>
          <w:p w14:paraId="00000357" w14:textId="54CEFD55" w:rsidR="001A11F6" w:rsidRPr="00CF421B" w:rsidRDefault="003A012C">
            <w:pPr>
              <w:rPr>
                <w:rFonts w:ascii="Bierstadt" w:hAnsi="Bierstadt"/>
              </w:rPr>
            </w:pPr>
            <w:r w:rsidRPr="00CF421B">
              <w:rPr>
                <w:rFonts w:ascii="Bierstadt" w:hAnsi="Bierstadt"/>
              </w:rPr>
              <w:t>Slide 8</w:t>
            </w:r>
            <w:r w:rsidR="00651B66">
              <w:rPr>
                <w:rFonts w:ascii="Bierstadt" w:hAnsi="Bierstadt"/>
              </w:rPr>
              <w:t>5</w:t>
            </w:r>
          </w:p>
          <w:p w14:paraId="00000358" w14:textId="7AF40018" w:rsidR="001A11F6" w:rsidRPr="00CF421B" w:rsidRDefault="0098560E">
            <w:pPr>
              <w:rPr>
                <w:rFonts w:ascii="Bierstadt" w:hAnsi="Bierstadt"/>
              </w:rPr>
            </w:pPr>
            <w:r w:rsidRPr="0098560E">
              <w:rPr>
                <w:rFonts w:ascii="Bierstadt" w:hAnsi="Bierstadt"/>
                <w:noProof/>
              </w:rPr>
              <w:drawing>
                <wp:inline distT="0" distB="0" distL="0" distR="0" wp14:anchorId="7DB49CE4" wp14:editId="6B5F1BD1">
                  <wp:extent cx="1273670" cy="713232"/>
                  <wp:effectExtent l="0" t="0" r="3175" b="0"/>
                  <wp:docPr id="15819194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1919498" name=""/>
                          <pic:cNvPicPr/>
                        </pic:nvPicPr>
                        <pic:blipFill>
                          <a:blip r:embed="rId143"/>
                          <a:stretch>
                            <a:fillRect/>
                          </a:stretch>
                        </pic:blipFill>
                        <pic:spPr>
                          <a:xfrm>
                            <a:off x="0" y="0"/>
                            <a:ext cx="1273670" cy="713232"/>
                          </a:xfrm>
                          <a:prstGeom prst="rect">
                            <a:avLst/>
                          </a:prstGeom>
                        </pic:spPr>
                      </pic:pic>
                    </a:graphicData>
                  </a:graphic>
                </wp:inline>
              </w:drawing>
            </w:r>
          </w:p>
        </w:tc>
        <w:tc>
          <w:tcPr>
            <w:tcW w:w="6925" w:type="dxa"/>
          </w:tcPr>
          <w:p w14:paraId="0000035A" w14:textId="46B4B503" w:rsidR="001A11F6" w:rsidRPr="00CF421B" w:rsidRDefault="003A012C" w:rsidP="000C7F5E">
            <w:pPr>
              <w:pBdr>
                <w:top w:val="nil"/>
                <w:left w:val="nil"/>
                <w:bottom w:val="nil"/>
                <w:right w:val="nil"/>
                <w:between w:val="nil"/>
              </w:pBdr>
              <w:rPr>
                <w:rFonts w:ascii="Bierstadt" w:hAnsi="Bierstadt"/>
                <w:color w:val="000000"/>
              </w:rPr>
            </w:pPr>
            <w:hyperlink r:id="rId144">
              <w:r w:rsidRPr="00CF421B">
                <w:rPr>
                  <w:rFonts w:ascii="Bierstadt" w:hAnsi="Bierstadt"/>
                  <w:b/>
                  <w:i/>
                  <w:color w:val="000000"/>
                </w:rPr>
                <w:t>Suggested Time: 2 minutes</w:t>
              </w:r>
            </w:hyperlink>
          </w:p>
          <w:p w14:paraId="0000035C" w14:textId="4157D434" w:rsidR="001A11F6" w:rsidRPr="00CF421B" w:rsidRDefault="00E213AE">
            <w:pPr>
              <w:rPr>
                <w:rFonts w:ascii="Bierstadt" w:hAnsi="Bierstadt"/>
              </w:rPr>
            </w:pPr>
            <w:r w:rsidRPr="00CF421B">
              <w:rPr>
                <w:rFonts w:ascii="Bierstadt" w:hAnsi="Bierstadt"/>
              </w:rPr>
              <w:t>Ask students the prompt and allow a few volunteers to share their ideas.</w:t>
            </w:r>
          </w:p>
          <w:p w14:paraId="0000035D" w14:textId="77777777" w:rsidR="001A11F6" w:rsidRPr="00CF421B" w:rsidRDefault="003A012C">
            <w:pPr>
              <w:rPr>
                <w:rFonts w:ascii="Bierstadt" w:hAnsi="Bierstadt"/>
              </w:rPr>
            </w:pPr>
            <w:r w:rsidRPr="00CF421B">
              <w:rPr>
                <w:rFonts w:ascii="Bierstadt" w:hAnsi="Bierstadt"/>
              </w:rPr>
              <w:t>*</w:t>
            </w:r>
            <w:r w:rsidRPr="00CF421B">
              <w:rPr>
                <w:rFonts w:ascii="Bierstadt" w:hAnsi="Bierstadt"/>
                <w:b/>
              </w:rPr>
              <w:t>Click or tap to show the pie chart</w:t>
            </w:r>
          </w:p>
          <w:p w14:paraId="0000035E" w14:textId="77777777" w:rsidR="001A11F6" w:rsidRPr="00CF421B" w:rsidRDefault="001A11F6">
            <w:pPr>
              <w:rPr>
                <w:rFonts w:ascii="Bierstadt" w:hAnsi="Bierstadt"/>
              </w:rPr>
            </w:pPr>
          </w:p>
          <w:p w14:paraId="0000035F" w14:textId="719F7130" w:rsidR="001A11F6" w:rsidRPr="00CF421B" w:rsidRDefault="00E213AE">
            <w:pPr>
              <w:rPr>
                <w:rFonts w:ascii="Bierstadt" w:hAnsi="Bierstadt"/>
              </w:rPr>
            </w:pPr>
            <w:r w:rsidRPr="00CF421B">
              <w:rPr>
                <w:rFonts w:ascii="Bierstadt" w:hAnsi="Bierstadt"/>
              </w:rPr>
              <w:t>Explain that a</w:t>
            </w:r>
            <w:r w:rsidR="003A012C" w:rsidRPr="00CF421B">
              <w:rPr>
                <w:rFonts w:ascii="Bierstadt" w:hAnsi="Bierstadt"/>
              </w:rPr>
              <w:t xml:space="preserve"> simple rule to follow is: Needs 50% Savings 20% Wants 30%. Remind the students that </w:t>
            </w:r>
            <w:proofErr w:type="gramStart"/>
            <w:r w:rsidR="003A012C" w:rsidRPr="00CF421B">
              <w:rPr>
                <w:rFonts w:ascii="Bierstadt" w:hAnsi="Bierstadt"/>
              </w:rPr>
              <w:t>the majority of</w:t>
            </w:r>
            <w:proofErr w:type="gramEnd"/>
            <w:r w:rsidR="003A012C" w:rsidRPr="00CF421B">
              <w:rPr>
                <w:rFonts w:ascii="Bierstadt" w:hAnsi="Bierstadt"/>
              </w:rPr>
              <w:t xml:space="preserve"> your budget should always go to your needs.</w:t>
            </w:r>
          </w:p>
          <w:p w14:paraId="00000360" w14:textId="77777777" w:rsidR="001A11F6" w:rsidRPr="00CF421B" w:rsidRDefault="001A11F6">
            <w:pPr>
              <w:rPr>
                <w:rFonts w:ascii="Bierstadt" w:hAnsi="Bierstadt"/>
              </w:rPr>
            </w:pPr>
          </w:p>
          <w:p w14:paraId="00000362" w14:textId="2FF86D6E" w:rsidR="001A11F6" w:rsidRPr="00CF421B" w:rsidRDefault="003A012C">
            <w:pPr>
              <w:rPr>
                <w:rFonts w:ascii="Bierstadt" w:hAnsi="Bierstadt"/>
              </w:rPr>
            </w:pPr>
            <w:r w:rsidRPr="00CF421B">
              <w:rPr>
                <w:rFonts w:ascii="Bierstadt" w:hAnsi="Bierstadt"/>
                <w:i/>
                <w:iCs/>
              </w:rPr>
              <w:t xml:space="preserve">Volunteer </w:t>
            </w:r>
            <w:r w:rsidR="00E213AE" w:rsidRPr="00CF421B">
              <w:rPr>
                <w:rFonts w:ascii="Bierstadt" w:hAnsi="Bierstadt"/>
                <w:i/>
                <w:iCs/>
              </w:rPr>
              <w:t>c</w:t>
            </w:r>
            <w:r w:rsidRPr="00CF421B">
              <w:rPr>
                <w:rFonts w:ascii="Bierstadt" w:hAnsi="Bierstadt"/>
                <w:i/>
                <w:iCs/>
              </w:rPr>
              <w:t>onnection:</w:t>
            </w:r>
            <w:r w:rsidRPr="00CF421B">
              <w:rPr>
                <w:rFonts w:ascii="Bierstadt" w:hAnsi="Bierstadt"/>
              </w:rPr>
              <w:t xml:space="preserve"> Based on your industry knowledge and expertise, you may wish to adjust these percentages and share it with the class, to help them better understand the concept of budgeting.</w:t>
            </w:r>
          </w:p>
          <w:p w14:paraId="35065F80" w14:textId="77777777" w:rsidR="00E213AE" w:rsidRPr="00CF421B" w:rsidRDefault="00E213AE">
            <w:pPr>
              <w:rPr>
                <w:rFonts w:ascii="Bierstadt" w:hAnsi="Bierstadt"/>
              </w:rPr>
            </w:pPr>
          </w:p>
          <w:p w14:paraId="00000364" w14:textId="7919F3E7" w:rsidR="001A11F6" w:rsidRPr="00CF421B" w:rsidRDefault="003A012C" w:rsidP="00E213AE">
            <w:pPr>
              <w:rPr>
                <w:rFonts w:ascii="Bierstadt" w:hAnsi="Bierstadt"/>
              </w:rPr>
            </w:pPr>
            <w:r w:rsidRPr="00CF421B">
              <w:rPr>
                <w:rFonts w:ascii="Bierstadt" w:hAnsi="Bierstadt"/>
              </w:rPr>
              <w:t xml:space="preserve">Remind students that as their priorities change throughout different phases of their lives, their needs, wants and goals can change too. </w:t>
            </w:r>
          </w:p>
        </w:tc>
      </w:tr>
      <w:tr w:rsidR="00F90FDD" w:rsidRPr="00CF421B" w14:paraId="33325755" w14:textId="77777777" w:rsidTr="0075323B">
        <w:trPr>
          <w:trHeight w:val="890"/>
        </w:trPr>
        <w:tc>
          <w:tcPr>
            <w:tcW w:w="2425" w:type="dxa"/>
          </w:tcPr>
          <w:p w14:paraId="00000365" w14:textId="6E21982E" w:rsidR="00F90FDD" w:rsidRPr="00CF421B" w:rsidRDefault="00F90FDD">
            <w:pPr>
              <w:rPr>
                <w:rFonts w:ascii="Bierstadt" w:hAnsi="Bierstadt"/>
              </w:rPr>
            </w:pPr>
            <w:r w:rsidRPr="00CF421B">
              <w:rPr>
                <w:rFonts w:ascii="Bierstadt" w:hAnsi="Bierstadt"/>
              </w:rPr>
              <w:t>Slide 8</w:t>
            </w:r>
            <w:r w:rsidR="00651B66">
              <w:rPr>
                <w:rFonts w:ascii="Bierstadt" w:hAnsi="Bierstadt"/>
              </w:rPr>
              <w:t>6</w:t>
            </w:r>
          </w:p>
          <w:p w14:paraId="00000366" w14:textId="77777777" w:rsidR="00F90FDD" w:rsidRPr="00CF421B" w:rsidRDefault="00F90FDD">
            <w:pPr>
              <w:rPr>
                <w:rFonts w:ascii="Bierstadt" w:hAnsi="Bierstadt"/>
              </w:rPr>
            </w:pPr>
            <w:r w:rsidRPr="00CF421B">
              <w:rPr>
                <w:rFonts w:ascii="Bierstadt" w:hAnsi="Bierstadt"/>
                <w:noProof/>
              </w:rPr>
              <w:drawing>
                <wp:inline distT="0" distB="0" distL="0" distR="0" wp14:anchorId="07B86769" wp14:editId="4863D8D2">
                  <wp:extent cx="1267968" cy="713232"/>
                  <wp:effectExtent l="0" t="0" r="0" b="0"/>
                  <wp:docPr id="2119499590" name="image77.png"/>
                  <wp:cNvGraphicFramePr/>
                  <a:graphic xmlns:a="http://schemas.openxmlformats.org/drawingml/2006/main">
                    <a:graphicData uri="http://schemas.openxmlformats.org/drawingml/2006/picture">
                      <pic:pic xmlns:pic="http://schemas.openxmlformats.org/drawingml/2006/picture">
                        <pic:nvPicPr>
                          <pic:cNvPr id="0" name="image77.png"/>
                          <pic:cNvPicPr preferRelativeResize="0"/>
                        </pic:nvPicPr>
                        <pic:blipFill>
                          <a:blip r:embed="rId145"/>
                          <a:srcRect/>
                          <a:stretch>
                            <a:fillRect/>
                          </a:stretch>
                        </pic:blipFill>
                        <pic:spPr>
                          <a:xfrm>
                            <a:off x="0" y="0"/>
                            <a:ext cx="1267968" cy="713232"/>
                          </a:xfrm>
                          <a:prstGeom prst="rect">
                            <a:avLst/>
                          </a:prstGeom>
                          <a:ln/>
                        </pic:spPr>
                      </pic:pic>
                    </a:graphicData>
                  </a:graphic>
                </wp:inline>
              </w:drawing>
            </w:r>
          </w:p>
          <w:p w14:paraId="3A03B710" w14:textId="77777777" w:rsidR="00F90FDD" w:rsidRPr="00CF421B" w:rsidRDefault="00F90FDD">
            <w:pPr>
              <w:rPr>
                <w:rFonts w:ascii="Bierstadt" w:hAnsi="Bierstadt"/>
              </w:rPr>
            </w:pPr>
          </w:p>
          <w:p w14:paraId="27B95D9A" w14:textId="10F7247C" w:rsidR="00F90FDD" w:rsidRPr="00CF421B" w:rsidRDefault="00F90FDD">
            <w:pPr>
              <w:rPr>
                <w:rFonts w:ascii="Bierstadt" w:hAnsi="Bierstadt"/>
              </w:rPr>
            </w:pPr>
            <w:r w:rsidRPr="00CF421B">
              <w:rPr>
                <w:rFonts w:ascii="Bierstadt" w:hAnsi="Bierstadt"/>
              </w:rPr>
              <w:t>Slide 8</w:t>
            </w:r>
            <w:r w:rsidR="00651B66">
              <w:rPr>
                <w:rFonts w:ascii="Bierstadt" w:hAnsi="Bierstadt"/>
              </w:rPr>
              <w:t>7</w:t>
            </w:r>
          </w:p>
          <w:p w14:paraId="00000367" w14:textId="0D489E10" w:rsidR="00F90FDD" w:rsidRPr="00CF421B" w:rsidRDefault="00F90FDD" w:rsidP="004D62F7">
            <w:pPr>
              <w:rPr>
                <w:rFonts w:ascii="Bierstadt" w:hAnsi="Bierstadt"/>
              </w:rPr>
            </w:pPr>
            <w:r w:rsidRPr="00CF421B">
              <w:rPr>
                <w:rFonts w:ascii="Bierstadt" w:hAnsi="Bierstadt"/>
                <w:noProof/>
              </w:rPr>
              <w:drawing>
                <wp:inline distT="0" distB="0" distL="0" distR="0" wp14:anchorId="35E4795F" wp14:editId="1910F5C6">
                  <wp:extent cx="1267968" cy="713232"/>
                  <wp:effectExtent l="0" t="0" r="0" b="0"/>
                  <wp:docPr id="2119499592" name="image48.png"/>
                  <wp:cNvGraphicFramePr/>
                  <a:graphic xmlns:a="http://schemas.openxmlformats.org/drawingml/2006/main">
                    <a:graphicData uri="http://schemas.openxmlformats.org/drawingml/2006/picture">
                      <pic:pic xmlns:pic="http://schemas.openxmlformats.org/drawingml/2006/picture">
                        <pic:nvPicPr>
                          <pic:cNvPr id="0" name="image48.png"/>
                          <pic:cNvPicPr preferRelativeResize="0"/>
                        </pic:nvPicPr>
                        <pic:blipFill>
                          <a:blip r:embed="rId146"/>
                          <a:srcRect/>
                          <a:stretch>
                            <a:fillRect/>
                          </a:stretch>
                        </pic:blipFill>
                        <pic:spPr>
                          <a:xfrm>
                            <a:off x="0" y="0"/>
                            <a:ext cx="1267968" cy="713232"/>
                          </a:xfrm>
                          <a:prstGeom prst="rect">
                            <a:avLst/>
                          </a:prstGeom>
                          <a:ln/>
                        </pic:spPr>
                      </pic:pic>
                    </a:graphicData>
                  </a:graphic>
                </wp:inline>
              </w:drawing>
            </w:r>
          </w:p>
        </w:tc>
        <w:tc>
          <w:tcPr>
            <w:tcW w:w="6925" w:type="dxa"/>
          </w:tcPr>
          <w:p w14:paraId="00000369" w14:textId="1278F48C" w:rsidR="00F90FDD" w:rsidRPr="00CF421B" w:rsidRDefault="00F90FDD">
            <w:pPr>
              <w:rPr>
                <w:rFonts w:ascii="Bierstadt" w:hAnsi="Bierstadt"/>
                <w:b/>
                <w:i/>
                <w:color w:val="000000"/>
              </w:rPr>
            </w:pPr>
            <w:hyperlink r:id="rId147">
              <w:r w:rsidRPr="00CF421B">
                <w:rPr>
                  <w:rFonts w:ascii="Bierstadt" w:hAnsi="Bierstadt"/>
                  <w:b/>
                  <w:i/>
                  <w:color w:val="000000"/>
                </w:rPr>
                <w:t>Suggested Time: 5 minutes</w:t>
              </w:r>
            </w:hyperlink>
          </w:p>
          <w:p w14:paraId="0000036A" w14:textId="77777777" w:rsidR="00F90FDD" w:rsidRPr="00CF421B" w:rsidRDefault="00F90FDD">
            <w:pPr>
              <w:rPr>
                <w:rFonts w:ascii="Bierstadt" w:hAnsi="Bierstadt"/>
              </w:rPr>
            </w:pPr>
            <w:r w:rsidRPr="00CF421B">
              <w:rPr>
                <w:rFonts w:ascii="Bierstadt" w:hAnsi="Bierstadt"/>
                <w:color w:val="000000"/>
              </w:rPr>
              <w:t>Explain to the students that to be able to afford the things you want and need; you must create a financial plan called a budget.</w:t>
            </w:r>
          </w:p>
          <w:p w14:paraId="1584E4F6" w14:textId="77777777" w:rsidR="00F90FDD" w:rsidRPr="00CF421B" w:rsidRDefault="00F90FDD">
            <w:pPr>
              <w:pBdr>
                <w:top w:val="nil"/>
                <w:left w:val="nil"/>
                <w:bottom w:val="nil"/>
                <w:right w:val="nil"/>
                <w:between w:val="nil"/>
              </w:pBdr>
              <w:rPr>
                <w:rFonts w:ascii="Bierstadt" w:hAnsi="Bierstadt"/>
                <w:b/>
                <w:i/>
                <w:color w:val="000000"/>
                <w:u w:val="single"/>
              </w:rPr>
            </w:pPr>
            <w:r w:rsidRPr="00CF421B">
              <w:rPr>
                <w:rFonts w:ascii="Bierstadt" w:eastAsia="Times New Roman" w:hAnsi="Bierstadt" w:cs="Times New Roman"/>
                <w:color w:val="000000"/>
              </w:rPr>
              <w:t> </w:t>
            </w:r>
          </w:p>
          <w:p w14:paraId="649FAAA3" w14:textId="77777777" w:rsidR="00F90FDD" w:rsidRPr="00CF421B" w:rsidRDefault="00F90FDD">
            <w:pPr>
              <w:rPr>
                <w:rFonts w:ascii="Bierstadt" w:hAnsi="Bierstadt"/>
              </w:rPr>
            </w:pPr>
          </w:p>
          <w:p w14:paraId="45E8CD21" w14:textId="77777777" w:rsidR="00F90FDD" w:rsidRPr="00CF421B" w:rsidRDefault="00F90FDD">
            <w:pPr>
              <w:rPr>
                <w:rFonts w:ascii="Bierstadt" w:hAnsi="Bierstadt"/>
              </w:rPr>
            </w:pPr>
          </w:p>
          <w:p w14:paraId="4BF40EA2" w14:textId="77777777" w:rsidR="00F90FDD" w:rsidRPr="00CF421B" w:rsidRDefault="00F90FDD">
            <w:pPr>
              <w:rPr>
                <w:rFonts w:ascii="Bierstadt" w:hAnsi="Bierstadt"/>
              </w:rPr>
            </w:pPr>
          </w:p>
          <w:p w14:paraId="750006B9" w14:textId="4A70CE1A" w:rsidR="00F90FDD" w:rsidRPr="00CF421B" w:rsidRDefault="00F90FDD">
            <w:pPr>
              <w:rPr>
                <w:rFonts w:ascii="Bierstadt" w:hAnsi="Bierstadt"/>
              </w:rPr>
            </w:pPr>
            <w:r w:rsidRPr="00CF421B">
              <w:rPr>
                <w:rFonts w:ascii="Bierstadt" w:hAnsi="Bierstadt"/>
                <w:color w:val="000000"/>
              </w:rPr>
              <w:t xml:space="preserve">Instruct students to complete the activity in their </w:t>
            </w:r>
            <w:r w:rsidRPr="00CF421B">
              <w:rPr>
                <w:rFonts w:ascii="Bierstadt" w:hAnsi="Bierstadt"/>
                <w:b/>
                <w:color w:val="000000"/>
              </w:rPr>
              <w:t xml:space="preserve">student portfolio, page 18, </w:t>
            </w:r>
            <w:r w:rsidRPr="00CF421B">
              <w:rPr>
                <w:rFonts w:ascii="Bierstadt" w:hAnsi="Bierstadt"/>
                <w:color w:val="000000"/>
              </w:rPr>
              <w:t xml:space="preserve">independently.  </w:t>
            </w:r>
          </w:p>
          <w:p w14:paraId="1D0EECA8" w14:textId="77777777" w:rsidR="00F90FDD" w:rsidRPr="00CF421B" w:rsidRDefault="00F90FDD">
            <w:pPr>
              <w:rPr>
                <w:rFonts w:ascii="Bierstadt" w:hAnsi="Bierstadt"/>
                <w:color w:val="000000"/>
              </w:rPr>
            </w:pPr>
          </w:p>
          <w:p w14:paraId="0000036B" w14:textId="3C9C8C03" w:rsidR="00F90FDD" w:rsidRPr="00CF421B" w:rsidRDefault="00F90FDD" w:rsidP="004D62F7">
            <w:pPr>
              <w:rPr>
                <w:rFonts w:ascii="Bierstadt" w:hAnsi="Bierstadt"/>
              </w:rPr>
            </w:pPr>
            <w:r w:rsidRPr="00CF421B">
              <w:rPr>
                <w:rFonts w:ascii="Bierstadt" w:hAnsi="Bierstadt"/>
                <w:i/>
                <w:iCs/>
                <w:color w:val="000000"/>
              </w:rPr>
              <w:lastRenderedPageBreak/>
              <w:t>Facilitator tip:</w:t>
            </w:r>
            <w:r w:rsidRPr="00CF421B">
              <w:rPr>
                <w:rFonts w:ascii="Bierstadt" w:hAnsi="Bierstadt"/>
                <w:color w:val="000000"/>
              </w:rPr>
              <w:t xml:space="preserve"> Circulate through the class while students are working on the activity. Provide examples and support where needed. </w:t>
            </w:r>
          </w:p>
        </w:tc>
      </w:tr>
      <w:tr w:rsidR="001A11F6" w:rsidRPr="00CF421B" w14:paraId="03BBA591" w14:textId="77777777">
        <w:tc>
          <w:tcPr>
            <w:tcW w:w="9350" w:type="dxa"/>
            <w:gridSpan w:val="2"/>
            <w:shd w:val="clear" w:color="auto" w:fill="C2EDF0"/>
          </w:tcPr>
          <w:p w14:paraId="00000373" w14:textId="0CC9EF24" w:rsidR="001A11F6" w:rsidRPr="00CF421B" w:rsidRDefault="00ED018A" w:rsidP="00ED018A">
            <w:pPr>
              <w:rPr>
                <w:rFonts w:ascii="Bierstadt" w:hAnsi="Bierstadt"/>
                <w:b/>
              </w:rPr>
            </w:pPr>
            <w:r>
              <w:rPr>
                <w:rFonts w:ascii="Bierstadt" w:hAnsi="Bierstadt"/>
                <w:b/>
              </w:rPr>
              <w:lastRenderedPageBreak/>
              <w:t xml:space="preserve">                                                             </w:t>
            </w:r>
            <w:r w:rsidR="003A012C" w:rsidRPr="00CF421B">
              <w:rPr>
                <w:rFonts w:ascii="Bierstadt" w:hAnsi="Bierstadt"/>
                <w:b/>
              </w:rPr>
              <w:t xml:space="preserve">A Project Budget                </w:t>
            </w:r>
            <w:r>
              <w:rPr>
                <w:rFonts w:ascii="Bierstadt" w:hAnsi="Bierstadt"/>
                <w:b/>
              </w:rPr>
              <w:t xml:space="preserve">        </w:t>
            </w:r>
            <w:r w:rsidR="003A012C" w:rsidRPr="00CF421B">
              <w:rPr>
                <w:rFonts w:ascii="Bierstadt" w:hAnsi="Bierstadt"/>
                <w:b/>
              </w:rPr>
              <w:t xml:space="preserve">    </w:t>
            </w:r>
            <w:r w:rsidR="005F685F" w:rsidRPr="00CF421B">
              <w:rPr>
                <w:rFonts w:ascii="Bierstadt" w:hAnsi="Bierstadt"/>
                <w:b/>
              </w:rPr>
              <w:t xml:space="preserve">    </w:t>
            </w:r>
            <w:r w:rsidR="003A012C" w:rsidRPr="00CF421B">
              <w:rPr>
                <w:rFonts w:ascii="Bierstadt" w:hAnsi="Bierstadt"/>
                <w:b/>
              </w:rPr>
              <w:t xml:space="preserve">             </w:t>
            </w:r>
            <w:r w:rsidR="001B3269" w:rsidRPr="00CF421B">
              <w:rPr>
                <w:rFonts w:ascii="Bierstadt" w:hAnsi="Bierstadt"/>
                <w:b/>
              </w:rPr>
              <w:t>25</w:t>
            </w:r>
            <w:r w:rsidR="003A012C" w:rsidRPr="00CF421B">
              <w:rPr>
                <w:rFonts w:ascii="Bierstadt" w:hAnsi="Bierstadt"/>
                <w:b/>
              </w:rPr>
              <w:t xml:space="preserve"> mins</w:t>
            </w:r>
          </w:p>
        </w:tc>
      </w:tr>
      <w:tr w:rsidR="001A11F6" w:rsidRPr="00CF421B" w14:paraId="50CB514A" w14:textId="77777777" w:rsidTr="00AD49F9">
        <w:trPr>
          <w:trHeight w:val="1502"/>
        </w:trPr>
        <w:tc>
          <w:tcPr>
            <w:tcW w:w="2425" w:type="dxa"/>
          </w:tcPr>
          <w:p w14:paraId="00000375" w14:textId="3F0C63FF" w:rsidR="001A11F6" w:rsidRPr="00CF421B" w:rsidRDefault="003A012C">
            <w:pPr>
              <w:rPr>
                <w:rFonts w:ascii="Bierstadt" w:hAnsi="Bierstadt"/>
              </w:rPr>
            </w:pPr>
            <w:r w:rsidRPr="00CF421B">
              <w:rPr>
                <w:rFonts w:ascii="Bierstadt" w:hAnsi="Bierstadt"/>
              </w:rPr>
              <w:t>Slide 8</w:t>
            </w:r>
            <w:r w:rsidR="00651B66">
              <w:rPr>
                <w:rFonts w:ascii="Bierstadt" w:hAnsi="Bierstadt"/>
              </w:rPr>
              <w:t>8</w:t>
            </w:r>
          </w:p>
          <w:p w14:paraId="00000377" w14:textId="5C22E4F3" w:rsidR="001A11F6" w:rsidRPr="00CF421B" w:rsidRDefault="00ED00DA">
            <w:pPr>
              <w:rPr>
                <w:rFonts w:ascii="Bierstadt" w:hAnsi="Bierstadt"/>
              </w:rPr>
            </w:pPr>
            <w:r w:rsidRPr="00CF421B">
              <w:rPr>
                <w:rFonts w:ascii="Bierstadt" w:hAnsi="Bierstadt"/>
                <w:noProof/>
              </w:rPr>
              <w:drawing>
                <wp:inline distT="0" distB="0" distL="0" distR="0" wp14:anchorId="4C21E683" wp14:editId="2B127A5D">
                  <wp:extent cx="1268542" cy="713232"/>
                  <wp:effectExtent l="0" t="0" r="8255" b="0"/>
                  <wp:docPr id="704032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03254" name=""/>
                          <pic:cNvPicPr/>
                        </pic:nvPicPr>
                        <pic:blipFill>
                          <a:blip r:embed="rId148"/>
                          <a:stretch>
                            <a:fillRect/>
                          </a:stretch>
                        </pic:blipFill>
                        <pic:spPr>
                          <a:xfrm>
                            <a:off x="0" y="0"/>
                            <a:ext cx="1268542" cy="713232"/>
                          </a:xfrm>
                          <a:prstGeom prst="rect">
                            <a:avLst/>
                          </a:prstGeom>
                        </pic:spPr>
                      </pic:pic>
                    </a:graphicData>
                  </a:graphic>
                </wp:inline>
              </w:drawing>
            </w:r>
          </w:p>
        </w:tc>
        <w:tc>
          <w:tcPr>
            <w:tcW w:w="6925" w:type="dxa"/>
          </w:tcPr>
          <w:p w14:paraId="00000379" w14:textId="43A21446"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93160A" w:rsidRPr="00CF421B">
              <w:rPr>
                <w:rFonts w:ascii="Bierstadt" w:hAnsi="Bierstadt"/>
                <w:b/>
                <w:i/>
                <w:color w:val="000000"/>
              </w:rPr>
              <w:t>2</w:t>
            </w:r>
            <w:r w:rsidR="001B3269" w:rsidRPr="00CF421B">
              <w:rPr>
                <w:rFonts w:ascii="Bierstadt" w:hAnsi="Bierstadt"/>
                <w:b/>
                <w:i/>
                <w:color w:val="000000"/>
              </w:rPr>
              <w:t xml:space="preserve"> minutes</w:t>
            </w:r>
          </w:p>
          <w:p w14:paraId="0000037A" w14:textId="22CA0B95" w:rsidR="00D82628" w:rsidRDefault="003A012C" w:rsidP="00D82628">
            <w:pPr>
              <w:pBdr>
                <w:top w:val="nil"/>
                <w:left w:val="nil"/>
                <w:bottom w:val="nil"/>
                <w:right w:val="nil"/>
                <w:between w:val="nil"/>
              </w:pBdr>
              <w:rPr>
                <w:rFonts w:ascii="Bierstadt" w:hAnsi="Bierstadt"/>
                <w:color w:val="000000"/>
              </w:rPr>
            </w:pPr>
            <w:r w:rsidRPr="00CF421B">
              <w:rPr>
                <w:rFonts w:ascii="Bierstadt" w:hAnsi="Bierstadt"/>
                <w:color w:val="000000"/>
              </w:rPr>
              <w:t xml:space="preserve">Introduce the third Avatar Challenge! </w:t>
            </w:r>
          </w:p>
          <w:p w14:paraId="0168A3D7" w14:textId="77777777" w:rsidR="001E21A9" w:rsidRDefault="001E21A9" w:rsidP="00D82628">
            <w:pPr>
              <w:pBdr>
                <w:top w:val="nil"/>
                <w:left w:val="nil"/>
                <w:bottom w:val="nil"/>
                <w:right w:val="nil"/>
                <w:between w:val="nil"/>
              </w:pBdr>
              <w:rPr>
                <w:rFonts w:ascii="Bierstadt" w:hAnsi="Bierstadt"/>
                <w:color w:val="000000"/>
              </w:rPr>
            </w:pPr>
          </w:p>
          <w:p w14:paraId="1F81CC89" w14:textId="77777777" w:rsidR="001E21A9" w:rsidRDefault="001E21A9" w:rsidP="00D82628">
            <w:pPr>
              <w:pBdr>
                <w:top w:val="nil"/>
                <w:left w:val="nil"/>
                <w:bottom w:val="nil"/>
                <w:right w:val="nil"/>
                <w:between w:val="nil"/>
              </w:pBdr>
              <w:rPr>
                <w:rFonts w:ascii="Bierstadt" w:hAnsi="Bierstadt"/>
                <w:color w:val="000000"/>
              </w:rPr>
            </w:pPr>
          </w:p>
          <w:p w14:paraId="2B0F3ADF" w14:textId="77777777" w:rsidR="001E21A9" w:rsidRPr="00CF421B" w:rsidRDefault="001E21A9" w:rsidP="00D82628">
            <w:pPr>
              <w:pBdr>
                <w:top w:val="nil"/>
                <w:left w:val="nil"/>
                <w:bottom w:val="nil"/>
                <w:right w:val="nil"/>
                <w:between w:val="nil"/>
              </w:pBdr>
              <w:rPr>
                <w:rFonts w:ascii="Bierstadt" w:hAnsi="Bierstadt"/>
                <w:color w:val="000000"/>
              </w:rPr>
            </w:pPr>
          </w:p>
          <w:p w14:paraId="00000380" w14:textId="1C3A486B" w:rsidR="001A11F6" w:rsidRPr="00CF421B" w:rsidRDefault="001A11F6" w:rsidP="001B3269">
            <w:pPr>
              <w:pBdr>
                <w:top w:val="nil"/>
                <w:left w:val="nil"/>
                <w:bottom w:val="nil"/>
                <w:right w:val="nil"/>
                <w:between w:val="nil"/>
              </w:pBdr>
              <w:rPr>
                <w:rFonts w:ascii="Bierstadt" w:hAnsi="Bierstadt"/>
                <w:color w:val="000000"/>
              </w:rPr>
            </w:pPr>
          </w:p>
        </w:tc>
      </w:tr>
      <w:tr w:rsidR="00D82628" w:rsidRPr="00CF421B" w14:paraId="440F3EFA" w14:textId="77777777">
        <w:tc>
          <w:tcPr>
            <w:tcW w:w="2425" w:type="dxa"/>
          </w:tcPr>
          <w:p w14:paraId="50E3C7DE" w14:textId="77777777" w:rsidR="00D82628" w:rsidRDefault="00D82628">
            <w:pPr>
              <w:rPr>
                <w:rFonts w:ascii="Bierstadt" w:hAnsi="Bierstadt"/>
              </w:rPr>
            </w:pPr>
            <w:r w:rsidRPr="00CF421B">
              <w:rPr>
                <w:rFonts w:ascii="Bierstadt" w:hAnsi="Bierstadt"/>
              </w:rPr>
              <w:t>Slide 8</w:t>
            </w:r>
            <w:r w:rsidR="00ED018A">
              <w:rPr>
                <w:rFonts w:ascii="Bierstadt" w:hAnsi="Bierstadt"/>
              </w:rPr>
              <w:t>9</w:t>
            </w:r>
          </w:p>
          <w:p w14:paraId="42749B2D" w14:textId="21D7038A" w:rsidR="00020DFC" w:rsidRPr="00CF421B" w:rsidRDefault="00020DFC">
            <w:pPr>
              <w:rPr>
                <w:rFonts w:ascii="Bierstadt" w:hAnsi="Bierstadt"/>
              </w:rPr>
            </w:pPr>
            <w:r w:rsidRPr="00020DFC">
              <w:rPr>
                <w:rFonts w:ascii="Bierstadt" w:hAnsi="Bierstadt"/>
                <w:noProof/>
              </w:rPr>
              <w:drawing>
                <wp:inline distT="0" distB="0" distL="0" distR="0" wp14:anchorId="50AF7C81" wp14:editId="63E8C144">
                  <wp:extent cx="1269564" cy="713232"/>
                  <wp:effectExtent l="0" t="0" r="6985" b="0"/>
                  <wp:docPr id="16289353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935328" name=""/>
                          <pic:cNvPicPr/>
                        </pic:nvPicPr>
                        <pic:blipFill>
                          <a:blip r:embed="rId149"/>
                          <a:stretch>
                            <a:fillRect/>
                          </a:stretch>
                        </pic:blipFill>
                        <pic:spPr>
                          <a:xfrm>
                            <a:off x="0" y="0"/>
                            <a:ext cx="1269564" cy="713232"/>
                          </a:xfrm>
                          <a:prstGeom prst="rect">
                            <a:avLst/>
                          </a:prstGeom>
                        </pic:spPr>
                      </pic:pic>
                    </a:graphicData>
                  </a:graphic>
                </wp:inline>
              </w:drawing>
            </w:r>
          </w:p>
        </w:tc>
        <w:tc>
          <w:tcPr>
            <w:tcW w:w="6925" w:type="dxa"/>
          </w:tcPr>
          <w:p w14:paraId="04F0411F" w14:textId="7D5EFE4B" w:rsidR="00D82628" w:rsidRPr="00CF421B" w:rsidRDefault="0093160A">
            <w:pPr>
              <w:pBdr>
                <w:top w:val="nil"/>
                <w:left w:val="nil"/>
                <w:bottom w:val="nil"/>
                <w:right w:val="nil"/>
                <w:between w:val="nil"/>
              </w:pBdr>
              <w:rPr>
                <w:rFonts w:ascii="Bierstadt" w:hAnsi="Bierstadt"/>
                <w:b/>
                <w:i/>
                <w:color w:val="000000"/>
              </w:rPr>
            </w:pPr>
            <w:r w:rsidRPr="00CF421B">
              <w:rPr>
                <w:rFonts w:ascii="Bierstadt" w:hAnsi="Bierstadt"/>
                <w:b/>
                <w:i/>
                <w:color w:val="000000"/>
              </w:rPr>
              <w:t xml:space="preserve">Suggested Time: </w:t>
            </w:r>
            <w:r w:rsidR="00EE17F2" w:rsidRPr="00CF421B">
              <w:rPr>
                <w:rFonts w:ascii="Bierstadt" w:hAnsi="Bierstadt"/>
                <w:b/>
                <w:i/>
                <w:color w:val="000000"/>
              </w:rPr>
              <w:t>2</w:t>
            </w:r>
            <w:r w:rsidRPr="00CF421B">
              <w:rPr>
                <w:rFonts w:ascii="Bierstadt" w:hAnsi="Bierstadt"/>
                <w:b/>
                <w:i/>
                <w:color w:val="000000"/>
              </w:rPr>
              <w:t xml:space="preserve"> minutes </w:t>
            </w:r>
          </w:p>
          <w:p w14:paraId="4CDBBAE0" w14:textId="62E52994" w:rsidR="00164284" w:rsidRDefault="00B001A9">
            <w:pPr>
              <w:pBdr>
                <w:top w:val="nil"/>
                <w:left w:val="nil"/>
                <w:bottom w:val="nil"/>
                <w:right w:val="nil"/>
                <w:between w:val="nil"/>
              </w:pBdr>
              <w:rPr>
                <w:rFonts w:ascii="Bierstadt" w:hAnsi="Bierstadt"/>
                <w:bCs/>
                <w:iCs/>
                <w:color w:val="000000"/>
              </w:rPr>
            </w:pPr>
            <w:r w:rsidRPr="00CF421B">
              <w:rPr>
                <w:rFonts w:ascii="Bierstadt" w:hAnsi="Bierstadt"/>
                <w:bCs/>
                <w:iCs/>
                <w:color w:val="000000"/>
              </w:rPr>
              <w:t>Review the concept of a budget</w:t>
            </w:r>
            <w:r w:rsidR="00B179BF">
              <w:rPr>
                <w:rFonts w:ascii="Bierstadt" w:hAnsi="Bierstadt"/>
                <w:bCs/>
                <w:iCs/>
                <w:color w:val="000000"/>
              </w:rPr>
              <w:t xml:space="preserve"> </w:t>
            </w:r>
            <w:r w:rsidRPr="00CF421B">
              <w:rPr>
                <w:rFonts w:ascii="Bierstadt" w:hAnsi="Bierstadt"/>
                <w:bCs/>
                <w:iCs/>
                <w:color w:val="000000"/>
              </w:rPr>
              <w:t xml:space="preserve">and </w:t>
            </w:r>
            <w:r w:rsidR="00164284" w:rsidRPr="00CF421B">
              <w:rPr>
                <w:rFonts w:ascii="Bierstadt" w:hAnsi="Bierstadt"/>
                <w:bCs/>
                <w:iCs/>
                <w:color w:val="000000"/>
              </w:rPr>
              <w:t>help students distinguish between income and expenses.</w:t>
            </w:r>
          </w:p>
          <w:p w14:paraId="34DEE1D6" w14:textId="77777777" w:rsidR="0075323B" w:rsidRDefault="0075323B">
            <w:pPr>
              <w:pBdr>
                <w:top w:val="nil"/>
                <w:left w:val="nil"/>
                <w:bottom w:val="nil"/>
                <w:right w:val="nil"/>
                <w:between w:val="nil"/>
              </w:pBdr>
              <w:rPr>
                <w:rFonts w:ascii="Bierstadt" w:hAnsi="Bierstadt"/>
                <w:bCs/>
                <w:iCs/>
                <w:color w:val="000000"/>
              </w:rPr>
            </w:pPr>
          </w:p>
          <w:p w14:paraId="0E71EFF5" w14:textId="0D7728CD" w:rsidR="0075323B" w:rsidRPr="00CF421B" w:rsidRDefault="0075323B">
            <w:pPr>
              <w:pBdr>
                <w:top w:val="nil"/>
                <w:left w:val="nil"/>
                <w:bottom w:val="nil"/>
                <w:right w:val="nil"/>
                <w:between w:val="nil"/>
              </w:pBdr>
              <w:rPr>
                <w:rFonts w:ascii="Bierstadt" w:hAnsi="Bierstadt"/>
                <w:bCs/>
                <w:iCs/>
                <w:color w:val="000000"/>
              </w:rPr>
            </w:pPr>
          </w:p>
        </w:tc>
      </w:tr>
      <w:tr w:rsidR="00B179BF" w:rsidRPr="00CF421B" w14:paraId="356EBB0F" w14:textId="77777777" w:rsidTr="00B179BF">
        <w:tc>
          <w:tcPr>
            <w:tcW w:w="2425" w:type="dxa"/>
            <w:shd w:val="clear" w:color="auto" w:fill="D9F1F3"/>
          </w:tcPr>
          <w:p w14:paraId="2AAAF25E" w14:textId="3926B69C" w:rsidR="00B179BF" w:rsidRPr="00CF421B" w:rsidRDefault="00B179BF">
            <w:pPr>
              <w:rPr>
                <w:rFonts w:ascii="Bierstadt" w:hAnsi="Bierstadt"/>
              </w:rPr>
            </w:pPr>
            <w:r>
              <w:rPr>
                <w:rFonts w:ascii="Bierstadt" w:hAnsi="Bierstadt"/>
              </w:rPr>
              <w:t>Program Kit Materials</w:t>
            </w:r>
          </w:p>
        </w:tc>
        <w:tc>
          <w:tcPr>
            <w:tcW w:w="6925" w:type="dxa"/>
            <w:shd w:val="clear" w:color="auto" w:fill="D9F1F3"/>
          </w:tcPr>
          <w:p w14:paraId="7B20D3EA" w14:textId="63AF72DD" w:rsidR="00B179BF" w:rsidRPr="00CF421B" w:rsidRDefault="001E21A9">
            <w:pPr>
              <w:pBdr>
                <w:top w:val="nil"/>
                <w:left w:val="nil"/>
                <w:bottom w:val="nil"/>
                <w:right w:val="nil"/>
                <w:between w:val="nil"/>
              </w:pBdr>
              <w:rPr>
                <w:rFonts w:ascii="Bierstadt" w:hAnsi="Bierstadt"/>
                <w:b/>
                <w:i/>
                <w:color w:val="000000"/>
              </w:rPr>
            </w:pPr>
            <w:r w:rsidRPr="008E0071">
              <w:rPr>
                <w:rFonts w:ascii="Bierstadt" w:eastAsia="+mn-ea" w:hAnsi="Bierstadt" w:cs="+mn-cs"/>
                <w:b/>
                <w:bCs/>
                <w:i/>
                <w:iCs/>
                <w:color w:val="000000"/>
                <w:kern w:val="24"/>
                <w:lang w:val="en-CA"/>
              </w:rPr>
              <w:t xml:space="preserve">For slides </w:t>
            </w:r>
            <w:r>
              <w:rPr>
                <w:rFonts w:ascii="Bierstadt" w:eastAsia="+mn-ea" w:hAnsi="Bierstadt" w:cs="+mn-cs"/>
                <w:b/>
                <w:bCs/>
                <w:i/>
                <w:iCs/>
                <w:color w:val="000000"/>
                <w:kern w:val="24"/>
                <w:lang w:val="en-CA"/>
              </w:rPr>
              <w:t>90-96</w:t>
            </w:r>
            <w:r w:rsidRPr="008E0071">
              <w:rPr>
                <w:rFonts w:ascii="Bierstadt" w:eastAsia="+mn-ea" w:hAnsi="Bierstadt" w:cs="+mn-cs"/>
                <w:b/>
                <w:bCs/>
                <w:i/>
                <w:iCs/>
                <w:color w:val="000000"/>
                <w:kern w:val="24"/>
                <w:lang w:val="en-CA"/>
              </w:rPr>
              <w:t xml:space="preserve">, you can reference the Avatar Challenge </w:t>
            </w:r>
            <w:r>
              <w:rPr>
                <w:rFonts w:ascii="Bierstadt" w:eastAsia="+mn-ea" w:hAnsi="Bierstadt" w:cs="+mn-cs"/>
                <w:b/>
                <w:bCs/>
                <w:i/>
                <w:iCs/>
                <w:color w:val="000000"/>
                <w:kern w:val="24"/>
                <w:lang w:val="en-CA"/>
              </w:rPr>
              <w:t>3</w:t>
            </w:r>
            <w:r w:rsidRPr="008E0071">
              <w:rPr>
                <w:rFonts w:ascii="Bierstadt" w:eastAsia="+mn-ea" w:hAnsi="Bierstadt" w:cs="+mn-cs"/>
                <w:b/>
                <w:bCs/>
                <w:i/>
                <w:iCs/>
                <w:color w:val="000000"/>
                <w:kern w:val="24"/>
                <w:lang w:val="en-CA"/>
              </w:rPr>
              <w:t xml:space="preserve"> Cards from the program kit</w:t>
            </w:r>
            <w:r>
              <w:rPr>
                <w:rFonts w:ascii="Bierstadt" w:eastAsia="+mn-ea" w:hAnsi="Bierstadt" w:cs="+mn-cs"/>
                <w:b/>
                <w:bCs/>
                <w:i/>
                <w:iCs/>
                <w:color w:val="000000"/>
                <w:kern w:val="24"/>
                <w:lang w:val="en-CA"/>
              </w:rPr>
              <w:t xml:space="preserve"> or use the information on the slide</w:t>
            </w:r>
            <w:r w:rsidRPr="008E0071">
              <w:rPr>
                <w:rFonts w:ascii="Bierstadt" w:eastAsia="+mn-ea" w:hAnsi="Bierstadt" w:cs="+mn-cs"/>
                <w:b/>
                <w:bCs/>
                <w:i/>
                <w:iCs/>
                <w:color w:val="000000"/>
                <w:kern w:val="24"/>
                <w:lang w:val="en-CA"/>
              </w:rPr>
              <w:t>. Reference the</w:t>
            </w:r>
            <w:r>
              <w:rPr>
                <w:rFonts w:ascii="Bierstadt" w:eastAsia="+mn-ea" w:hAnsi="Bierstadt" w:cs="+mn-cs"/>
                <w:b/>
                <w:bCs/>
                <w:i/>
                <w:iCs/>
                <w:color w:val="000000"/>
                <w:kern w:val="24"/>
                <w:lang w:val="en-CA"/>
              </w:rPr>
              <w:t xml:space="preserve"> same</w:t>
            </w:r>
            <w:r w:rsidRPr="008E0071">
              <w:rPr>
                <w:rFonts w:ascii="Bierstadt" w:eastAsia="+mn-ea" w:hAnsi="Bierstadt" w:cs="+mn-cs"/>
                <w:b/>
                <w:bCs/>
                <w:i/>
                <w:iCs/>
                <w:color w:val="000000"/>
                <w:kern w:val="24"/>
                <w:lang w:val="en-CA"/>
              </w:rPr>
              <w:t xml:space="preserve"> Avatar that the </w:t>
            </w:r>
            <w:r>
              <w:rPr>
                <w:rFonts w:ascii="Bierstadt" w:eastAsia="+mn-ea" w:hAnsi="Bierstadt" w:cs="+mn-cs"/>
                <w:b/>
                <w:bCs/>
                <w:i/>
                <w:iCs/>
                <w:color w:val="000000"/>
                <w:kern w:val="24"/>
                <w:lang w:val="en-CA"/>
              </w:rPr>
              <w:t>students previously selected.</w:t>
            </w:r>
          </w:p>
        </w:tc>
      </w:tr>
      <w:tr w:rsidR="001A11F6" w:rsidRPr="00CF421B" w14:paraId="22FA64C4" w14:textId="77777777">
        <w:tc>
          <w:tcPr>
            <w:tcW w:w="2425" w:type="dxa"/>
          </w:tcPr>
          <w:p w14:paraId="00000381" w14:textId="2E600D72" w:rsidR="001A11F6" w:rsidRPr="00CF421B" w:rsidRDefault="003A012C">
            <w:pPr>
              <w:rPr>
                <w:rFonts w:ascii="Bierstadt" w:hAnsi="Bierstadt"/>
              </w:rPr>
            </w:pPr>
            <w:r w:rsidRPr="00CF421B">
              <w:rPr>
                <w:rFonts w:ascii="Bierstadt" w:hAnsi="Bierstadt"/>
              </w:rPr>
              <w:t xml:space="preserve">Slide </w:t>
            </w:r>
            <w:r w:rsidR="00020DFC">
              <w:rPr>
                <w:rFonts w:ascii="Bierstadt" w:hAnsi="Bierstadt"/>
              </w:rPr>
              <w:t>90</w:t>
            </w:r>
          </w:p>
          <w:p w14:paraId="00000382" w14:textId="55F15E54" w:rsidR="001A11F6" w:rsidRPr="00CF421B" w:rsidRDefault="00697C69">
            <w:pPr>
              <w:rPr>
                <w:rFonts w:ascii="Bierstadt" w:hAnsi="Bierstadt"/>
              </w:rPr>
            </w:pPr>
            <w:r w:rsidRPr="00CF421B">
              <w:rPr>
                <w:rFonts w:ascii="Bierstadt" w:hAnsi="Bierstadt"/>
                <w:noProof/>
              </w:rPr>
              <w:drawing>
                <wp:inline distT="0" distB="0" distL="0" distR="0" wp14:anchorId="27BC9E86" wp14:editId="04FB387E">
                  <wp:extent cx="1280160" cy="717446"/>
                  <wp:effectExtent l="0" t="0" r="0" b="6985"/>
                  <wp:docPr id="16320696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2069656" name=""/>
                          <pic:cNvPicPr/>
                        </pic:nvPicPr>
                        <pic:blipFill>
                          <a:blip r:embed="rId150"/>
                          <a:stretch>
                            <a:fillRect/>
                          </a:stretch>
                        </pic:blipFill>
                        <pic:spPr>
                          <a:xfrm>
                            <a:off x="0" y="0"/>
                            <a:ext cx="1280160" cy="717446"/>
                          </a:xfrm>
                          <a:prstGeom prst="rect">
                            <a:avLst/>
                          </a:prstGeom>
                        </pic:spPr>
                      </pic:pic>
                    </a:graphicData>
                  </a:graphic>
                </wp:inline>
              </w:drawing>
            </w:r>
          </w:p>
        </w:tc>
        <w:tc>
          <w:tcPr>
            <w:tcW w:w="6925" w:type="dxa"/>
          </w:tcPr>
          <w:p w14:paraId="00000383" w14:textId="1C7502CA" w:rsidR="001A11F6" w:rsidRPr="00CF421B" w:rsidRDefault="003A012C">
            <w:pPr>
              <w:pBdr>
                <w:top w:val="nil"/>
                <w:left w:val="nil"/>
                <w:bottom w:val="nil"/>
                <w:right w:val="nil"/>
                <w:between w:val="nil"/>
              </w:pBdr>
              <w:rPr>
                <w:rFonts w:ascii="Bierstadt" w:hAnsi="Bierstadt"/>
                <w:b/>
                <w:i/>
                <w:color w:val="000000"/>
              </w:rPr>
            </w:pPr>
            <w:r w:rsidRPr="00CF421B">
              <w:rPr>
                <w:rFonts w:ascii="Bierstadt" w:hAnsi="Bierstadt"/>
                <w:b/>
                <w:i/>
                <w:color w:val="000000"/>
              </w:rPr>
              <w:t xml:space="preserve">Suggested Time: </w:t>
            </w:r>
            <w:r w:rsidR="00EE17F2" w:rsidRPr="00CF421B">
              <w:rPr>
                <w:rFonts w:ascii="Bierstadt" w:hAnsi="Bierstadt"/>
                <w:b/>
                <w:i/>
                <w:color w:val="000000"/>
              </w:rPr>
              <w:t>3</w:t>
            </w:r>
            <w:r w:rsidRPr="00CF421B">
              <w:rPr>
                <w:rFonts w:ascii="Bierstadt" w:hAnsi="Bierstadt"/>
                <w:b/>
                <w:i/>
                <w:color w:val="000000"/>
              </w:rPr>
              <w:t xml:space="preserve"> minutes</w:t>
            </w:r>
          </w:p>
          <w:p w14:paraId="5FE6B4FF" w14:textId="77777777" w:rsidR="00D82628" w:rsidRPr="00CF421B" w:rsidRDefault="00D82628" w:rsidP="00D82628">
            <w:pPr>
              <w:pBdr>
                <w:top w:val="nil"/>
                <w:left w:val="nil"/>
                <w:bottom w:val="nil"/>
                <w:right w:val="nil"/>
                <w:between w:val="nil"/>
              </w:pBdr>
              <w:rPr>
                <w:rFonts w:ascii="Bierstadt" w:hAnsi="Bierstadt"/>
                <w:color w:val="000000"/>
              </w:rPr>
            </w:pPr>
            <w:r w:rsidRPr="00CF421B">
              <w:rPr>
                <w:rFonts w:ascii="Bierstadt" w:hAnsi="Bierstadt"/>
                <w:color w:val="000000"/>
              </w:rPr>
              <w:t>Students will use the same avatar they used in Lessons 1 and 2.</w:t>
            </w:r>
          </w:p>
          <w:p w14:paraId="00000389" w14:textId="533E5F33" w:rsidR="001A11F6" w:rsidRPr="00CF421B" w:rsidRDefault="00F27506">
            <w:pPr>
              <w:pBdr>
                <w:top w:val="nil"/>
                <w:left w:val="nil"/>
                <w:bottom w:val="nil"/>
                <w:right w:val="nil"/>
                <w:between w:val="nil"/>
              </w:pBdr>
              <w:rPr>
                <w:rFonts w:ascii="Bierstadt" w:hAnsi="Bierstadt"/>
                <w:color w:val="000000"/>
              </w:rPr>
            </w:pPr>
            <w:r w:rsidRPr="00CF421B">
              <w:rPr>
                <w:rFonts w:ascii="Bierstadt" w:hAnsi="Bierstadt"/>
                <w:b/>
                <w:color w:val="000000"/>
              </w:rPr>
              <w:t>*Click or tap on the avatar that the class has selected and share the challenge details with students.</w:t>
            </w:r>
          </w:p>
          <w:p w14:paraId="3DF21276" w14:textId="77777777" w:rsidR="001A11F6" w:rsidRPr="00CF421B" w:rsidRDefault="001A11F6">
            <w:pPr>
              <w:pBdr>
                <w:top w:val="nil"/>
                <w:left w:val="nil"/>
                <w:bottom w:val="nil"/>
                <w:right w:val="nil"/>
                <w:between w:val="nil"/>
              </w:pBdr>
              <w:rPr>
                <w:rFonts w:ascii="Bierstadt" w:hAnsi="Bierstadt"/>
                <w:color w:val="000000"/>
              </w:rPr>
            </w:pPr>
          </w:p>
          <w:p w14:paraId="0000038B" w14:textId="62F8B4FC" w:rsidR="00D82628" w:rsidRPr="00CF421B" w:rsidRDefault="00D82628">
            <w:pPr>
              <w:pBdr>
                <w:top w:val="nil"/>
                <w:left w:val="nil"/>
                <w:bottom w:val="nil"/>
                <w:right w:val="nil"/>
                <w:between w:val="nil"/>
              </w:pBdr>
              <w:rPr>
                <w:rFonts w:ascii="Bierstadt" w:hAnsi="Bierstadt"/>
                <w:b/>
                <w:i/>
                <w:color w:val="000000"/>
              </w:rPr>
            </w:pPr>
            <w:r w:rsidRPr="00CF421B">
              <w:rPr>
                <w:rFonts w:ascii="Bierstadt" w:hAnsi="Bierstadt"/>
                <w:color w:val="000000"/>
              </w:rPr>
              <w:t>Avatar cards can also be found in your JA Kit Materials.</w:t>
            </w:r>
          </w:p>
        </w:tc>
      </w:tr>
      <w:tr w:rsidR="001A11F6" w:rsidRPr="00CF421B" w14:paraId="7AF887B8" w14:textId="77777777">
        <w:tc>
          <w:tcPr>
            <w:tcW w:w="2425" w:type="dxa"/>
          </w:tcPr>
          <w:p w14:paraId="0000038C" w14:textId="0F34A1EB" w:rsidR="001A11F6" w:rsidRPr="00CF421B" w:rsidRDefault="003A012C">
            <w:pPr>
              <w:rPr>
                <w:rFonts w:ascii="Bierstadt" w:hAnsi="Bierstadt"/>
              </w:rPr>
            </w:pPr>
            <w:r w:rsidRPr="00CF421B">
              <w:rPr>
                <w:rFonts w:ascii="Bierstadt" w:hAnsi="Bierstadt"/>
              </w:rPr>
              <w:t xml:space="preserve">Slide </w:t>
            </w:r>
            <w:r w:rsidR="005E6FF7" w:rsidRPr="00CF421B">
              <w:rPr>
                <w:rFonts w:ascii="Bierstadt" w:hAnsi="Bierstadt"/>
              </w:rPr>
              <w:t>9</w:t>
            </w:r>
            <w:r w:rsidR="000B281A">
              <w:rPr>
                <w:rFonts w:ascii="Bierstadt" w:hAnsi="Bierstadt"/>
              </w:rPr>
              <w:t>1</w:t>
            </w:r>
          </w:p>
          <w:p w14:paraId="2B536B33" w14:textId="714DCACE" w:rsidR="001A11F6" w:rsidRDefault="00C967CA">
            <w:pPr>
              <w:rPr>
                <w:rFonts w:ascii="Bierstadt" w:hAnsi="Bierstadt"/>
              </w:rPr>
            </w:pPr>
            <w:r w:rsidRPr="00C967CA">
              <w:rPr>
                <w:rFonts w:ascii="Bierstadt" w:hAnsi="Bierstadt"/>
                <w:noProof/>
              </w:rPr>
              <w:drawing>
                <wp:inline distT="0" distB="0" distL="0" distR="0" wp14:anchorId="506A32BA" wp14:editId="1528E702">
                  <wp:extent cx="1402715" cy="789305"/>
                  <wp:effectExtent l="0" t="0" r="6985" b="0"/>
                  <wp:docPr id="3802361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0236126" name=""/>
                          <pic:cNvPicPr/>
                        </pic:nvPicPr>
                        <pic:blipFill>
                          <a:blip r:embed="rId151"/>
                          <a:stretch>
                            <a:fillRect/>
                          </a:stretch>
                        </pic:blipFill>
                        <pic:spPr>
                          <a:xfrm>
                            <a:off x="0" y="0"/>
                            <a:ext cx="1402715" cy="789305"/>
                          </a:xfrm>
                          <a:prstGeom prst="rect">
                            <a:avLst/>
                          </a:prstGeom>
                        </pic:spPr>
                      </pic:pic>
                    </a:graphicData>
                  </a:graphic>
                </wp:inline>
              </w:drawing>
            </w:r>
          </w:p>
          <w:p w14:paraId="680CFB5E" w14:textId="77777777" w:rsidR="001E21A9" w:rsidRDefault="001E21A9">
            <w:pPr>
              <w:rPr>
                <w:rFonts w:ascii="Bierstadt" w:hAnsi="Bierstadt"/>
              </w:rPr>
            </w:pPr>
          </w:p>
          <w:p w14:paraId="5F35FB1A" w14:textId="77777777" w:rsidR="001E21A9" w:rsidRDefault="001E21A9">
            <w:pPr>
              <w:rPr>
                <w:rFonts w:ascii="Bierstadt" w:hAnsi="Bierstadt"/>
              </w:rPr>
            </w:pPr>
            <w:r>
              <w:rPr>
                <w:rFonts w:ascii="Bierstadt" w:hAnsi="Bierstadt"/>
              </w:rPr>
              <w:t xml:space="preserve">Avatar Challenge 3 Cards – Zak </w:t>
            </w:r>
          </w:p>
          <w:p w14:paraId="0000038E" w14:textId="6A52B81E" w:rsidR="001E21A9" w:rsidRPr="00CF421B" w:rsidRDefault="00253D1E">
            <w:pPr>
              <w:rPr>
                <w:rFonts w:ascii="Bierstadt" w:hAnsi="Bierstadt"/>
              </w:rPr>
            </w:pPr>
            <w:r w:rsidRPr="00253D1E">
              <w:rPr>
                <w:rFonts w:ascii="Bierstadt" w:hAnsi="Bierstadt"/>
                <w:noProof/>
              </w:rPr>
              <w:drawing>
                <wp:inline distT="0" distB="0" distL="0" distR="0" wp14:anchorId="026E5229" wp14:editId="5D529AA7">
                  <wp:extent cx="1402715" cy="896620"/>
                  <wp:effectExtent l="0" t="0" r="6985" b="0"/>
                  <wp:docPr id="8008057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0805767" name=""/>
                          <pic:cNvPicPr/>
                        </pic:nvPicPr>
                        <pic:blipFill>
                          <a:blip r:embed="rId152"/>
                          <a:stretch>
                            <a:fillRect/>
                          </a:stretch>
                        </pic:blipFill>
                        <pic:spPr>
                          <a:xfrm>
                            <a:off x="0" y="0"/>
                            <a:ext cx="1402715" cy="896620"/>
                          </a:xfrm>
                          <a:prstGeom prst="rect">
                            <a:avLst/>
                          </a:prstGeom>
                        </pic:spPr>
                      </pic:pic>
                    </a:graphicData>
                  </a:graphic>
                </wp:inline>
              </w:drawing>
            </w:r>
          </w:p>
        </w:tc>
        <w:tc>
          <w:tcPr>
            <w:tcW w:w="6925" w:type="dxa"/>
          </w:tcPr>
          <w:p w14:paraId="00000390" w14:textId="3F807E34" w:rsidR="001A11F6" w:rsidRPr="00CF421B" w:rsidRDefault="00697A18">
            <w:pPr>
              <w:pBdr>
                <w:top w:val="nil"/>
                <w:left w:val="nil"/>
                <w:bottom w:val="nil"/>
                <w:right w:val="nil"/>
                <w:between w:val="nil"/>
              </w:pBdr>
              <w:rPr>
                <w:rFonts w:ascii="Bierstadt" w:hAnsi="Bierstadt"/>
                <w:b/>
                <w:bCs/>
                <w:color w:val="000000"/>
              </w:rPr>
            </w:pPr>
            <w:r w:rsidRPr="00CF421B">
              <w:rPr>
                <w:rFonts w:ascii="Bierstadt" w:hAnsi="Bierstadt"/>
                <w:b/>
                <w:bCs/>
                <w:color w:val="000000"/>
              </w:rPr>
              <w:t>Zak</w:t>
            </w:r>
          </w:p>
          <w:p w14:paraId="00000391" w14:textId="1648D6EB"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w:t>
            </w:r>
            <w:r w:rsidR="008F1F3A" w:rsidRPr="00CF421B">
              <w:rPr>
                <w:rFonts w:ascii="Bierstadt" w:hAnsi="Bierstadt"/>
                <w:color w:val="000000"/>
              </w:rPr>
              <w:t xml:space="preserve"> with the class.</w:t>
            </w:r>
          </w:p>
          <w:p w14:paraId="113BE748" w14:textId="77777777" w:rsidR="001A11F6" w:rsidRDefault="001A11F6">
            <w:pPr>
              <w:pBdr>
                <w:top w:val="nil"/>
                <w:left w:val="nil"/>
                <w:bottom w:val="nil"/>
                <w:right w:val="nil"/>
                <w:between w:val="nil"/>
              </w:pBdr>
              <w:rPr>
                <w:rFonts w:ascii="Bierstadt" w:hAnsi="Bierstadt"/>
                <w:color w:val="000000"/>
              </w:rPr>
            </w:pPr>
          </w:p>
          <w:p w14:paraId="00000392" w14:textId="77777777" w:rsidR="0075323B" w:rsidRPr="00CF421B" w:rsidRDefault="0075323B">
            <w:pPr>
              <w:pBdr>
                <w:top w:val="nil"/>
                <w:left w:val="nil"/>
                <w:bottom w:val="nil"/>
                <w:right w:val="nil"/>
                <w:between w:val="nil"/>
              </w:pBdr>
              <w:rPr>
                <w:rFonts w:ascii="Bierstadt" w:hAnsi="Bierstadt"/>
                <w:color w:val="000000"/>
              </w:rPr>
            </w:pPr>
          </w:p>
        </w:tc>
      </w:tr>
      <w:tr w:rsidR="001A11F6" w:rsidRPr="00CF421B" w14:paraId="2B7B99DA" w14:textId="77777777">
        <w:tc>
          <w:tcPr>
            <w:tcW w:w="2425" w:type="dxa"/>
          </w:tcPr>
          <w:p w14:paraId="00000393" w14:textId="045DEC0A" w:rsidR="001A11F6" w:rsidRPr="00CF421B" w:rsidRDefault="003A012C">
            <w:pPr>
              <w:rPr>
                <w:rFonts w:ascii="Bierstadt" w:hAnsi="Bierstadt"/>
              </w:rPr>
            </w:pPr>
            <w:r w:rsidRPr="00CF421B">
              <w:rPr>
                <w:rFonts w:ascii="Bierstadt" w:hAnsi="Bierstadt"/>
              </w:rPr>
              <w:t>Slide 9</w:t>
            </w:r>
            <w:r w:rsidR="000B281A">
              <w:rPr>
                <w:rFonts w:ascii="Bierstadt" w:hAnsi="Bierstadt"/>
              </w:rPr>
              <w:t>2</w:t>
            </w:r>
          </w:p>
          <w:p w14:paraId="3F22A8BB" w14:textId="154CF06C" w:rsidR="001A11F6" w:rsidRDefault="006773F9">
            <w:pPr>
              <w:rPr>
                <w:rFonts w:ascii="Bierstadt" w:hAnsi="Bierstadt"/>
              </w:rPr>
            </w:pPr>
            <w:r w:rsidRPr="006773F9">
              <w:rPr>
                <w:rFonts w:ascii="Bierstadt" w:hAnsi="Bierstadt"/>
                <w:noProof/>
              </w:rPr>
              <w:drawing>
                <wp:inline distT="0" distB="0" distL="0" distR="0" wp14:anchorId="43B01C14" wp14:editId="5631F19F">
                  <wp:extent cx="1402715" cy="791845"/>
                  <wp:effectExtent l="0" t="0" r="6985" b="8255"/>
                  <wp:docPr id="17622662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266251" name=""/>
                          <pic:cNvPicPr/>
                        </pic:nvPicPr>
                        <pic:blipFill>
                          <a:blip r:embed="rId153"/>
                          <a:stretch>
                            <a:fillRect/>
                          </a:stretch>
                        </pic:blipFill>
                        <pic:spPr>
                          <a:xfrm>
                            <a:off x="0" y="0"/>
                            <a:ext cx="1402715" cy="791845"/>
                          </a:xfrm>
                          <a:prstGeom prst="rect">
                            <a:avLst/>
                          </a:prstGeom>
                        </pic:spPr>
                      </pic:pic>
                    </a:graphicData>
                  </a:graphic>
                </wp:inline>
              </w:drawing>
            </w:r>
          </w:p>
          <w:p w14:paraId="07396CB0" w14:textId="77777777" w:rsidR="00253D1E" w:rsidRDefault="00253D1E">
            <w:pPr>
              <w:rPr>
                <w:rFonts w:ascii="Bierstadt" w:hAnsi="Bierstadt"/>
              </w:rPr>
            </w:pPr>
          </w:p>
          <w:p w14:paraId="40CE2EEC" w14:textId="77777777" w:rsidR="00253D1E" w:rsidRDefault="00253D1E">
            <w:pPr>
              <w:rPr>
                <w:rFonts w:ascii="Bierstadt" w:hAnsi="Bierstadt"/>
              </w:rPr>
            </w:pPr>
            <w:r>
              <w:rPr>
                <w:rFonts w:ascii="Bierstadt" w:hAnsi="Bierstadt"/>
              </w:rPr>
              <w:t xml:space="preserve">Avatar Challenge 3 Cards – Lauren </w:t>
            </w:r>
          </w:p>
          <w:p w14:paraId="00000395" w14:textId="65120216" w:rsidR="00253D1E" w:rsidRPr="00CF421B" w:rsidRDefault="00F81410">
            <w:pPr>
              <w:rPr>
                <w:rFonts w:ascii="Bierstadt" w:hAnsi="Bierstadt"/>
              </w:rPr>
            </w:pPr>
            <w:r w:rsidRPr="00F81410">
              <w:rPr>
                <w:rFonts w:ascii="Bierstadt" w:hAnsi="Bierstadt"/>
                <w:noProof/>
              </w:rPr>
              <w:drawing>
                <wp:inline distT="0" distB="0" distL="0" distR="0" wp14:anchorId="7EE6E479" wp14:editId="7AD7F807">
                  <wp:extent cx="1402715" cy="887095"/>
                  <wp:effectExtent l="0" t="0" r="6985" b="8255"/>
                  <wp:docPr id="8086897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8689754" name=""/>
                          <pic:cNvPicPr/>
                        </pic:nvPicPr>
                        <pic:blipFill>
                          <a:blip r:embed="rId154"/>
                          <a:stretch>
                            <a:fillRect/>
                          </a:stretch>
                        </pic:blipFill>
                        <pic:spPr>
                          <a:xfrm>
                            <a:off x="0" y="0"/>
                            <a:ext cx="1402715" cy="887095"/>
                          </a:xfrm>
                          <a:prstGeom prst="rect">
                            <a:avLst/>
                          </a:prstGeom>
                        </pic:spPr>
                      </pic:pic>
                    </a:graphicData>
                  </a:graphic>
                </wp:inline>
              </w:drawing>
            </w:r>
          </w:p>
        </w:tc>
        <w:tc>
          <w:tcPr>
            <w:tcW w:w="6925" w:type="dxa"/>
          </w:tcPr>
          <w:p w14:paraId="00000397" w14:textId="3C1123C1" w:rsidR="001A11F6" w:rsidRPr="00CF421B" w:rsidRDefault="00697A18">
            <w:pPr>
              <w:pBdr>
                <w:top w:val="nil"/>
                <w:left w:val="nil"/>
                <w:bottom w:val="nil"/>
                <w:right w:val="nil"/>
                <w:between w:val="nil"/>
              </w:pBdr>
              <w:rPr>
                <w:rFonts w:ascii="Bierstadt" w:hAnsi="Bierstadt"/>
                <w:b/>
                <w:bCs/>
                <w:color w:val="000000"/>
              </w:rPr>
            </w:pPr>
            <w:r w:rsidRPr="00CF421B">
              <w:rPr>
                <w:rFonts w:ascii="Bierstadt" w:hAnsi="Bierstadt"/>
                <w:b/>
                <w:bCs/>
                <w:color w:val="000000"/>
              </w:rPr>
              <w:lastRenderedPageBreak/>
              <w:t>Lauren</w:t>
            </w:r>
          </w:p>
          <w:p w14:paraId="2FCCABF6" w14:textId="77777777" w:rsidR="001A11F6"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 with the class.</w:t>
            </w:r>
          </w:p>
          <w:p w14:paraId="117C60BE" w14:textId="77777777" w:rsidR="0075323B" w:rsidRDefault="0075323B">
            <w:pPr>
              <w:pBdr>
                <w:top w:val="nil"/>
                <w:left w:val="nil"/>
                <w:bottom w:val="nil"/>
                <w:right w:val="nil"/>
                <w:between w:val="nil"/>
              </w:pBdr>
              <w:rPr>
                <w:rFonts w:ascii="Bierstadt" w:hAnsi="Bierstadt"/>
                <w:color w:val="000000"/>
              </w:rPr>
            </w:pPr>
          </w:p>
          <w:p w14:paraId="44C3A35E" w14:textId="77777777" w:rsidR="0075323B" w:rsidRDefault="0075323B">
            <w:pPr>
              <w:pBdr>
                <w:top w:val="nil"/>
                <w:left w:val="nil"/>
                <w:bottom w:val="nil"/>
                <w:right w:val="nil"/>
                <w:between w:val="nil"/>
              </w:pBdr>
              <w:rPr>
                <w:rFonts w:ascii="Bierstadt" w:hAnsi="Bierstadt"/>
                <w:color w:val="000000"/>
              </w:rPr>
            </w:pPr>
          </w:p>
          <w:p w14:paraId="7ADB06F0" w14:textId="77777777" w:rsidR="00E6446C" w:rsidRDefault="00E6446C">
            <w:pPr>
              <w:pBdr>
                <w:top w:val="nil"/>
                <w:left w:val="nil"/>
                <w:bottom w:val="nil"/>
                <w:right w:val="nil"/>
                <w:between w:val="nil"/>
              </w:pBdr>
              <w:rPr>
                <w:rFonts w:ascii="Bierstadt" w:hAnsi="Bierstadt"/>
                <w:color w:val="000000"/>
              </w:rPr>
            </w:pPr>
          </w:p>
          <w:p w14:paraId="605A88A9" w14:textId="77777777" w:rsidR="00E6446C" w:rsidRDefault="00E6446C">
            <w:pPr>
              <w:pBdr>
                <w:top w:val="nil"/>
                <w:left w:val="nil"/>
                <w:bottom w:val="nil"/>
                <w:right w:val="nil"/>
                <w:between w:val="nil"/>
              </w:pBdr>
              <w:rPr>
                <w:rFonts w:ascii="Bierstadt" w:hAnsi="Bierstadt"/>
                <w:color w:val="000000"/>
              </w:rPr>
            </w:pPr>
          </w:p>
          <w:p w14:paraId="1CEA5940" w14:textId="77777777" w:rsidR="00E6446C" w:rsidRDefault="00E6446C">
            <w:pPr>
              <w:pBdr>
                <w:top w:val="nil"/>
                <w:left w:val="nil"/>
                <w:bottom w:val="nil"/>
                <w:right w:val="nil"/>
                <w:between w:val="nil"/>
              </w:pBdr>
              <w:rPr>
                <w:rFonts w:ascii="Bierstadt" w:hAnsi="Bierstadt"/>
                <w:color w:val="000000"/>
              </w:rPr>
            </w:pPr>
          </w:p>
          <w:p w14:paraId="60A1CC5A" w14:textId="77777777" w:rsidR="00E6446C" w:rsidRDefault="00E6446C">
            <w:pPr>
              <w:pBdr>
                <w:top w:val="nil"/>
                <w:left w:val="nil"/>
                <w:bottom w:val="nil"/>
                <w:right w:val="nil"/>
                <w:between w:val="nil"/>
              </w:pBdr>
              <w:rPr>
                <w:rFonts w:ascii="Bierstadt" w:hAnsi="Bierstadt"/>
                <w:color w:val="000000"/>
              </w:rPr>
            </w:pPr>
          </w:p>
          <w:p w14:paraId="659CC69A" w14:textId="77777777" w:rsidR="00E6446C" w:rsidRDefault="00E6446C">
            <w:pPr>
              <w:pBdr>
                <w:top w:val="nil"/>
                <w:left w:val="nil"/>
                <w:bottom w:val="nil"/>
                <w:right w:val="nil"/>
                <w:between w:val="nil"/>
              </w:pBdr>
              <w:rPr>
                <w:rFonts w:ascii="Bierstadt" w:hAnsi="Bierstadt"/>
                <w:color w:val="000000"/>
              </w:rPr>
            </w:pPr>
          </w:p>
          <w:p w14:paraId="0CDC5D7F" w14:textId="77777777" w:rsidR="00E6446C" w:rsidRDefault="00E6446C">
            <w:pPr>
              <w:pBdr>
                <w:top w:val="nil"/>
                <w:left w:val="nil"/>
                <w:bottom w:val="nil"/>
                <w:right w:val="nil"/>
                <w:between w:val="nil"/>
              </w:pBdr>
              <w:rPr>
                <w:rFonts w:ascii="Bierstadt" w:hAnsi="Bierstadt"/>
                <w:color w:val="000000"/>
              </w:rPr>
            </w:pPr>
          </w:p>
          <w:p w14:paraId="5909E1F9" w14:textId="77777777" w:rsidR="00E6446C" w:rsidRDefault="00E6446C">
            <w:pPr>
              <w:pBdr>
                <w:top w:val="nil"/>
                <w:left w:val="nil"/>
                <w:bottom w:val="nil"/>
                <w:right w:val="nil"/>
                <w:between w:val="nil"/>
              </w:pBdr>
              <w:rPr>
                <w:rFonts w:ascii="Bierstadt" w:hAnsi="Bierstadt"/>
                <w:color w:val="000000"/>
              </w:rPr>
            </w:pPr>
          </w:p>
          <w:p w14:paraId="01D95B5F" w14:textId="77777777" w:rsidR="00E6446C" w:rsidRDefault="00E6446C">
            <w:pPr>
              <w:pBdr>
                <w:top w:val="nil"/>
                <w:left w:val="nil"/>
                <w:bottom w:val="nil"/>
                <w:right w:val="nil"/>
                <w:between w:val="nil"/>
              </w:pBdr>
              <w:rPr>
                <w:rFonts w:ascii="Bierstadt" w:hAnsi="Bierstadt"/>
                <w:color w:val="000000"/>
              </w:rPr>
            </w:pPr>
          </w:p>
          <w:p w14:paraId="00000398" w14:textId="59C7B05E" w:rsidR="00E6446C" w:rsidRPr="00CF421B" w:rsidRDefault="00E6446C">
            <w:pPr>
              <w:pBdr>
                <w:top w:val="nil"/>
                <w:left w:val="nil"/>
                <w:bottom w:val="nil"/>
                <w:right w:val="nil"/>
                <w:between w:val="nil"/>
              </w:pBdr>
              <w:rPr>
                <w:rFonts w:ascii="Bierstadt" w:hAnsi="Bierstadt"/>
                <w:color w:val="000000"/>
              </w:rPr>
            </w:pPr>
          </w:p>
        </w:tc>
      </w:tr>
      <w:tr w:rsidR="001A11F6" w:rsidRPr="00CF421B" w14:paraId="3FCA0B59" w14:textId="77777777">
        <w:tc>
          <w:tcPr>
            <w:tcW w:w="2425" w:type="dxa"/>
          </w:tcPr>
          <w:p w14:paraId="00000399" w14:textId="64ABCC7F" w:rsidR="001A11F6" w:rsidRPr="00CF421B" w:rsidRDefault="003A012C">
            <w:pPr>
              <w:rPr>
                <w:rFonts w:ascii="Bierstadt" w:hAnsi="Bierstadt"/>
              </w:rPr>
            </w:pPr>
            <w:r w:rsidRPr="00CF421B">
              <w:rPr>
                <w:rFonts w:ascii="Bierstadt" w:hAnsi="Bierstadt"/>
              </w:rPr>
              <w:lastRenderedPageBreak/>
              <w:t>Slide 9</w:t>
            </w:r>
            <w:r w:rsidR="000B281A">
              <w:rPr>
                <w:rFonts w:ascii="Bierstadt" w:hAnsi="Bierstadt"/>
              </w:rPr>
              <w:t>3</w:t>
            </w:r>
          </w:p>
          <w:p w14:paraId="74986F67" w14:textId="36E1ACB3" w:rsidR="001A11F6" w:rsidRDefault="006773F9">
            <w:pPr>
              <w:rPr>
                <w:rFonts w:ascii="Bierstadt" w:hAnsi="Bierstadt"/>
              </w:rPr>
            </w:pPr>
            <w:r w:rsidRPr="006773F9">
              <w:rPr>
                <w:rFonts w:ascii="Bierstadt" w:hAnsi="Bierstadt"/>
                <w:noProof/>
              </w:rPr>
              <w:drawing>
                <wp:inline distT="0" distB="0" distL="0" distR="0" wp14:anchorId="0AAB31F0" wp14:editId="64A76EAC">
                  <wp:extent cx="1402715" cy="789305"/>
                  <wp:effectExtent l="0" t="0" r="6985" b="0"/>
                  <wp:docPr id="6154789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478937" name=""/>
                          <pic:cNvPicPr/>
                        </pic:nvPicPr>
                        <pic:blipFill>
                          <a:blip r:embed="rId155"/>
                          <a:stretch>
                            <a:fillRect/>
                          </a:stretch>
                        </pic:blipFill>
                        <pic:spPr>
                          <a:xfrm>
                            <a:off x="0" y="0"/>
                            <a:ext cx="1402715" cy="789305"/>
                          </a:xfrm>
                          <a:prstGeom prst="rect">
                            <a:avLst/>
                          </a:prstGeom>
                        </pic:spPr>
                      </pic:pic>
                    </a:graphicData>
                  </a:graphic>
                </wp:inline>
              </w:drawing>
            </w:r>
          </w:p>
          <w:p w14:paraId="144A3770" w14:textId="77777777" w:rsidR="00F81410" w:rsidRDefault="00F81410">
            <w:pPr>
              <w:rPr>
                <w:rFonts w:ascii="Bierstadt" w:hAnsi="Bierstadt"/>
              </w:rPr>
            </w:pPr>
          </w:p>
          <w:p w14:paraId="0C5A1416" w14:textId="77777777" w:rsidR="00F81410" w:rsidRDefault="00F81410">
            <w:pPr>
              <w:rPr>
                <w:rFonts w:ascii="Bierstadt" w:hAnsi="Bierstadt"/>
              </w:rPr>
            </w:pPr>
            <w:r>
              <w:rPr>
                <w:rFonts w:ascii="Bierstadt" w:hAnsi="Bierstadt"/>
              </w:rPr>
              <w:t xml:space="preserve">Avatar Challenge 3 Cards – Hunter </w:t>
            </w:r>
          </w:p>
          <w:p w14:paraId="0000039A" w14:textId="19DA2073" w:rsidR="00F81410" w:rsidRPr="00CF421B" w:rsidRDefault="00F81410">
            <w:pPr>
              <w:rPr>
                <w:rFonts w:ascii="Bierstadt" w:hAnsi="Bierstadt"/>
              </w:rPr>
            </w:pPr>
            <w:r w:rsidRPr="00F81410">
              <w:rPr>
                <w:rFonts w:ascii="Bierstadt" w:hAnsi="Bierstadt"/>
                <w:noProof/>
              </w:rPr>
              <w:drawing>
                <wp:inline distT="0" distB="0" distL="0" distR="0" wp14:anchorId="601BA6A1" wp14:editId="1FD459F0">
                  <wp:extent cx="1402715" cy="892810"/>
                  <wp:effectExtent l="0" t="0" r="6985" b="2540"/>
                  <wp:docPr id="791610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161056" name=""/>
                          <pic:cNvPicPr/>
                        </pic:nvPicPr>
                        <pic:blipFill>
                          <a:blip r:embed="rId156"/>
                          <a:stretch>
                            <a:fillRect/>
                          </a:stretch>
                        </pic:blipFill>
                        <pic:spPr>
                          <a:xfrm>
                            <a:off x="0" y="0"/>
                            <a:ext cx="1402715" cy="892810"/>
                          </a:xfrm>
                          <a:prstGeom prst="rect">
                            <a:avLst/>
                          </a:prstGeom>
                        </pic:spPr>
                      </pic:pic>
                    </a:graphicData>
                  </a:graphic>
                </wp:inline>
              </w:drawing>
            </w:r>
          </w:p>
        </w:tc>
        <w:tc>
          <w:tcPr>
            <w:tcW w:w="6925" w:type="dxa"/>
          </w:tcPr>
          <w:p w14:paraId="0000039C" w14:textId="28DDBCB5" w:rsidR="001A11F6" w:rsidRPr="00CF421B" w:rsidRDefault="00D751BD">
            <w:pPr>
              <w:pBdr>
                <w:top w:val="nil"/>
                <w:left w:val="nil"/>
                <w:bottom w:val="nil"/>
                <w:right w:val="nil"/>
                <w:between w:val="nil"/>
              </w:pBdr>
              <w:rPr>
                <w:rFonts w:ascii="Bierstadt" w:hAnsi="Bierstadt"/>
                <w:b/>
                <w:bCs/>
                <w:color w:val="000000"/>
              </w:rPr>
            </w:pPr>
            <w:r w:rsidRPr="00CF421B">
              <w:rPr>
                <w:rFonts w:ascii="Bierstadt" w:hAnsi="Bierstadt"/>
                <w:b/>
                <w:bCs/>
                <w:color w:val="000000"/>
              </w:rPr>
              <w:t>Hunter</w:t>
            </w:r>
          </w:p>
          <w:p w14:paraId="0000039D" w14:textId="77777777" w:rsidR="001A11F6"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 with the class.</w:t>
            </w:r>
          </w:p>
          <w:p w14:paraId="4585C0C1" w14:textId="77777777" w:rsidR="0075323B" w:rsidRPr="00CF421B" w:rsidRDefault="0075323B">
            <w:pPr>
              <w:pBdr>
                <w:top w:val="nil"/>
                <w:left w:val="nil"/>
                <w:bottom w:val="nil"/>
                <w:right w:val="nil"/>
                <w:between w:val="nil"/>
              </w:pBdr>
              <w:rPr>
                <w:rFonts w:ascii="Bierstadt" w:hAnsi="Bierstadt"/>
                <w:color w:val="000000"/>
              </w:rPr>
            </w:pPr>
          </w:p>
          <w:p w14:paraId="0000039E"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4522364A" w14:textId="77777777">
        <w:tc>
          <w:tcPr>
            <w:tcW w:w="2425" w:type="dxa"/>
          </w:tcPr>
          <w:p w14:paraId="0000039F" w14:textId="47F0D75E" w:rsidR="001A11F6" w:rsidRPr="00CF421B" w:rsidRDefault="003A012C">
            <w:pPr>
              <w:rPr>
                <w:rFonts w:ascii="Bierstadt" w:hAnsi="Bierstadt"/>
              </w:rPr>
            </w:pPr>
            <w:r w:rsidRPr="00CF421B">
              <w:rPr>
                <w:rFonts w:ascii="Bierstadt" w:hAnsi="Bierstadt"/>
              </w:rPr>
              <w:t>Slide 9</w:t>
            </w:r>
            <w:r w:rsidR="000B281A">
              <w:rPr>
                <w:rFonts w:ascii="Bierstadt" w:hAnsi="Bierstadt"/>
              </w:rPr>
              <w:t>4</w:t>
            </w:r>
          </w:p>
          <w:p w14:paraId="62368F22" w14:textId="523A7D1F" w:rsidR="001A11F6" w:rsidRDefault="006773F9">
            <w:pPr>
              <w:rPr>
                <w:rFonts w:ascii="Bierstadt" w:hAnsi="Bierstadt"/>
              </w:rPr>
            </w:pPr>
            <w:r w:rsidRPr="006773F9">
              <w:rPr>
                <w:rFonts w:ascii="Bierstadt" w:hAnsi="Bierstadt"/>
                <w:noProof/>
              </w:rPr>
              <w:drawing>
                <wp:inline distT="0" distB="0" distL="0" distR="0" wp14:anchorId="28DEFB49" wp14:editId="0D5ADE03">
                  <wp:extent cx="1402715" cy="790575"/>
                  <wp:effectExtent l="0" t="0" r="6985" b="9525"/>
                  <wp:docPr id="13791900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9190085" name=""/>
                          <pic:cNvPicPr/>
                        </pic:nvPicPr>
                        <pic:blipFill>
                          <a:blip r:embed="rId157"/>
                          <a:stretch>
                            <a:fillRect/>
                          </a:stretch>
                        </pic:blipFill>
                        <pic:spPr>
                          <a:xfrm>
                            <a:off x="0" y="0"/>
                            <a:ext cx="1402715" cy="790575"/>
                          </a:xfrm>
                          <a:prstGeom prst="rect">
                            <a:avLst/>
                          </a:prstGeom>
                        </pic:spPr>
                      </pic:pic>
                    </a:graphicData>
                  </a:graphic>
                </wp:inline>
              </w:drawing>
            </w:r>
          </w:p>
          <w:p w14:paraId="2FE2DAFE" w14:textId="77777777" w:rsidR="00F81410" w:rsidRDefault="00F81410">
            <w:pPr>
              <w:rPr>
                <w:rFonts w:ascii="Bierstadt" w:hAnsi="Bierstadt"/>
              </w:rPr>
            </w:pPr>
          </w:p>
          <w:p w14:paraId="3D72D314" w14:textId="00083E73" w:rsidR="00F81410" w:rsidRDefault="00F81410">
            <w:pPr>
              <w:rPr>
                <w:rFonts w:ascii="Bierstadt" w:hAnsi="Bierstadt"/>
              </w:rPr>
            </w:pPr>
            <w:r>
              <w:rPr>
                <w:rFonts w:ascii="Bierstadt" w:hAnsi="Bierstadt"/>
              </w:rPr>
              <w:t xml:space="preserve">Avatar Challenge </w:t>
            </w:r>
            <w:r w:rsidR="00CE2401">
              <w:rPr>
                <w:rFonts w:ascii="Bierstadt" w:hAnsi="Bierstadt"/>
              </w:rPr>
              <w:t>3</w:t>
            </w:r>
            <w:r>
              <w:rPr>
                <w:rFonts w:ascii="Bierstadt" w:hAnsi="Bierstadt"/>
              </w:rPr>
              <w:t xml:space="preserve"> Cards – Lily </w:t>
            </w:r>
          </w:p>
          <w:p w14:paraId="000003A0" w14:textId="0CF7F09F" w:rsidR="00F81410" w:rsidRPr="00CF421B" w:rsidRDefault="00CE2401">
            <w:pPr>
              <w:rPr>
                <w:rFonts w:ascii="Bierstadt" w:hAnsi="Bierstadt"/>
              </w:rPr>
            </w:pPr>
            <w:r w:rsidRPr="00CE2401">
              <w:rPr>
                <w:rFonts w:ascii="Bierstadt" w:hAnsi="Bierstadt"/>
                <w:noProof/>
              </w:rPr>
              <w:drawing>
                <wp:inline distT="0" distB="0" distL="0" distR="0" wp14:anchorId="1ED6C254" wp14:editId="2FE9DDB1">
                  <wp:extent cx="1402715" cy="887095"/>
                  <wp:effectExtent l="0" t="0" r="6985" b="8255"/>
                  <wp:docPr id="12527718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2771892" name=""/>
                          <pic:cNvPicPr/>
                        </pic:nvPicPr>
                        <pic:blipFill>
                          <a:blip r:embed="rId158"/>
                          <a:stretch>
                            <a:fillRect/>
                          </a:stretch>
                        </pic:blipFill>
                        <pic:spPr>
                          <a:xfrm>
                            <a:off x="0" y="0"/>
                            <a:ext cx="1402715" cy="887095"/>
                          </a:xfrm>
                          <a:prstGeom prst="rect">
                            <a:avLst/>
                          </a:prstGeom>
                        </pic:spPr>
                      </pic:pic>
                    </a:graphicData>
                  </a:graphic>
                </wp:inline>
              </w:drawing>
            </w:r>
          </w:p>
        </w:tc>
        <w:tc>
          <w:tcPr>
            <w:tcW w:w="6925" w:type="dxa"/>
          </w:tcPr>
          <w:p w14:paraId="000003A2" w14:textId="769B524E" w:rsidR="001A11F6" w:rsidRPr="00CF421B" w:rsidRDefault="009616A4">
            <w:pPr>
              <w:pBdr>
                <w:top w:val="nil"/>
                <w:left w:val="nil"/>
                <w:bottom w:val="nil"/>
                <w:right w:val="nil"/>
                <w:between w:val="nil"/>
              </w:pBdr>
              <w:rPr>
                <w:rFonts w:ascii="Bierstadt" w:hAnsi="Bierstadt"/>
                <w:b/>
                <w:bCs/>
                <w:color w:val="000000"/>
              </w:rPr>
            </w:pPr>
            <w:r w:rsidRPr="00CF421B">
              <w:rPr>
                <w:rFonts w:ascii="Bierstadt" w:hAnsi="Bierstadt"/>
                <w:b/>
                <w:bCs/>
                <w:color w:val="000000"/>
              </w:rPr>
              <w:t>Lily</w:t>
            </w:r>
          </w:p>
          <w:p w14:paraId="000003A3" w14:textId="77777777" w:rsidR="001A11F6"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 with the class.</w:t>
            </w:r>
          </w:p>
          <w:p w14:paraId="42A1A4D4" w14:textId="77777777" w:rsidR="0075323B" w:rsidRPr="00CF421B" w:rsidRDefault="0075323B">
            <w:pPr>
              <w:pBdr>
                <w:top w:val="nil"/>
                <w:left w:val="nil"/>
                <w:bottom w:val="nil"/>
                <w:right w:val="nil"/>
                <w:between w:val="nil"/>
              </w:pBdr>
              <w:rPr>
                <w:rFonts w:ascii="Bierstadt" w:hAnsi="Bierstadt"/>
                <w:color w:val="000000"/>
              </w:rPr>
            </w:pPr>
          </w:p>
          <w:p w14:paraId="000003A4" w14:textId="77777777" w:rsidR="0075323B" w:rsidRPr="00CF421B" w:rsidRDefault="0075323B">
            <w:pPr>
              <w:rPr>
                <w:rFonts w:ascii="Bierstadt" w:hAnsi="Bierstadt"/>
              </w:rPr>
            </w:pPr>
          </w:p>
        </w:tc>
      </w:tr>
      <w:tr w:rsidR="001A11F6" w:rsidRPr="00CF421B" w14:paraId="4C89905F" w14:textId="77777777">
        <w:tc>
          <w:tcPr>
            <w:tcW w:w="2425" w:type="dxa"/>
          </w:tcPr>
          <w:p w14:paraId="000003A5" w14:textId="28F2CA72" w:rsidR="001A11F6" w:rsidRPr="00CF421B" w:rsidRDefault="003A012C">
            <w:pPr>
              <w:rPr>
                <w:rFonts w:ascii="Bierstadt" w:hAnsi="Bierstadt"/>
              </w:rPr>
            </w:pPr>
            <w:r w:rsidRPr="00CF421B">
              <w:rPr>
                <w:rFonts w:ascii="Bierstadt" w:hAnsi="Bierstadt"/>
              </w:rPr>
              <w:t>Slide 9</w:t>
            </w:r>
            <w:r w:rsidR="000B281A">
              <w:rPr>
                <w:rFonts w:ascii="Bierstadt" w:hAnsi="Bierstadt"/>
              </w:rPr>
              <w:t>5</w:t>
            </w:r>
          </w:p>
          <w:p w14:paraId="7AEBD5CC" w14:textId="2E41AEBE" w:rsidR="001A11F6" w:rsidRDefault="00035F1D">
            <w:pPr>
              <w:rPr>
                <w:rFonts w:ascii="Bierstadt" w:hAnsi="Bierstadt"/>
              </w:rPr>
            </w:pPr>
            <w:r w:rsidRPr="00035F1D">
              <w:rPr>
                <w:rFonts w:ascii="Bierstadt" w:hAnsi="Bierstadt"/>
                <w:noProof/>
              </w:rPr>
              <w:drawing>
                <wp:inline distT="0" distB="0" distL="0" distR="0" wp14:anchorId="28D98172" wp14:editId="3B47C4C3">
                  <wp:extent cx="1402715" cy="791210"/>
                  <wp:effectExtent l="0" t="0" r="6985" b="8890"/>
                  <wp:docPr id="7276633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7663333" name=""/>
                          <pic:cNvPicPr/>
                        </pic:nvPicPr>
                        <pic:blipFill>
                          <a:blip r:embed="rId159"/>
                          <a:stretch>
                            <a:fillRect/>
                          </a:stretch>
                        </pic:blipFill>
                        <pic:spPr>
                          <a:xfrm>
                            <a:off x="0" y="0"/>
                            <a:ext cx="1402715" cy="791210"/>
                          </a:xfrm>
                          <a:prstGeom prst="rect">
                            <a:avLst/>
                          </a:prstGeom>
                        </pic:spPr>
                      </pic:pic>
                    </a:graphicData>
                  </a:graphic>
                </wp:inline>
              </w:drawing>
            </w:r>
          </w:p>
          <w:p w14:paraId="7C4912B4" w14:textId="77777777" w:rsidR="00CE2401" w:rsidRDefault="00CE2401">
            <w:pPr>
              <w:rPr>
                <w:rFonts w:ascii="Bierstadt" w:hAnsi="Bierstadt"/>
              </w:rPr>
            </w:pPr>
          </w:p>
          <w:p w14:paraId="2D11FF64" w14:textId="77777777" w:rsidR="00CE2401" w:rsidRDefault="00CE2401">
            <w:pPr>
              <w:rPr>
                <w:rFonts w:ascii="Bierstadt" w:hAnsi="Bierstadt"/>
              </w:rPr>
            </w:pPr>
            <w:r>
              <w:rPr>
                <w:rFonts w:ascii="Bierstadt" w:hAnsi="Bierstadt"/>
              </w:rPr>
              <w:t xml:space="preserve">Avatar Challenge 3 Cards – Alyza </w:t>
            </w:r>
          </w:p>
          <w:p w14:paraId="000003A6" w14:textId="33FA0158" w:rsidR="00CE2401" w:rsidRPr="00CF421B" w:rsidRDefault="00CE2401">
            <w:pPr>
              <w:rPr>
                <w:rFonts w:ascii="Bierstadt" w:hAnsi="Bierstadt"/>
              </w:rPr>
            </w:pPr>
            <w:r w:rsidRPr="00CE2401">
              <w:rPr>
                <w:rFonts w:ascii="Bierstadt" w:hAnsi="Bierstadt"/>
                <w:noProof/>
              </w:rPr>
              <w:lastRenderedPageBreak/>
              <w:drawing>
                <wp:inline distT="0" distB="0" distL="0" distR="0" wp14:anchorId="19126D41" wp14:editId="72F619BF">
                  <wp:extent cx="1402715" cy="889000"/>
                  <wp:effectExtent l="0" t="0" r="6985" b="6350"/>
                  <wp:docPr id="161595967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5959676" name=""/>
                          <pic:cNvPicPr/>
                        </pic:nvPicPr>
                        <pic:blipFill>
                          <a:blip r:embed="rId160"/>
                          <a:stretch>
                            <a:fillRect/>
                          </a:stretch>
                        </pic:blipFill>
                        <pic:spPr>
                          <a:xfrm>
                            <a:off x="0" y="0"/>
                            <a:ext cx="1402715" cy="889000"/>
                          </a:xfrm>
                          <a:prstGeom prst="rect">
                            <a:avLst/>
                          </a:prstGeom>
                        </pic:spPr>
                      </pic:pic>
                    </a:graphicData>
                  </a:graphic>
                </wp:inline>
              </w:drawing>
            </w:r>
          </w:p>
        </w:tc>
        <w:tc>
          <w:tcPr>
            <w:tcW w:w="6925" w:type="dxa"/>
          </w:tcPr>
          <w:p w14:paraId="000003A8" w14:textId="3295F95E" w:rsidR="001A11F6" w:rsidRPr="00CF421B" w:rsidRDefault="00153616">
            <w:pPr>
              <w:pBdr>
                <w:top w:val="nil"/>
                <w:left w:val="nil"/>
                <w:bottom w:val="nil"/>
                <w:right w:val="nil"/>
                <w:between w:val="nil"/>
              </w:pBdr>
              <w:rPr>
                <w:rFonts w:ascii="Bierstadt" w:hAnsi="Bierstadt"/>
                <w:b/>
                <w:bCs/>
                <w:color w:val="000000"/>
              </w:rPr>
            </w:pPr>
            <w:r w:rsidRPr="00CF421B">
              <w:rPr>
                <w:rFonts w:ascii="Bierstadt" w:hAnsi="Bierstadt"/>
                <w:b/>
                <w:bCs/>
                <w:color w:val="000000"/>
              </w:rPr>
              <w:lastRenderedPageBreak/>
              <w:t>Alyza</w:t>
            </w:r>
          </w:p>
          <w:p w14:paraId="000003A9"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 with the class.</w:t>
            </w:r>
          </w:p>
          <w:p w14:paraId="05B71267" w14:textId="77777777" w:rsidR="001A11F6" w:rsidRDefault="001A11F6">
            <w:pPr>
              <w:rPr>
                <w:rFonts w:ascii="Bierstadt" w:hAnsi="Bierstadt"/>
              </w:rPr>
            </w:pPr>
          </w:p>
          <w:p w14:paraId="2882A7F6" w14:textId="77777777" w:rsidR="00035F1D" w:rsidRDefault="00035F1D">
            <w:pPr>
              <w:rPr>
                <w:rFonts w:ascii="Bierstadt" w:hAnsi="Bierstadt"/>
              </w:rPr>
            </w:pPr>
          </w:p>
          <w:p w14:paraId="37799C18" w14:textId="77777777" w:rsidR="00035F1D" w:rsidRDefault="00035F1D">
            <w:pPr>
              <w:rPr>
                <w:rFonts w:ascii="Bierstadt" w:hAnsi="Bierstadt"/>
              </w:rPr>
            </w:pPr>
          </w:p>
          <w:p w14:paraId="1AFA0DC5" w14:textId="77777777" w:rsidR="00035F1D" w:rsidRDefault="00035F1D">
            <w:pPr>
              <w:rPr>
                <w:rFonts w:ascii="Bierstadt" w:hAnsi="Bierstadt"/>
              </w:rPr>
            </w:pPr>
          </w:p>
          <w:p w14:paraId="3F20CF9F" w14:textId="77777777" w:rsidR="00035F1D" w:rsidRDefault="00035F1D">
            <w:pPr>
              <w:rPr>
                <w:rFonts w:ascii="Bierstadt" w:hAnsi="Bierstadt"/>
              </w:rPr>
            </w:pPr>
          </w:p>
          <w:p w14:paraId="205ECC4A" w14:textId="77777777" w:rsidR="00035F1D" w:rsidRDefault="00035F1D">
            <w:pPr>
              <w:rPr>
                <w:rFonts w:ascii="Bierstadt" w:hAnsi="Bierstadt"/>
              </w:rPr>
            </w:pPr>
          </w:p>
          <w:p w14:paraId="166341FC" w14:textId="77777777" w:rsidR="00035F1D" w:rsidRDefault="00035F1D">
            <w:pPr>
              <w:rPr>
                <w:rFonts w:ascii="Bierstadt" w:hAnsi="Bierstadt"/>
              </w:rPr>
            </w:pPr>
          </w:p>
          <w:p w14:paraId="5470B66B" w14:textId="77777777" w:rsidR="00035F1D" w:rsidRDefault="00035F1D">
            <w:pPr>
              <w:rPr>
                <w:rFonts w:ascii="Bierstadt" w:hAnsi="Bierstadt"/>
              </w:rPr>
            </w:pPr>
          </w:p>
          <w:p w14:paraId="0DCC783D" w14:textId="77777777" w:rsidR="00035F1D" w:rsidRDefault="00035F1D">
            <w:pPr>
              <w:rPr>
                <w:rFonts w:ascii="Bierstadt" w:hAnsi="Bierstadt"/>
              </w:rPr>
            </w:pPr>
          </w:p>
          <w:p w14:paraId="00D8F7A3" w14:textId="77777777" w:rsidR="00035F1D" w:rsidRDefault="00035F1D">
            <w:pPr>
              <w:rPr>
                <w:rFonts w:ascii="Bierstadt" w:hAnsi="Bierstadt"/>
              </w:rPr>
            </w:pPr>
          </w:p>
          <w:p w14:paraId="11532172" w14:textId="77777777" w:rsidR="00035F1D" w:rsidRDefault="00035F1D">
            <w:pPr>
              <w:rPr>
                <w:rFonts w:ascii="Bierstadt" w:hAnsi="Bierstadt"/>
              </w:rPr>
            </w:pPr>
          </w:p>
          <w:p w14:paraId="000003AA" w14:textId="77777777" w:rsidR="00035F1D" w:rsidRPr="00CF421B" w:rsidRDefault="00035F1D">
            <w:pPr>
              <w:rPr>
                <w:rFonts w:ascii="Bierstadt" w:hAnsi="Bierstadt"/>
              </w:rPr>
            </w:pPr>
          </w:p>
        </w:tc>
      </w:tr>
      <w:tr w:rsidR="001A11F6" w:rsidRPr="00CF421B" w14:paraId="54745E08" w14:textId="77777777">
        <w:tc>
          <w:tcPr>
            <w:tcW w:w="2425" w:type="dxa"/>
          </w:tcPr>
          <w:p w14:paraId="000003AB" w14:textId="7CFD384A" w:rsidR="001A11F6" w:rsidRPr="00CF421B" w:rsidRDefault="003A012C">
            <w:pPr>
              <w:rPr>
                <w:rFonts w:ascii="Bierstadt" w:hAnsi="Bierstadt"/>
              </w:rPr>
            </w:pPr>
            <w:r w:rsidRPr="00CF421B">
              <w:rPr>
                <w:rFonts w:ascii="Bierstadt" w:hAnsi="Bierstadt"/>
              </w:rPr>
              <w:lastRenderedPageBreak/>
              <w:t>Slide 9</w:t>
            </w:r>
            <w:r w:rsidR="000B281A">
              <w:rPr>
                <w:rFonts w:ascii="Bierstadt" w:hAnsi="Bierstadt"/>
              </w:rPr>
              <w:t>6</w:t>
            </w:r>
          </w:p>
          <w:p w14:paraId="401AE728" w14:textId="4180FFE2" w:rsidR="001A11F6" w:rsidRDefault="00035F1D">
            <w:pPr>
              <w:rPr>
                <w:rFonts w:ascii="Bierstadt" w:hAnsi="Bierstadt"/>
              </w:rPr>
            </w:pPr>
            <w:r w:rsidRPr="00035F1D">
              <w:rPr>
                <w:rFonts w:ascii="Bierstadt" w:hAnsi="Bierstadt"/>
                <w:noProof/>
              </w:rPr>
              <w:drawing>
                <wp:inline distT="0" distB="0" distL="0" distR="0" wp14:anchorId="0CE55806" wp14:editId="556E8644">
                  <wp:extent cx="1402715" cy="793750"/>
                  <wp:effectExtent l="0" t="0" r="6985" b="6350"/>
                  <wp:docPr id="190463540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635409" name=""/>
                          <pic:cNvPicPr/>
                        </pic:nvPicPr>
                        <pic:blipFill>
                          <a:blip r:embed="rId161"/>
                          <a:stretch>
                            <a:fillRect/>
                          </a:stretch>
                        </pic:blipFill>
                        <pic:spPr>
                          <a:xfrm>
                            <a:off x="0" y="0"/>
                            <a:ext cx="1402715" cy="793750"/>
                          </a:xfrm>
                          <a:prstGeom prst="rect">
                            <a:avLst/>
                          </a:prstGeom>
                        </pic:spPr>
                      </pic:pic>
                    </a:graphicData>
                  </a:graphic>
                </wp:inline>
              </w:drawing>
            </w:r>
          </w:p>
          <w:p w14:paraId="47380A7C" w14:textId="77777777" w:rsidR="00CE2401" w:rsidRDefault="00CE2401">
            <w:pPr>
              <w:rPr>
                <w:rFonts w:ascii="Bierstadt" w:hAnsi="Bierstadt"/>
              </w:rPr>
            </w:pPr>
          </w:p>
          <w:p w14:paraId="0D92D7F5" w14:textId="77777777" w:rsidR="00CE2401" w:rsidRDefault="00CE2401">
            <w:pPr>
              <w:rPr>
                <w:rFonts w:ascii="Bierstadt" w:hAnsi="Bierstadt"/>
              </w:rPr>
            </w:pPr>
            <w:r>
              <w:rPr>
                <w:rFonts w:ascii="Bierstadt" w:hAnsi="Bierstadt"/>
              </w:rPr>
              <w:t xml:space="preserve">Avatar Challenge 3 Cards – Mitch </w:t>
            </w:r>
          </w:p>
          <w:p w14:paraId="000003AC" w14:textId="6BDB1922" w:rsidR="00CE2401" w:rsidRPr="00CF421B" w:rsidRDefault="00E6446C">
            <w:pPr>
              <w:rPr>
                <w:rFonts w:ascii="Bierstadt" w:hAnsi="Bierstadt"/>
              </w:rPr>
            </w:pPr>
            <w:r w:rsidRPr="00E6446C">
              <w:rPr>
                <w:rFonts w:ascii="Bierstadt" w:hAnsi="Bierstadt"/>
                <w:noProof/>
              </w:rPr>
              <w:drawing>
                <wp:inline distT="0" distB="0" distL="0" distR="0" wp14:anchorId="4F602576" wp14:editId="368A004D">
                  <wp:extent cx="1402715" cy="892175"/>
                  <wp:effectExtent l="0" t="0" r="6985" b="3175"/>
                  <wp:docPr id="17676227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7622745" name=""/>
                          <pic:cNvPicPr/>
                        </pic:nvPicPr>
                        <pic:blipFill>
                          <a:blip r:embed="rId162"/>
                          <a:stretch>
                            <a:fillRect/>
                          </a:stretch>
                        </pic:blipFill>
                        <pic:spPr>
                          <a:xfrm>
                            <a:off x="0" y="0"/>
                            <a:ext cx="1402715" cy="892175"/>
                          </a:xfrm>
                          <a:prstGeom prst="rect">
                            <a:avLst/>
                          </a:prstGeom>
                        </pic:spPr>
                      </pic:pic>
                    </a:graphicData>
                  </a:graphic>
                </wp:inline>
              </w:drawing>
            </w:r>
          </w:p>
        </w:tc>
        <w:tc>
          <w:tcPr>
            <w:tcW w:w="6925" w:type="dxa"/>
          </w:tcPr>
          <w:p w14:paraId="000003AE" w14:textId="6AFAB3DD" w:rsidR="001A11F6" w:rsidRPr="00CF421B" w:rsidRDefault="00F60550">
            <w:pPr>
              <w:pBdr>
                <w:top w:val="nil"/>
                <w:left w:val="nil"/>
                <w:bottom w:val="nil"/>
                <w:right w:val="nil"/>
                <w:between w:val="nil"/>
              </w:pBdr>
              <w:rPr>
                <w:rFonts w:ascii="Bierstadt" w:hAnsi="Bierstadt"/>
                <w:b/>
                <w:bCs/>
                <w:color w:val="000000"/>
              </w:rPr>
            </w:pPr>
            <w:r w:rsidRPr="00CF421B">
              <w:rPr>
                <w:rFonts w:ascii="Bierstadt" w:hAnsi="Bierstadt"/>
                <w:b/>
                <w:bCs/>
                <w:color w:val="000000"/>
              </w:rPr>
              <w:t xml:space="preserve">Mitch </w:t>
            </w:r>
          </w:p>
          <w:p w14:paraId="000003AF"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Review the avatar challenge information and instructions with the class.</w:t>
            </w:r>
          </w:p>
          <w:p w14:paraId="000003B0" w14:textId="77777777" w:rsidR="001A11F6" w:rsidRPr="00CF421B" w:rsidRDefault="001A11F6">
            <w:pPr>
              <w:ind w:left="720"/>
              <w:rPr>
                <w:rFonts w:ascii="Bierstadt" w:hAnsi="Bierstadt"/>
                <w:b/>
                <w:i/>
              </w:rPr>
            </w:pPr>
          </w:p>
        </w:tc>
      </w:tr>
      <w:tr w:rsidR="001A11F6" w:rsidRPr="00CF421B" w14:paraId="0F484ABA" w14:textId="77777777">
        <w:tc>
          <w:tcPr>
            <w:tcW w:w="2425" w:type="dxa"/>
          </w:tcPr>
          <w:p w14:paraId="000003B1" w14:textId="626C3BDC" w:rsidR="001A11F6" w:rsidRPr="00CF421B" w:rsidRDefault="003A012C">
            <w:pPr>
              <w:rPr>
                <w:rFonts w:ascii="Bierstadt" w:hAnsi="Bierstadt"/>
              </w:rPr>
            </w:pPr>
            <w:r w:rsidRPr="00CF421B">
              <w:rPr>
                <w:rFonts w:ascii="Bierstadt" w:hAnsi="Bierstadt"/>
              </w:rPr>
              <w:t>Slide 9</w:t>
            </w:r>
            <w:r w:rsidR="000B281A">
              <w:rPr>
                <w:rFonts w:ascii="Bierstadt" w:hAnsi="Bierstadt"/>
              </w:rPr>
              <w:t>7</w:t>
            </w:r>
          </w:p>
          <w:p w14:paraId="000003B2" w14:textId="77777777" w:rsidR="001A11F6" w:rsidRPr="00CF421B" w:rsidRDefault="003A012C">
            <w:pPr>
              <w:rPr>
                <w:rFonts w:ascii="Bierstadt" w:hAnsi="Bierstadt"/>
              </w:rPr>
            </w:pPr>
            <w:r w:rsidRPr="00CF421B">
              <w:rPr>
                <w:rFonts w:ascii="Bierstadt" w:hAnsi="Bierstadt"/>
                <w:noProof/>
              </w:rPr>
              <w:drawing>
                <wp:inline distT="0" distB="0" distL="0" distR="0" wp14:anchorId="11C55A60" wp14:editId="5B28D0A9">
                  <wp:extent cx="1262451" cy="710129"/>
                  <wp:effectExtent l="0" t="0" r="0" b="0"/>
                  <wp:docPr id="2119499627" name="image91.png"/>
                  <wp:cNvGraphicFramePr/>
                  <a:graphic xmlns:a="http://schemas.openxmlformats.org/drawingml/2006/main">
                    <a:graphicData uri="http://schemas.openxmlformats.org/drawingml/2006/picture">
                      <pic:pic xmlns:pic="http://schemas.openxmlformats.org/drawingml/2006/picture">
                        <pic:nvPicPr>
                          <pic:cNvPr id="0" name="image91.png"/>
                          <pic:cNvPicPr preferRelativeResize="0"/>
                        </pic:nvPicPr>
                        <pic:blipFill>
                          <a:blip r:embed="rId163"/>
                          <a:srcRect/>
                          <a:stretch>
                            <a:fillRect/>
                          </a:stretch>
                        </pic:blipFill>
                        <pic:spPr>
                          <a:xfrm>
                            <a:off x="0" y="0"/>
                            <a:ext cx="1262451" cy="710129"/>
                          </a:xfrm>
                          <a:prstGeom prst="rect">
                            <a:avLst/>
                          </a:prstGeom>
                          <a:ln/>
                        </pic:spPr>
                      </pic:pic>
                    </a:graphicData>
                  </a:graphic>
                </wp:inline>
              </w:drawing>
            </w:r>
          </w:p>
        </w:tc>
        <w:tc>
          <w:tcPr>
            <w:tcW w:w="6925" w:type="dxa"/>
          </w:tcPr>
          <w:p w14:paraId="000003B3" w14:textId="14AC6ADC"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3B3669" w:rsidRPr="00CF421B">
              <w:rPr>
                <w:rFonts w:ascii="Bierstadt" w:hAnsi="Bierstadt"/>
                <w:b/>
                <w:i/>
                <w:color w:val="000000"/>
              </w:rPr>
              <w:t>5</w:t>
            </w:r>
            <w:r w:rsidRPr="00CF421B">
              <w:rPr>
                <w:rFonts w:ascii="Bierstadt" w:hAnsi="Bierstadt"/>
                <w:b/>
                <w:i/>
                <w:color w:val="000000"/>
              </w:rPr>
              <w:t xml:space="preserve"> minutes</w:t>
            </w:r>
          </w:p>
          <w:p w14:paraId="000003B4" w14:textId="77777777" w:rsidR="001A11F6" w:rsidRPr="00CF421B" w:rsidRDefault="001A11F6">
            <w:pPr>
              <w:pBdr>
                <w:top w:val="nil"/>
                <w:left w:val="nil"/>
                <w:bottom w:val="nil"/>
                <w:right w:val="nil"/>
                <w:between w:val="nil"/>
              </w:pBdr>
              <w:rPr>
                <w:rFonts w:ascii="Bierstadt" w:hAnsi="Bierstadt"/>
                <w:color w:val="000000"/>
              </w:rPr>
            </w:pPr>
          </w:p>
          <w:p w14:paraId="000003B7" w14:textId="051EF2AA"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will complete the Project Budget Rough Copy found in their </w:t>
            </w:r>
            <w:r w:rsidRPr="00CF421B">
              <w:rPr>
                <w:rFonts w:ascii="Bierstadt" w:hAnsi="Bierstadt"/>
                <w:b/>
                <w:color w:val="000000"/>
              </w:rPr>
              <w:t xml:space="preserve">student portfolio, page 19. </w:t>
            </w:r>
            <w:r w:rsidRPr="00CF421B">
              <w:rPr>
                <w:rFonts w:ascii="Bierstadt" w:hAnsi="Bierstadt"/>
                <w:color w:val="000000"/>
              </w:rPr>
              <w:t>Students may work independently or in small groups. All students should work to solve the same avatar challenge.</w:t>
            </w:r>
          </w:p>
          <w:p w14:paraId="000003B8" w14:textId="77777777" w:rsidR="001A11F6" w:rsidRPr="00CF421B" w:rsidRDefault="001A11F6">
            <w:pPr>
              <w:pBdr>
                <w:top w:val="nil"/>
                <w:left w:val="nil"/>
                <w:bottom w:val="nil"/>
                <w:right w:val="nil"/>
                <w:between w:val="nil"/>
              </w:pBdr>
              <w:rPr>
                <w:rFonts w:ascii="Bierstadt" w:hAnsi="Bierstadt"/>
                <w:color w:val="000000"/>
              </w:rPr>
            </w:pPr>
          </w:p>
          <w:p w14:paraId="000003B9"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You may wish to display the avatar challenge on the board as students create their rough copy.</w:t>
            </w:r>
          </w:p>
          <w:p w14:paraId="000003BA" w14:textId="77777777" w:rsidR="001A11F6" w:rsidRPr="00CF421B" w:rsidRDefault="001A11F6">
            <w:pPr>
              <w:pBdr>
                <w:top w:val="nil"/>
                <w:left w:val="nil"/>
                <w:bottom w:val="nil"/>
                <w:right w:val="nil"/>
                <w:between w:val="nil"/>
              </w:pBdr>
              <w:rPr>
                <w:rFonts w:ascii="Bierstadt" w:hAnsi="Bierstadt"/>
                <w:color w:val="000000"/>
              </w:rPr>
            </w:pPr>
          </w:p>
          <w:p w14:paraId="000003BC" w14:textId="4CCFA42B" w:rsidR="001A11F6" w:rsidRPr="00CF421B" w:rsidRDefault="003A012C" w:rsidP="00FF2256">
            <w:pPr>
              <w:pBdr>
                <w:top w:val="nil"/>
                <w:left w:val="nil"/>
                <w:bottom w:val="nil"/>
                <w:right w:val="nil"/>
                <w:between w:val="nil"/>
              </w:pBdr>
              <w:rPr>
                <w:rFonts w:ascii="Bierstadt" w:hAnsi="Bierstadt"/>
                <w:color w:val="000000"/>
              </w:rPr>
            </w:pPr>
            <w:r w:rsidRPr="00CF421B">
              <w:rPr>
                <w:rFonts w:ascii="Bierstadt" w:hAnsi="Bierstadt"/>
                <w:i/>
                <w:iCs/>
                <w:color w:val="000000"/>
              </w:rPr>
              <w:t>Facilita</w:t>
            </w:r>
            <w:r w:rsidR="00FF2256" w:rsidRPr="00CF421B">
              <w:rPr>
                <w:rFonts w:ascii="Bierstadt" w:hAnsi="Bierstadt"/>
                <w:i/>
                <w:iCs/>
                <w:color w:val="000000"/>
              </w:rPr>
              <w:t>tor t</w:t>
            </w:r>
            <w:r w:rsidRPr="00CF421B">
              <w:rPr>
                <w:rFonts w:ascii="Bierstadt" w:hAnsi="Bierstadt"/>
                <w:i/>
                <w:iCs/>
                <w:color w:val="000000"/>
              </w:rPr>
              <w:t>ip:</w:t>
            </w:r>
            <w:r w:rsidRPr="00CF421B">
              <w:rPr>
                <w:rFonts w:ascii="Bierstadt" w:hAnsi="Bierstadt"/>
                <w:color w:val="000000"/>
              </w:rPr>
              <w:t xml:space="preserve"> Circulate </w:t>
            </w:r>
            <w:r w:rsidR="00FF2256" w:rsidRPr="00CF421B">
              <w:rPr>
                <w:rFonts w:ascii="Bierstadt" w:hAnsi="Bierstadt"/>
                <w:color w:val="000000"/>
              </w:rPr>
              <w:t>the classroom</w:t>
            </w:r>
            <w:r w:rsidRPr="00CF421B">
              <w:rPr>
                <w:rFonts w:ascii="Bierstadt" w:hAnsi="Bierstadt"/>
                <w:color w:val="000000"/>
              </w:rPr>
              <w:t xml:space="preserve"> to guide the students in their activity</w:t>
            </w:r>
            <w:r w:rsidR="00FF2256" w:rsidRPr="00CF421B">
              <w:rPr>
                <w:rFonts w:ascii="Bierstadt" w:hAnsi="Bierstadt"/>
                <w:color w:val="000000"/>
              </w:rPr>
              <w:t xml:space="preserve"> and answer any questions. </w:t>
            </w:r>
          </w:p>
        </w:tc>
      </w:tr>
      <w:tr w:rsidR="001A11F6" w:rsidRPr="00CF421B" w14:paraId="636771AC" w14:textId="77777777">
        <w:tc>
          <w:tcPr>
            <w:tcW w:w="2425" w:type="dxa"/>
          </w:tcPr>
          <w:p w14:paraId="000003BD" w14:textId="7DB70F7B" w:rsidR="001A11F6" w:rsidRPr="00CF421B" w:rsidRDefault="003A012C">
            <w:pPr>
              <w:rPr>
                <w:rFonts w:ascii="Bierstadt" w:hAnsi="Bierstadt"/>
              </w:rPr>
            </w:pPr>
            <w:r w:rsidRPr="00CF421B">
              <w:rPr>
                <w:rFonts w:ascii="Bierstadt" w:hAnsi="Bierstadt"/>
              </w:rPr>
              <w:t>Slide 9</w:t>
            </w:r>
            <w:r w:rsidR="000B281A">
              <w:rPr>
                <w:rFonts w:ascii="Bierstadt" w:hAnsi="Bierstadt"/>
              </w:rPr>
              <w:t>8</w:t>
            </w:r>
          </w:p>
          <w:p w14:paraId="000003BE" w14:textId="77777777" w:rsidR="001A11F6" w:rsidRPr="00CF421B" w:rsidRDefault="003A012C">
            <w:pPr>
              <w:rPr>
                <w:rFonts w:ascii="Bierstadt" w:hAnsi="Bierstadt"/>
              </w:rPr>
            </w:pPr>
            <w:r w:rsidRPr="00CF421B">
              <w:rPr>
                <w:rFonts w:ascii="Bierstadt" w:hAnsi="Bierstadt"/>
                <w:noProof/>
              </w:rPr>
              <w:drawing>
                <wp:inline distT="0" distB="0" distL="0" distR="0" wp14:anchorId="47D9DA06" wp14:editId="0B8DFEC3">
                  <wp:extent cx="1267968" cy="713231"/>
                  <wp:effectExtent l="0" t="0" r="0" b="0"/>
                  <wp:docPr id="2119499629" name="image86.png"/>
                  <wp:cNvGraphicFramePr/>
                  <a:graphic xmlns:a="http://schemas.openxmlformats.org/drawingml/2006/main">
                    <a:graphicData uri="http://schemas.openxmlformats.org/drawingml/2006/picture">
                      <pic:pic xmlns:pic="http://schemas.openxmlformats.org/drawingml/2006/picture">
                        <pic:nvPicPr>
                          <pic:cNvPr id="0" name="image86.png"/>
                          <pic:cNvPicPr preferRelativeResize="0"/>
                        </pic:nvPicPr>
                        <pic:blipFill>
                          <a:blip r:embed="rId164"/>
                          <a:srcRect/>
                          <a:stretch>
                            <a:fillRect/>
                          </a:stretch>
                        </pic:blipFill>
                        <pic:spPr>
                          <a:xfrm>
                            <a:off x="0" y="0"/>
                            <a:ext cx="1267968" cy="713231"/>
                          </a:xfrm>
                          <a:prstGeom prst="rect">
                            <a:avLst/>
                          </a:prstGeom>
                          <a:ln/>
                        </pic:spPr>
                      </pic:pic>
                    </a:graphicData>
                  </a:graphic>
                </wp:inline>
              </w:drawing>
            </w:r>
          </w:p>
          <w:p w14:paraId="000003BF" w14:textId="77777777" w:rsidR="001A11F6" w:rsidRPr="00CF421B" w:rsidRDefault="001A11F6">
            <w:pPr>
              <w:rPr>
                <w:rFonts w:ascii="Bierstadt" w:hAnsi="Bierstadt"/>
              </w:rPr>
            </w:pPr>
          </w:p>
        </w:tc>
        <w:tc>
          <w:tcPr>
            <w:tcW w:w="6925" w:type="dxa"/>
          </w:tcPr>
          <w:p w14:paraId="000003C0" w14:textId="6C26CB84"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3B3669" w:rsidRPr="00CF421B">
              <w:rPr>
                <w:rFonts w:ascii="Bierstadt" w:hAnsi="Bierstadt"/>
                <w:b/>
                <w:i/>
                <w:color w:val="000000"/>
              </w:rPr>
              <w:t xml:space="preserve">5 </w:t>
            </w:r>
            <w:r w:rsidRPr="00CF421B">
              <w:rPr>
                <w:rFonts w:ascii="Bierstadt" w:hAnsi="Bierstadt"/>
                <w:b/>
                <w:i/>
                <w:color w:val="000000"/>
              </w:rPr>
              <w:t>minutes</w:t>
            </w:r>
          </w:p>
          <w:p w14:paraId="000003C1" w14:textId="77777777" w:rsidR="001A11F6" w:rsidRPr="00CF421B" w:rsidRDefault="001A11F6">
            <w:pPr>
              <w:pBdr>
                <w:top w:val="nil"/>
                <w:left w:val="nil"/>
                <w:bottom w:val="nil"/>
                <w:right w:val="nil"/>
                <w:between w:val="nil"/>
              </w:pBdr>
              <w:rPr>
                <w:rFonts w:ascii="Bierstadt" w:hAnsi="Bierstadt"/>
                <w:color w:val="000000"/>
              </w:rPr>
            </w:pPr>
          </w:p>
          <w:p w14:paraId="000003C2" w14:textId="70662042"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Once students have completed the rough copy, they may begin compiling their final project budget</w:t>
            </w:r>
            <w:r w:rsidR="00E0586B" w:rsidRPr="00CF421B">
              <w:rPr>
                <w:rFonts w:ascii="Bierstadt" w:hAnsi="Bierstadt"/>
                <w:color w:val="000000"/>
              </w:rPr>
              <w:t xml:space="preserve"> in their s</w:t>
            </w:r>
            <w:r w:rsidR="00E0586B" w:rsidRPr="00CF421B">
              <w:rPr>
                <w:rFonts w:ascii="Bierstadt" w:hAnsi="Bierstadt"/>
                <w:b/>
                <w:bCs/>
                <w:color w:val="000000"/>
              </w:rPr>
              <w:t>tudent portfolio, page 21</w:t>
            </w:r>
            <w:r w:rsidRPr="00CF421B">
              <w:rPr>
                <w:rFonts w:ascii="Bierstadt" w:hAnsi="Bierstadt"/>
                <w:color w:val="000000"/>
              </w:rPr>
              <w:t xml:space="preserve">. An optional price list is available </w:t>
            </w:r>
            <w:r w:rsidR="00E0586B" w:rsidRPr="00CF421B">
              <w:rPr>
                <w:rFonts w:ascii="Bierstadt" w:hAnsi="Bierstadt"/>
                <w:color w:val="000000"/>
              </w:rPr>
              <w:t xml:space="preserve">on </w:t>
            </w:r>
            <w:r w:rsidRPr="00CF421B">
              <w:rPr>
                <w:rFonts w:ascii="Bierstadt" w:hAnsi="Bierstadt"/>
                <w:b/>
                <w:color w:val="000000"/>
              </w:rPr>
              <w:t>page 20</w:t>
            </w:r>
            <w:r w:rsidRPr="00CF421B">
              <w:rPr>
                <w:rFonts w:ascii="Bierstadt" w:hAnsi="Bierstadt"/>
                <w:color w:val="000000"/>
              </w:rPr>
              <w:t xml:space="preserve"> if they wish to use the expense amounts. As students work on their project budget, circulate the classroom to provide support for those who may need it. </w:t>
            </w:r>
          </w:p>
          <w:p w14:paraId="000003C3" w14:textId="77777777" w:rsidR="001A11F6" w:rsidRPr="00CF421B" w:rsidRDefault="001A11F6">
            <w:pPr>
              <w:pBdr>
                <w:top w:val="nil"/>
                <w:left w:val="nil"/>
                <w:bottom w:val="nil"/>
                <w:right w:val="nil"/>
                <w:between w:val="nil"/>
              </w:pBdr>
              <w:rPr>
                <w:rFonts w:ascii="Bierstadt" w:hAnsi="Bierstadt"/>
                <w:color w:val="000000"/>
              </w:rPr>
            </w:pPr>
          </w:p>
          <w:p w14:paraId="000003C5" w14:textId="3018739E"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i/>
                <w:iCs/>
                <w:color w:val="000000"/>
              </w:rPr>
              <w:t>Facilitat</w:t>
            </w:r>
            <w:r w:rsidR="00712FFC" w:rsidRPr="00CF421B">
              <w:rPr>
                <w:rFonts w:ascii="Bierstadt" w:hAnsi="Bierstadt"/>
                <w:i/>
                <w:iCs/>
                <w:color w:val="000000"/>
              </w:rPr>
              <w:t>or</w:t>
            </w:r>
            <w:r w:rsidRPr="00CF421B">
              <w:rPr>
                <w:rFonts w:ascii="Bierstadt" w:hAnsi="Bierstadt"/>
                <w:i/>
                <w:iCs/>
                <w:color w:val="000000"/>
              </w:rPr>
              <w:t xml:space="preserve"> tip:</w:t>
            </w:r>
            <w:r w:rsidRPr="00CF421B">
              <w:rPr>
                <w:rFonts w:ascii="Bierstadt" w:hAnsi="Bierstadt"/>
                <w:color w:val="000000"/>
              </w:rPr>
              <w:t xml:space="preserve"> Assist students with the first few income and expense entries in their budget and then allow students to work on other entries and be creative. </w:t>
            </w:r>
          </w:p>
          <w:p w14:paraId="000003C6" w14:textId="2C45C55C"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should complete the budget and calculate the net income/loss. Once completed, review the final project budget </w:t>
            </w:r>
            <w:r w:rsidRPr="00CF421B">
              <w:rPr>
                <w:rFonts w:ascii="Bierstadt" w:hAnsi="Bierstadt"/>
                <w:color w:val="000000"/>
              </w:rPr>
              <w:lastRenderedPageBreak/>
              <w:t>and invite a few students to share the details of the budget they have created. </w:t>
            </w:r>
          </w:p>
          <w:p w14:paraId="000003C7" w14:textId="77777777" w:rsidR="001A11F6" w:rsidRPr="00CF421B" w:rsidRDefault="001A11F6">
            <w:pPr>
              <w:pBdr>
                <w:top w:val="nil"/>
                <w:left w:val="nil"/>
                <w:bottom w:val="nil"/>
                <w:right w:val="nil"/>
                <w:between w:val="nil"/>
              </w:pBdr>
              <w:rPr>
                <w:rFonts w:ascii="Bierstadt" w:hAnsi="Bierstadt"/>
                <w:color w:val="000000"/>
              </w:rPr>
            </w:pPr>
          </w:p>
          <w:p w14:paraId="000003C8" w14:textId="0BB12701"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Illustrate their budget decisions and calculations on the whiteboard. </w:t>
            </w:r>
          </w:p>
          <w:p w14:paraId="000003C9" w14:textId="77777777" w:rsidR="001A11F6" w:rsidRPr="00CF421B" w:rsidRDefault="001A11F6">
            <w:pPr>
              <w:pBdr>
                <w:top w:val="nil"/>
                <w:left w:val="nil"/>
                <w:bottom w:val="nil"/>
                <w:right w:val="nil"/>
                <w:between w:val="nil"/>
              </w:pBdr>
              <w:rPr>
                <w:rFonts w:ascii="Bierstadt" w:hAnsi="Bierstadt"/>
                <w:color w:val="000000"/>
              </w:rPr>
            </w:pPr>
          </w:p>
          <w:p w14:paraId="000003CB" w14:textId="39F79F27" w:rsidR="001A11F6" w:rsidRPr="00CF421B" w:rsidRDefault="003A012C" w:rsidP="004A668B">
            <w:pPr>
              <w:pBdr>
                <w:top w:val="nil"/>
                <w:left w:val="nil"/>
                <w:bottom w:val="nil"/>
                <w:right w:val="nil"/>
                <w:between w:val="nil"/>
              </w:pBdr>
              <w:rPr>
                <w:rFonts w:ascii="Bierstadt" w:hAnsi="Bierstadt"/>
                <w:color w:val="000000"/>
              </w:rPr>
            </w:pPr>
            <w:proofErr w:type="gramStart"/>
            <w:r w:rsidRPr="00CF421B">
              <w:rPr>
                <w:rFonts w:ascii="Bierstadt" w:hAnsi="Bierstadt"/>
                <w:color w:val="000000"/>
              </w:rPr>
              <w:t>Remind</w:t>
            </w:r>
            <w:proofErr w:type="gramEnd"/>
            <w:r w:rsidRPr="00CF421B">
              <w:rPr>
                <w:rFonts w:ascii="Bierstadt" w:hAnsi="Bierstadt"/>
                <w:color w:val="000000"/>
              </w:rPr>
              <w:t xml:space="preserve"> students that </w:t>
            </w:r>
            <w:r w:rsidR="004A668B" w:rsidRPr="00CF421B">
              <w:rPr>
                <w:rFonts w:ascii="Bierstadt" w:hAnsi="Bierstadt"/>
                <w:color w:val="000000"/>
              </w:rPr>
              <w:t>it’s</w:t>
            </w:r>
            <w:r w:rsidRPr="00CF421B">
              <w:rPr>
                <w:rFonts w:ascii="Bierstadt" w:hAnsi="Bierstadt"/>
                <w:color w:val="000000"/>
              </w:rPr>
              <w:t xml:space="preserve"> important to monitor your budget to determine if the amount of money you th</w:t>
            </w:r>
            <w:r w:rsidR="0075323B">
              <w:rPr>
                <w:rFonts w:ascii="Bierstadt" w:hAnsi="Bierstadt"/>
                <w:color w:val="000000"/>
              </w:rPr>
              <w:t>ink</w:t>
            </w:r>
            <w:r w:rsidRPr="00CF421B">
              <w:rPr>
                <w:rFonts w:ascii="Bierstadt" w:hAnsi="Bierstadt"/>
                <w:color w:val="000000"/>
              </w:rPr>
              <w:t xml:space="preserve"> you need is still the same. If not, you may have to make changes to your budget to make sure your income covers your expenses. </w:t>
            </w:r>
          </w:p>
        </w:tc>
      </w:tr>
      <w:tr w:rsidR="001A11F6" w:rsidRPr="00CF421B" w14:paraId="710CB237" w14:textId="77777777">
        <w:trPr>
          <w:trHeight w:val="890"/>
        </w:trPr>
        <w:tc>
          <w:tcPr>
            <w:tcW w:w="2425" w:type="dxa"/>
          </w:tcPr>
          <w:p w14:paraId="000003D4" w14:textId="538E1BD8" w:rsidR="001A11F6" w:rsidRPr="00CF421B" w:rsidRDefault="003A012C">
            <w:pPr>
              <w:rPr>
                <w:rFonts w:ascii="Bierstadt" w:hAnsi="Bierstadt"/>
              </w:rPr>
            </w:pPr>
            <w:r w:rsidRPr="00CF421B">
              <w:rPr>
                <w:rFonts w:ascii="Bierstadt" w:hAnsi="Bierstadt"/>
              </w:rPr>
              <w:lastRenderedPageBreak/>
              <w:t xml:space="preserve">Slide </w:t>
            </w:r>
            <w:r w:rsidR="00BE2A61">
              <w:rPr>
                <w:rFonts w:ascii="Bierstadt" w:hAnsi="Bierstadt"/>
              </w:rPr>
              <w:t>99</w:t>
            </w:r>
          </w:p>
          <w:p w14:paraId="000003D5" w14:textId="77777777" w:rsidR="001A11F6" w:rsidRPr="00CF421B" w:rsidRDefault="003A012C">
            <w:pPr>
              <w:rPr>
                <w:rFonts w:ascii="Bierstadt" w:hAnsi="Bierstadt"/>
              </w:rPr>
            </w:pPr>
            <w:r w:rsidRPr="00CF421B">
              <w:rPr>
                <w:rFonts w:ascii="Bierstadt" w:hAnsi="Bierstadt"/>
                <w:noProof/>
              </w:rPr>
              <w:drawing>
                <wp:inline distT="0" distB="0" distL="0" distR="0" wp14:anchorId="5BD3202B" wp14:editId="4D85EC82">
                  <wp:extent cx="1267968" cy="713231"/>
                  <wp:effectExtent l="0" t="0" r="0" b="0"/>
                  <wp:docPr id="2119499632" name="image89.png"/>
                  <wp:cNvGraphicFramePr/>
                  <a:graphic xmlns:a="http://schemas.openxmlformats.org/drawingml/2006/main">
                    <a:graphicData uri="http://schemas.openxmlformats.org/drawingml/2006/picture">
                      <pic:pic xmlns:pic="http://schemas.openxmlformats.org/drawingml/2006/picture">
                        <pic:nvPicPr>
                          <pic:cNvPr id="0" name="image89.png"/>
                          <pic:cNvPicPr preferRelativeResize="0"/>
                        </pic:nvPicPr>
                        <pic:blipFill>
                          <a:blip r:embed="rId165"/>
                          <a:srcRect/>
                          <a:stretch>
                            <a:fillRect/>
                          </a:stretch>
                        </pic:blipFill>
                        <pic:spPr>
                          <a:xfrm>
                            <a:off x="0" y="0"/>
                            <a:ext cx="1267968" cy="713231"/>
                          </a:xfrm>
                          <a:prstGeom prst="rect">
                            <a:avLst/>
                          </a:prstGeom>
                          <a:ln/>
                        </pic:spPr>
                      </pic:pic>
                    </a:graphicData>
                  </a:graphic>
                </wp:inline>
              </w:drawing>
            </w:r>
          </w:p>
          <w:p w14:paraId="000003D6" w14:textId="77777777" w:rsidR="001A11F6" w:rsidRPr="00CF421B" w:rsidRDefault="001A11F6">
            <w:pPr>
              <w:rPr>
                <w:rFonts w:ascii="Bierstadt" w:hAnsi="Bierstadt"/>
              </w:rPr>
            </w:pPr>
          </w:p>
        </w:tc>
        <w:tc>
          <w:tcPr>
            <w:tcW w:w="6925" w:type="dxa"/>
          </w:tcPr>
          <w:p w14:paraId="2C41EC25" w14:textId="3BC35456" w:rsidR="003B3669" w:rsidRPr="00CF421B" w:rsidRDefault="003B3669" w:rsidP="003B3669">
            <w:pPr>
              <w:pBdr>
                <w:top w:val="nil"/>
                <w:left w:val="nil"/>
                <w:bottom w:val="nil"/>
                <w:right w:val="nil"/>
                <w:between w:val="nil"/>
              </w:pBdr>
              <w:rPr>
                <w:rFonts w:ascii="Bierstadt" w:hAnsi="Bierstadt"/>
                <w:color w:val="000000"/>
              </w:rPr>
            </w:pPr>
            <w:r w:rsidRPr="00CF421B">
              <w:rPr>
                <w:rFonts w:ascii="Bierstadt" w:hAnsi="Bierstadt"/>
                <w:b/>
                <w:i/>
                <w:color w:val="000000"/>
              </w:rPr>
              <w:t>Suggested Time: 2 minutes</w:t>
            </w:r>
          </w:p>
          <w:p w14:paraId="000003D7" w14:textId="04E6FB43" w:rsidR="001A11F6" w:rsidRPr="00CF421B" w:rsidRDefault="003A012C">
            <w:pPr>
              <w:rPr>
                <w:rFonts w:ascii="Bierstadt" w:hAnsi="Bierstadt"/>
              </w:rPr>
            </w:pPr>
            <w:r w:rsidRPr="00CF421B">
              <w:rPr>
                <w:rFonts w:ascii="Bierstadt" w:hAnsi="Bierstadt"/>
                <w:color w:val="000000"/>
              </w:rPr>
              <w:t>Wrap up the activity using the discussion questions.</w:t>
            </w:r>
          </w:p>
          <w:p w14:paraId="000003D8" w14:textId="77777777" w:rsidR="001A11F6" w:rsidRPr="00CF421B" w:rsidRDefault="001A11F6">
            <w:pPr>
              <w:rPr>
                <w:rFonts w:ascii="Bierstadt" w:hAnsi="Bierstadt"/>
                <w:color w:val="000000"/>
              </w:rPr>
            </w:pPr>
          </w:p>
          <w:p w14:paraId="000003D9" w14:textId="77777777" w:rsidR="001A11F6" w:rsidRPr="00CF421B" w:rsidRDefault="003A012C">
            <w:pPr>
              <w:rPr>
                <w:rFonts w:ascii="Bierstadt" w:hAnsi="Bierstadt"/>
              </w:rPr>
            </w:pPr>
            <w:r w:rsidRPr="00CF421B">
              <w:rPr>
                <w:rFonts w:ascii="Bierstadt" w:hAnsi="Bierstadt"/>
                <w:color w:val="000000"/>
              </w:rPr>
              <w:t>Point out that since most budgets deal with the future, there may be unexpected events that change the outcome. Ask for examples of unexpected events that could change a personal or project budget.</w:t>
            </w:r>
          </w:p>
          <w:p w14:paraId="000003DA" w14:textId="77777777" w:rsidR="001A11F6" w:rsidRPr="00CF421B" w:rsidRDefault="001A11F6">
            <w:pPr>
              <w:rPr>
                <w:rFonts w:ascii="Bierstadt" w:hAnsi="Bierstadt"/>
                <w:color w:val="000000"/>
              </w:rPr>
            </w:pPr>
          </w:p>
          <w:p w14:paraId="000003DB" w14:textId="77777777" w:rsidR="001A11F6" w:rsidRPr="00CF421B" w:rsidRDefault="003A012C">
            <w:pPr>
              <w:rPr>
                <w:rFonts w:ascii="Bierstadt" w:hAnsi="Bierstadt"/>
              </w:rPr>
            </w:pPr>
            <w:r w:rsidRPr="00CF421B">
              <w:rPr>
                <w:rFonts w:ascii="Bierstadt" w:hAnsi="Bierstadt"/>
                <w:color w:val="000000"/>
              </w:rPr>
              <w:t>Sample Answers:</w:t>
            </w:r>
          </w:p>
          <w:p w14:paraId="000003DC" w14:textId="77777777" w:rsidR="001A11F6" w:rsidRPr="00CF421B" w:rsidRDefault="003A012C" w:rsidP="00054250">
            <w:pPr>
              <w:pStyle w:val="ListParagraph"/>
              <w:numPr>
                <w:ilvl w:val="0"/>
                <w:numId w:val="18"/>
              </w:numPr>
              <w:rPr>
                <w:rFonts w:ascii="Bierstadt" w:hAnsi="Bierstadt"/>
              </w:rPr>
            </w:pPr>
            <w:r w:rsidRPr="00CF421B">
              <w:rPr>
                <w:rFonts w:ascii="Bierstadt" w:hAnsi="Bierstadt"/>
                <w:color w:val="000000"/>
              </w:rPr>
              <w:t>Costs may be higher than expected. Ask for specific examples relating to the project </w:t>
            </w:r>
          </w:p>
          <w:p w14:paraId="000003DD" w14:textId="77777777" w:rsidR="001A11F6" w:rsidRPr="00CF421B" w:rsidRDefault="003A012C" w:rsidP="00054250">
            <w:pPr>
              <w:pStyle w:val="ListParagraph"/>
              <w:numPr>
                <w:ilvl w:val="0"/>
                <w:numId w:val="18"/>
              </w:numPr>
              <w:rPr>
                <w:rFonts w:ascii="Bierstadt" w:hAnsi="Bierstadt"/>
              </w:rPr>
            </w:pPr>
            <w:r w:rsidRPr="00CF421B">
              <w:rPr>
                <w:rFonts w:ascii="Bierstadt" w:hAnsi="Bierstadt"/>
                <w:color w:val="000000"/>
              </w:rPr>
              <w:t>There may be expenses that were not planned. Ask for specific examples relating to the project </w:t>
            </w:r>
          </w:p>
          <w:p w14:paraId="000003DF" w14:textId="5D373CA6" w:rsidR="001A11F6" w:rsidRPr="00CF421B" w:rsidRDefault="003A012C" w:rsidP="00054250">
            <w:pPr>
              <w:pStyle w:val="ListParagraph"/>
              <w:numPr>
                <w:ilvl w:val="0"/>
                <w:numId w:val="18"/>
              </w:numPr>
              <w:rPr>
                <w:rFonts w:ascii="Bierstadt" w:hAnsi="Bierstadt"/>
              </w:rPr>
            </w:pPr>
            <w:r w:rsidRPr="00CF421B">
              <w:rPr>
                <w:rFonts w:ascii="Bierstadt" w:hAnsi="Bierstadt"/>
                <w:color w:val="000000"/>
              </w:rPr>
              <w:t>Income may be lower than expected. Ask for specific examples relating to the project. </w:t>
            </w:r>
          </w:p>
        </w:tc>
      </w:tr>
      <w:tr w:rsidR="001A11F6" w:rsidRPr="00CF421B" w14:paraId="0F1DCBB7" w14:textId="77777777">
        <w:trPr>
          <w:trHeight w:val="300"/>
        </w:trPr>
        <w:tc>
          <w:tcPr>
            <w:tcW w:w="9350" w:type="dxa"/>
            <w:gridSpan w:val="2"/>
            <w:shd w:val="clear" w:color="auto" w:fill="C2EDF0"/>
          </w:tcPr>
          <w:p w14:paraId="000003E0" w14:textId="3D7A872E" w:rsidR="001A11F6" w:rsidRPr="00CF421B" w:rsidRDefault="003A012C">
            <w:pPr>
              <w:jc w:val="right"/>
              <w:rPr>
                <w:rFonts w:ascii="Bierstadt" w:hAnsi="Bierstadt"/>
                <w:b/>
                <w:color w:val="000000"/>
              </w:rPr>
            </w:pPr>
            <w:r w:rsidRPr="00CF421B">
              <w:rPr>
                <w:rFonts w:ascii="Bierstadt" w:hAnsi="Bierstadt"/>
                <w:b/>
                <w:color w:val="000000"/>
              </w:rPr>
              <w:t xml:space="preserve">Credit Scores                  </w:t>
            </w:r>
            <w:r w:rsidR="007D6E81" w:rsidRPr="00CF421B">
              <w:rPr>
                <w:rFonts w:ascii="Bierstadt" w:hAnsi="Bierstadt"/>
                <w:b/>
                <w:color w:val="000000"/>
              </w:rPr>
              <w:t xml:space="preserve">       </w:t>
            </w:r>
            <w:r w:rsidRPr="00CF421B">
              <w:rPr>
                <w:rFonts w:ascii="Bierstadt" w:hAnsi="Bierstadt"/>
                <w:b/>
                <w:color w:val="000000"/>
              </w:rPr>
              <w:t xml:space="preserve">                          1</w:t>
            </w:r>
            <w:r w:rsidR="007D6E81" w:rsidRPr="00CF421B">
              <w:rPr>
                <w:rFonts w:ascii="Bierstadt" w:hAnsi="Bierstadt"/>
                <w:b/>
                <w:color w:val="000000"/>
              </w:rPr>
              <w:t>0</w:t>
            </w:r>
            <w:r w:rsidRPr="00CF421B">
              <w:rPr>
                <w:rFonts w:ascii="Bierstadt" w:hAnsi="Bierstadt"/>
                <w:b/>
                <w:color w:val="000000"/>
              </w:rPr>
              <w:t xml:space="preserve"> mins</w:t>
            </w:r>
          </w:p>
        </w:tc>
      </w:tr>
      <w:tr w:rsidR="001A11F6" w:rsidRPr="00CF421B" w14:paraId="051CD5F8" w14:textId="77777777">
        <w:trPr>
          <w:trHeight w:val="890"/>
        </w:trPr>
        <w:tc>
          <w:tcPr>
            <w:tcW w:w="2425" w:type="dxa"/>
          </w:tcPr>
          <w:p w14:paraId="000003E2" w14:textId="5DF2E9DB" w:rsidR="001A11F6" w:rsidRPr="00CF421B" w:rsidRDefault="003A012C">
            <w:pPr>
              <w:rPr>
                <w:rFonts w:ascii="Bierstadt" w:hAnsi="Bierstadt"/>
              </w:rPr>
            </w:pPr>
            <w:r w:rsidRPr="00CF421B">
              <w:rPr>
                <w:rFonts w:ascii="Bierstadt" w:hAnsi="Bierstadt"/>
              </w:rPr>
              <w:t xml:space="preserve">Slide </w:t>
            </w:r>
            <w:r w:rsidR="0010542B">
              <w:rPr>
                <w:rFonts w:ascii="Bierstadt" w:hAnsi="Bierstadt"/>
              </w:rPr>
              <w:t>10</w:t>
            </w:r>
            <w:r w:rsidR="00BE2A61">
              <w:rPr>
                <w:rFonts w:ascii="Bierstadt" w:hAnsi="Bierstadt"/>
              </w:rPr>
              <w:t>0</w:t>
            </w:r>
          </w:p>
          <w:p w14:paraId="000003E3" w14:textId="77777777" w:rsidR="001A11F6" w:rsidRPr="00CF421B" w:rsidRDefault="003A012C">
            <w:pPr>
              <w:rPr>
                <w:rFonts w:ascii="Bierstadt" w:hAnsi="Bierstadt"/>
              </w:rPr>
            </w:pPr>
            <w:r w:rsidRPr="00CF421B">
              <w:rPr>
                <w:rFonts w:ascii="Bierstadt" w:hAnsi="Bierstadt"/>
                <w:noProof/>
              </w:rPr>
              <w:drawing>
                <wp:inline distT="0" distB="0" distL="0" distR="0" wp14:anchorId="25CF1DBB" wp14:editId="15B454FF">
                  <wp:extent cx="1267966" cy="713231"/>
                  <wp:effectExtent l="0" t="0" r="0" b="0"/>
                  <wp:docPr id="2119499633" name="image98.png"/>
                  <wp:cNvGraphicFramePr/>
                  <a:graphic xmlns:a="http://schemas.openxmlformats.org/drawingml/2006/main">
                    <a:graphicData uri="http://schemas.openxmlformats.org/drawingml/2006/picture">
                      <pic:pic xmlns:pic="http://schemas.openxmlformats.org/drawingml/2006/picture">
                        <pic:nvPicPr>
                          <pic:cNvPr id="0" name="image98.png"/>
                          <pic:cNvPicPr preferRelativeResize="0"/>
                        </pic:nvPicPr>
                        <pic:blipFill>
                          <a:blip r:embed="rId166"/>
                          <a:srcRect/>
                          <a:stretch>
                            <a:fillRect/>
                          </a:stretch>
                        </pic:blipFill>
                        <pic:spPr>
                          <a:xfrm>
                            <a:off x="0" y="0"/>
                            <a:ext cx="1267966" cy="713231"/>
                          </a:xfrm>
                          <a:prstGeom prst="rect">
                            <a:avLst/>
                          </a:prstGeom>
                          <a:ln/>
                        </pic:spPr>
                      </pic:pic>
                    </a:graphicData>
                  </a:graphic>
                </wp:inline>
              </w:drawing>
            </w:r>
          </w:p>
          <w:p w14:paraId="000003E4" w14:textId="77777777" w:rsidR="001A11F6" w:rsidRPr="00CF421B" w:rsidRDefault="001A11F6">
            <w:pPr>
              <w:rPr>
                <w:rFonts w:ascii="Bierstadt" w:hAnsi="Bierstadt"/>
              </w:rPr>
            </w:pPr>
          </w:p>
        </w:tc>
        <w:tc>
          <w:tcPr>
            <w:tcW w:w="6925" w:type="dxa"/>
          </w:tcPr>
          <w:p w14:paraId="000003E6" w14:textId="2EE0FFF1" w:rsidR="001A11F6" w:rsidRPr="00CF421B" w:rsidRDefault="003A012C">
            <w:pPr>
              <w:rPr>
                <w:rFonts w:ascii="Bierstadt" w:hAnsi="Bierstadt"/>
              </w:rPr>
            </w:pPr>
            <w:hyperlink r:id="rId167">
              <w:r w:rsidRPr="00CF421B">
                <w:rPr>
                  <w:rFonts w:ascii="Bierstadt" w:hAnsi="Bierstadt"/>
                  <w:b/>
                  <w:i/>
                  <w:color w:val="000000"/>
                </w:rPr>
                <w:t xml:space="preserve">Video Time: 3 minutes </w:t>
              </w:r>
            </w:hyperlink>
          </w:p>
          <w:p w14:paraId="000003E7" w14:textId="77777777" w:rsidR="001A11F6" w:rsidRPr="00CF421B" w:rsidRDefault="003A012C">
            <w:pPr>
              <w:rPr>
                <w:rFonts w:ascii="Bierstadt" w:hAnsi="Bierstadt"/>
              </w:rPr>
            </w:pPr>
            <w:r w:rsidRPr="00CF421B">
              <w:rPr>
                <w:rFonts w:ascii="Bierstadt" w:hAnsi="Bierstadt"/>
                <w:color w:val="000000"/>
              </w:rPr>
              <w:t xml:space="preserve">Explain to students that sometimes if more money is needed for your project, you might consider a loan. With a loan, you will pay interest and your history with credit will affect how likely it is for you to get a loan. Credit bureaus collect information and give you a credit score based on how well you handle credit. </w:t>
            </w:r>
          </w:p>
          <w:p w14:paraId="000003E8" w14:textId="77777777" w:rsidR="001A11F6" w:rsidRPr="00CF421B" w:rsidRDefault="001A11F6">
            <w:pPr>
              <w:rPr>
                <w:rFonts w:ascii="Bierstadt" w:hAnsi="Bierstadt"/>
                <w:color w:val="000000"/>
              </w:rPr>
            </w:pPr>
          </w:p>
          <w:p w14:paraId="000003EA" w14:textId="452B09F5" w:rsidR="00652566" w:rsidRPr="007275D1" w:rsidRDefault="003A012C">
            <w:pPr>
              <w:rPr>
                <w:rFonts w:ascii="Bierstadt" w:hAnsi="Bierstadt"/>
                <w:color w:val="000000"/>
              </w:rPr>
            </w:pPr>
            <w:r w:rsidRPr="00CF421B">
              <w:rPr>
                <w:rFonts w:ascii="Bierstadt" w:hAnsi="Bierstadt"/>
                <w:color w:val="000000"/>
              </w:rPr>
              <w:t xml:space="preserve">Play the video to introduce the concept of credit scores. You may use the information from this video as your guide for the following activities. </w:t>
            </w:r>
          </w:p>
        </w:tc>
      </w:tr>
      <w:tr w:rsidR="001A11F6" w:rsidRPr="00CF421B" w14:paraId="3E493E32" w14:textId="77777777">
        <w:tc>
          <w:tcPr>
            <w:tcW w:w="2425" w:type="dxa"/>
          </w:tcPr>
          <w:p w14:paraId="000003EB" w14:textId="35BBA93B" w:rsidR="001A11F6" w:rsidRPr="00CF421B" w:rsidRDefault="003A012C">
            <w:pPr>
              <w:rPr>
                <w:rFonts w:ascii="Bierstadt" w:hAnsi="Bierstadt"/>
              </w:rPr>
            </w:pPr>
            <w:r w:rsidRPr="00CF421B">
              <w:rPr>
                <w:rFonts w:ascii="Bierstadt" w:hAnsi="Bierstadt"/>
              </w:rPr>
              <w:t>Slide 10</w:t>
            </w:r>
            <w:r w:rsidR="00BE2A61">
              <w:rPr>
                <w:rFonts w:ascii="Bierstadt" w:hAnsi="Bierstadt"/>
              </w:rPr>
              <w:t>1</w:t>
            </w:r>
          </w:p>
          <w:p w14:paraId="000003EC" w14:textId="77777777" w:rsidR="001A11F6" w:rsidRPr="00CF421B" w:rsidRDefault="003A012C">
            <w:pPr>
              <w:rPr>
                <w:rFonts w:ascii="Bierstadt" w:hAnsi="Bierstadt"/>
              </w:rPr>
            </w:pPr>
            <w:r w:rsidRPr="00CF421B">
              <w:rPr>
                <w:rFonts w:ascii="Bierstadt" w:hAnsi="Bierstadt"/>
                <w:noProof/>
              </w:rPr>
              <w:drawing>
                <wp:inline distT="0" distB="0" distL="0" distR="0" wp14:anchorId="422D67BE" wp14:editId="62F1CB33">
                  <wp:extent cx="1267966" cy="713231"/>
                  <wp:effectExtent l="0" t="0" r="0" b="0"/>
                  <wp:docPr id="2119499643" name="image105.png"/>
                  <wp:cNvGraphicFramePr/>
                  <a:graphic xmlns:a="http://schemas.openxmlformats.org/drawingml/2006/main">
                    <a:graphicData uri="http://schemas.openxmlformats.org/drawingml/2006/picture">
                      <pic:pic xmlns:pic="http://schemas.openxmlformats.org/drawingml/2006/picture">
                        <pic:nvPicPr>
                          <pic:cNvPr id="0" name="image105.png"/>
                          <pic:cNvPicPr preferRelativeResize="0"/>
                        </pic:nvPicPr>
                        <pic:blipFill>
                          <a:blip r:embed="rId168"/>
                          <a:srcRect/>
                          <a:stretch>
                            <a:fillRect/>
                          </a:stretch>
                        </pic:blipFill>
                        <pic:spPr>
                          <a:xfrm>
                            <a:off x="0" y="0"/>
                            <a:ext cx="1267966" cy="713231"/>
                          </a:xfrm>
                          <a:prstGeom prst="rect">
                            <a:avLst/>
                          </a:prstGeom>
                          <a:ln/>
                        </pic:spPr>
                      </pic:pic>
                    </a:graphicData>
                  </a:graphic>
                </wp:inline>
              </w:drawing>
            </w:r>
          </w:p>
        </w:tc>
        <w:tc>
          <w:tcPr>
            <w:tcW w:w="6925" w:type="dxa"/>
          </w:tcPr>
          <w:p w14:paraId="000003EE" w14:textId="76B580AC" w:rsidR="001A11F6" w:rsidRPr="00CF421B" w:rsidRDefault="003A012C">
            <w:pPr>
              <w:rPr>
                <w:rFonts w:ascii="Bierstadt" w:hAnsi="Bierstadt"/>
              </w:rPr>
            </w:pPr>
            <w:hyperlink r:id="rId169">
              <w:r w:rsidRPr="00CF421B">
                <w:rPr>
                  <w:rFonts w:ascii="Bierstadt" w:hAnsi="Bierstadt"/>
                  <w:b/>
                  <w:i/>
                  <w:color w:val="000000"/>
                </w:rPr>
                <w:t xml:space="preserve">Suggested time: </w:t>
              </w:r>
              <w:r w:rsidR="00382748" w:rsidRPr="00CF421B">
                <w:rPr>
                  <w:rFonts w:ascii="Bierstadt" w:hAnsi="Bierstadt"/>
                  <w:b/>
                  <w:i/>
                  <w:color w:val="000000"/>
                </w:rPr>
                <w:t>5</w:t>
              </w:r>
              <w:r w:rsidRPr="00CF421B">
                <w:rPr>
                  <w:rFonts w:ascii="Bierstadt" w:hAnsi="Bierstadt"/>
                  <w:b/>
                  <w:i/>
                  <w:color w:val="000000"/>
                </w:rPr>
                <w:t xml:space="preserve"> minutes </w:t>
              </w:r>
            </w:hyperlink>
          </w:p>
          <w:p w14:paraId="000003EF" w14:textId="77777777" w:rsidR="001A11F6" w:rsidRPr="00CF421B" w:rsidRDefault="003A012C">
            <w:pPr>
              <w:rPr>
                <w:rFonts w:ascii="Bierstadt" w:hAnsi="Bierstadt"/>
              </w:rPr>
            </w:pPr>
            <w:r w:rsidRPr="00CF421B">
              <w:rPr>
                <w:rFonts w:ascii="Bierstadt" w:hAnsi="Bierstadt"/>
                <w:color w:val="000000"/>
              </w:rPr>
              <w:t>Discuss with the students what they learned about credit scores.</w:t>
            </w:r>
          </w:p>
          <w:p w14:paraId="000003F0" w14:textId="77777777" w:rsidR="001A11F6" w:rsidRPr="00CF421B" w:rsidRDefault="003A012C">
            <w:pPr>
              <w:rPr>
                <w:rFonts w:ascii="Bierstadt" w:hAnsi="Bierstadt"/>
              </w:rPr>
            </w:pPr>
            <w:r w:rsidRPr="00CF421B">
              <w:rPr>
                <w:rFonts w:ascii="Bierstadt" w:hAnsi="Bierstadt"/>
                <w:color w:val="000000"/>
              </w:rPr>
              <w:t>Students can use the information in the video summary to help them complete the activity.</w:t>
            </w:r>
          </w:p>
          <w:p w14:paraId="000003F1" w14:textId="77777777" w:rsidR="001A11F6" w:rsidRPr="00CF421B" w:rsidRDefault="001A11F6">
            <w:pPr>
              <w:rPr>
                <w:rFonts w:ascii="Bierstadt" w:hAnsi="Bierstadt"/>
                <w:color w:val="000000"/>
              </w:rPr>
            </w:pPr>
          </w:p>
          <w:p w14:paraId="000003F3" w14:textId="1135EC10" w:rsidR="001A11F6" w:rsidRPr="00CF421B" w:rsidRDefault="003A012C" w:rsidP="00382748">
            <w:pPr>
              <w:rPr>
                <w:rFonts w:ascii="Bierstadt" w:hAnsi="Bierstadt"/>
              </w:rPr>
            </w:pPr>
            <w:r w:rsidRPr="00CF421B">
              <w:rPr>
                <w:rFonts w:ascii="Bierstadt" w:hAnsi="Bierstadt"/>
                <w:color w:val="000000"/>
              </w:rPr>
              <w:t xml:space="preserve">Students will complete the fill-in-the-blanks activity in their </w:t>
            </w:r>
            <w:r w:rsidR="00382748" w:rsidRPr="00CF421B">
              <w:rPr>
                <w:rFonts w:ascii="Bierstadt" w:hAnsi="Bierstadt"/>
                <w:b/>
                <w:color w:val="000000"/>
              </w:rPr>
              <w:t>s</w:t>
            </w:r>
            <w:r w:rsidRPr="00CF421B">
              <w:rPr>
                <w:rFonts w:ascii="Bierstadt" w:hAnsi="Bierstadt"/>
                <w:b/>
                <w:color w:val="000000"/>
              </w:rPr>
              <w:t>tudent portfolio, page 22</w:t>
            </w:r>
            <w:r w:rsidRPr="00CF421B">
              <w:rPr>
                <w:rFonts w:ascii="Bierstadt" w:hAnsi="Bierstadt"/>
                <w:color w:val="000000"/>
              </w:rPr>
              <w:t>.</w:t>
            </w:r>
          </w:p>
        </w:tc>
      </w:tr>
      <w:tr w:rsidR="001A11F6" w:rsidRPr="00CF421B" w14:paraId="1AE3D95C" w14:textId="77777777">
        <w:tc>
          <w:tcPr>
            <w:tcW w:w="2425" w:type="dxa"/>
          </w:tcPr>
          <w:p w14:paraId="000003F4" w14:textId="7E4FA21B" w:rsidR="001A11F6" w:rsidRPr="00CF421B" w:rsidRDefault="003A012C">
            <w:pPr>
              <w:rPr>
                <w:rFonts w:ascii="Bierstadt" w:hAnsi="Bierstadt"/>
              </w:rPr>
            </w:pPr>
            <w:r w:rsidRPr="00CF421B">
              <w:rPr>
                <w:rFonts w:ascii="Bierstadt" w:hAnsi="Bierstadt"/>
              </w:rPr>
              <w:lastRenderedPageBreak/>
              <w:t>Slide 10</w:t>
            </w:r>
            <w:r w:rsidR="00BE2A61">
              <w:rPr>
                <w:rFonts w:ascii="Bierstadt" w:hAnsi="Bierstadt"/>
              </w:rPr>
              <w:t>2</w:t>
            </w:r>
          </w:p>
          <w:p w14:paraId="000003F5" w14:textId="77777777" w:rsidR="001A11F6" w:rsidRPr="00CF421B" w:rsidRDefault="003A012C">
            <w:pPr>
              <w:rPr>
                <w:rFonts w:ascii="Bierstadt" w:hAnsi="Bierstadt"/>
              </w:rPr>
            </w:pPr>
            <w:r w:rsidRPr="00CF421B">
              <w:rPr>
                <w:rFonts w:ascii="Bierstadt" w:hAnsi="Bierstadt"/>
                <w:noProof/>
              </w:rPr>
              <w:drawing>
                <wp:inline distT="0" distB="0" distL="0" distR="0" wp14:anchorId="710D41EF" wp14:editId="24A768EF">
                  <wp:extent cx="1259118" cy="708253"/>
                  <wp:effectExtent l="0" t="0" r="0" b="0"/>
                  <wp:docPr id="2119499642" name="image103.png"/>
                  <wp:cNvGraphicFramePr/>
                  <a:graphic xmlns:a="http://schemas.openxmlformats.org/drawingml/2006/main">
                    <a:graphicData uri="http://schemas.openxmlformats.org/drawingml/2006/picture">
                      <pic:pic xmlns:pic="http://schemas.openxmlformats.org/drawingml/2006/picture">
                        <pic:nvPicPr>
                          <pic:cNvPr id="0" name="image103.png"/>
                          <pic:cNvPicPr preferRelativeResize="0"/>
                        </pic:nvPicPr>
                        <pic:blipFill>
                          <a:blip r:embed="rId170"/>
                          <a:srcRect/>
                          <a:stretch>
                            <a:fillRect/>
                          </a:stretch>
                        </pic:blipFill>
                        <pic:spPr>
                          <a:xfrm>
                            <a:off x="0" y="0"/>
                            <a:ext cx="1259118" cy="708253"/>
                          </a:xfrm>
                          <a:prstGeom prst="rect">
                            <a:avLst/>
                          </a:prstGeom>
                          <a:ln/>
                        </pic:spPr>
                      </pic:pic>
                    </a:graphicData>
                  </a:graphic>
                </wp:inline>
              </w:drawing>
            </w:r>
          </w:p>
          <w:p w14:paraId="000003F6" w14:textId="77777777" w:rsidR="001A11F6" w:rsidRPr="00CF421B" w:rsidRDefault="001A11F6">
            <w:pPr>
              <w:rPr>
                <w:rFonts w:ascii="Bierstadt" w:hAnsi="Bierstadt"/>
              </w:rPr>
            </w:pPr>
          </w:p>
        </w:tc>
        <w:tc>
          <w:tcPr>
            <w:tcW w:w="6925" w:type="dxa"/>
          </w:tcPr>
          <w:p w14:paraId="000003F8" w14:textId="014EE9C9"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382748" w:rsidRPr="00CF421B">
              <w:rPr>
                <w:rFonts w:ascii="Bierstadt" w:hAnsi="Bierstadt"/>
                <w:b/>
                <w:i/>
                <w:color w:val="000000"/>
              </w:rPr>
              <w:t>2</w:t>
            </w:r>
            <w:r w:rsidRPr="00CF421B">
              <w:rPr>
                <w:rFonts w:ascii="Bierstadt" w:hAnsi="Bierstadt"/>
                <w:b/>
                <w:i/>
                <w:color w:val="000000"/>
              </w:rPr>
              <w:t xml:space="preserve"> minute</w:t>
            </w:r>
            <w:r w:rsidR="00382748" w:rsidRPr="00CF421B">
              <w:rPr>
                <w:rFonts w:ascii="Bierstadt" w:hAnsi="Bierstadt"/>
                <w:b/>
                <w:i/>
                <w:color w:val="000000"/>
              </w:rPr>
              <w:t>s</w:t>
            </w:r>
          </w:p>
          <w:p w14:paraId="000003FB" w14:textId="69B2B58D" w:rsidR="001A11F6" w:rsidRPr="00CF421B" w:rsidRDefault="00382748">
            <w:pPr>
              <w:pBdr>
                <w:top w:val="nil"/>
                <w:left w:val="nil"/>
                <w:bottom w:val="nil"/>
                <w:right w:val="nil"/>
                <w:between w:val="nil"/>
              </w:pBdr>
              <w:rPr>
                <w:rFonts w:ascii="Bierstadt" w:hAnsi="Bierstadt"/>
                <w:color w:val="000000"/>
              </w:rPr>
            </w:pPr>
            <w:r w:rsidRPr="00CF421B">
              <w:rPr>
                <w:rFonts w:ascii="Bierstadt" w:hAnsi="Bierstadt"/>
                <w:color w:val="000000"/>
              </w:rPr>
              <w:t>Review</w:t>
            </w:r>
            <w:r w:rsidR="003A012C" w:rsidRPr="00CF421B">
              <w:rPr>
                <w:rFonts w:ascii="Bierstadt" w:hAnsi="Bierstadt"/>
                <w:color w:val="000000"/>
              </w:rPr>
              <w:t xml:space="preserve"> the answers as a group.</w:t>
            </w:r>
            <w:r w:rsidRPr="00CF421B">
              <w:rPr>
                <w:rFonts w:ascii="Bierstadt" w:hAnsi="Bierstadt"/>
                <w:color w:val="000000"/>
              </w:rPr>
              <w:t xml:space="preserve"> </w:t>
            </w:r>
            <w:r w:rsidR="003A012C" w:rsidRPr="00CF421B">
              <w:rPr>
                <w:rFonts w:ascii="Bierstadt" w:hAnsi="Bierstadt"/>
                <w:color w:val="000000"/>
              </w:rPr>
              <w:t>Explain that there are some factors that influence credit scores, such as:</w:t>
            </w:r>
          </w:p>
          <w:p w14:paraId="000003FC" w14:textId="07EBC9B4" w:rsidR="001A11F6" w:rsidRPr="00CF421B" w:rsidRDefault="003A012C" w:rsidP="00054250">
            <w:pPr>
              <w:pStyle w:val="ListParagraph"/>
              <w:numPr>
                <w:ilvl w:val="0"/>
                <w:numId w:val="19"/>
              </w:numPr>
              <w:pBdr>
                <w:top w:val="nil"/>
                <w:left w:val="nil"/>
                <w:bottom w:val="nil"/>
                <w:right w:val="nil"/>
                <w:between w:val="nil"/>
              </w:pBdr>
              <w:rPr>
                <w:rFonts w:ascii="Bierstadt" w:hAnsi="Bierstadt"/>
                <w:color w:val="000000"/>
              </w:rPr>
            </w:pPr>
            <w:r w:rsidRPr="00CF421B">
              <w:rPr>
                <w:rFonts w:ascii="Bierstadt" w:hAnsi="Bierstadt"/>
                <w:color w:val="000000"/>
              </w:rPr>
              <w:t>Paying bills on time</w:t>
            </w:r>
          </w:p>
          <w:p w14:paraId="000003FD" w14:textId="7BA5ABF2" w:rsidR="001A11F6" w:rsidRPr="00CF421B" w:rsidRDefault="003A012C" w:rsidP="00054250">
            <w:pPr>
              <w:pStyle w:val="ListParagraph"/>
              <w:numPr>
                <w:ilvl w:val="0"/>
                <w:numId w:val="19"/>
              </w:numPr>
              <w:pBdr>
                <w:top w:val="nil"/>
                <w:left w:val="nil"/>
                <w:bottom w:val="nil"/>
                <w:right w:val="nil"/>
                <w:between w:val="nil"/>
              </w:pBdr>
              <w:rPr>
                <w:rFonts w:ascii="Bierstadt" w:hAnsi="Bierstadt"/>
                <w:color w:val="000000"/>
              </w:rPr>
            </w:pPr>
            <w:r w:rsidRPr="00CF421B">
              <w:rPr>
                <w:rFonts w:ascii="Bierstadt" w:hAnsi="Bierstadt"/>
                <w:color w:val="000000"/>
              </w:rPr>
              <w:t>Types of credit accounts</w:t>
            </w:r>
          </w:p>
          <w:p w14:paraId="000003FE" w14:textId="1DC24D8A" w:rsidR="001A11F6" w:rsidRPr="00CF421B" w:rsidRDefault="003A012C" w:rsidP="00054250">
            <w:pPr>
              <w:pStyle w:val="ListParagraph"/>
              <w:numPr>
                <w:ilvl w:val="0"/>
                <w:numId w:val="19"/>
              </w:numPr>
              <w:pBdr>
                <w:top w:val="nil"/>
                <w:left w:val="nil"/>
                <w:bottom w:val="nil"/>
                <w:right w:val="nil"/>
                <w:between w:val="nil"/>
              </w:pBdr>
              <w:rPr>
                <w:rFonts w:ascii="Bierstadt" w:hAnsi="Bierstadt"/>
                <w:color w:val="000000"/>
              </w:rPr>
            </w:pPr>
            <w:r w:rsidRPr="00CF421B">
              <w:rPr>
                <w:rFonts w:ascii="Bierstadt" w:hAnsi="Bierstadt"/>
                <w:color w:val="000000"/>
              </w:rPr>
              <w:t xml:space="preserve">How many credit accounts </w:t>
            </w:r>
            <w:proofErr w:type="gramStart"/>
            <w:r w:rsidRPr="00CF421B">
              <w:rPr>
                <w:rFonts w:ascii="Bierstadt" w:hAnsi="Bierstadt"/>
                <w:color w:val="000000"/>
              </w:rPr>
              <w:t>you</w:t>
            </w:r>
            <w:proofErr w:type="gramEnd"/>
            <w:r w:rsidRPr="00CF421B">
              <w:rPr>
                <w:rFonts w:ascii="Bierstadt" w:hAnsi="Bierstadt"/>
                <w:color w:val="000000"/>
              </w:rPr>
              <w:t xml:space="preserve"> have</w:t>
            </w:r>
          </w:p>
          <w:p w14:paraId="000003FF" w14:textId="42256CE4" w:rsidR="001A11F6" w:rsidRPr="00CF421B" w:rsidRDefault="003A012C" w:rsidP="00054250">
            <w:pPr>
              <w:pStyle w:val="ListParagraph"/>
              <w:numPr>
                <w:ilvl w:val="0"/>
                <w:numId w:val="19"/>
              </w:numPr>
              <w:pBdr>
                <w:top w:val="nil"/>
                <w:left w:val="nil"/>
                <w:bottom w:val="nil"/>
                <w:right w:val="nil"/>
                <w:between w:val="nil"/>
              </w:pBdr>
              <w:rPr>
                <w:rFonts w:ascii="Bierstadt" w:hAnsi="Bierstadt"/>
                <w:color w:val="000000"/>
              </w:rPr>
            </w:pPr>
            <w:r w:rsidRPr="00CF421B">
              <w:rPr>
                <w:rFonts w:ascii="Bierstadt" w:hAnsi="Bierstadt"/>
                <w:color w:val="000000"/>
              </w:rPr>
              <w:t>The balances of your accounts</w:t>
            </w:r>
          </w:p>
          <w:p w14:paraId="00000400" w14:textId="77777777" w:rsidR="001A11F6" w:rsidRPr="00CF421B" w:rsidRDefault="001A11F6">
            <w:pPr>
              <w:pBdr>
                <w:top w:val="nil"/>
                <w:left w:val="nil"/>
                <w:bottom w:val="nil"/>
                <w:right w:val="nil"/>
                <w:between w:val="nil"/>
              </w:pBdr>
              <w:rPr>
                <w:rFonts w:ascii="Bierstadt" w:hAnsi="Bierstadt"/>
                <w:color w:val="000000"/>
              </w:rPr>
            </w:pPr>
          </w:p>
          <w:p w14:paraId="00000401"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Ask: Has anyone heard of student loans? </w:t>
            </w:r>
          </w:p>
          <w:p w14:paraId="00000403" w14:textId="767F17FF" w:rsidR="001A11F6" w:rsidRPr="00CF421B" w:rsidRDefault="003A012C" w:rsidP="00054250">
            <w:pPr>
              <w:pStyle w:val="ListParagraph"/>
              <w:numPr>
                <w:ilvl w:val="0"/>
                <w:numId w:val="20"/>
              </w:numPr>
              <w:pBdr>
                <w:top w:val="nil"/>
                <w:left w:val="nil"/>
                <w:bottom w:val="nil"/>
                <w:right w:val="nil"/>
                <w:between w:val="nil"/>
              </w:pBdr>
              <w:rPr>
                <w:rFonts w:ascii="Bierstadt" w:hAnsi="Bierstadt"/>
                <w:color w:val="000000"/>
              </w:rPr>
            </w:pPr>
            <w:r w:rsidRPr="00CF421B">
              <w:rPr>
                <w:rFonts w:ascii="Bierstadt" w:hAnsi="Bierstadt"/>
                <w:color w:val="000000"/>
              </w:rPr>
              <w:t xml:space="preserve">Explain that student loans are a form of </w:t>
            </w:r>
            <w:proofErr w:type="gramStart"/>
            <w:r w:rsidRPr="00CF421B">
              <w:rPr>
                <w:rFonts w:ascii="Bierstadt" w:hAnsi="Bierstadt"/>
                <w:color w:val="000000"/>
              </w:rPr>
              <w:t>loan</w:t>
            </w:r>
            <w:proofErr w:type="gramEnd"/>
            <w:r w:rsidRPr="00CF421B">
              <w:rPr>
                <w:rFonts w:ascii="Bierstadt" w:hAnsi="Bierstadt"/>
                <w:color w:val="000000"/>
              </w:rPr>
              <w:t xml:space="preserve"> that many young people </w:t>
            </w:r>
            <w:proofErr w:type="gramStart"/>
            <w:r w:rsidRPr="00CF421B">
              <w:rPr>
                <w:rFonts w:ascii="Bierstadt" w:hAnsi="Bierstadt"/>
                <w:color w:val="000000"/>
              </w:rPr>
              <w:t>have to</w:t>
            </w:r>
            <w:proofErr w:type="gramEnd"/>
            <w:r w:rsidRPr="00CF421B">
              <w:rPr>
                <w:rFonts w:ascii="Bierstadt" w:hAnsi="Bierstadt"/>
                <w:color w:val="000000"/>
              </w:rPr>
              <w:t xml:space="preserve"> help them pay for post-secondary education or training. Paying these off according to the terms of the loan is an important step in building healthy credit.</w:t>
            </w:r>
          </w:p>
        </w:tc>
      </w:tr>
      <w:tr w:rsidR="001A11F6" w:rsidRPr="00CF421B" w14:paraId="3216660E" w14:textId="77777777">
        <w:tc>
          <w:tcPr>
            <w:tcW w:w="9350" w:type="dxa"/>
            <w:gridSpan w:val="2"/>
            <w:shd w:val="clear" w:color="auto" w:fill="C2EDF0"/>
          </w:tcPr>
          <w:p w14:paraId="00000404" w14:textId="2187A777" w:rsidR="001A11F6" w:rsidRPr="00CF421B" w:rsidRDefault="003A012C">
            <w:pPr>
              <w:pBdr>
                <w:top w:val="nil"/>
                <w:left w:val="nil"/>
                <w:bottom w:val="nil"/>
                <w:right w:val="nil"/>
                <w:between w:val="nil"/>
              </w:pBdr>
              <w:jc w:val="right"/>
              <w:rPr>
                <w:rFonts w:ascii="Bierstadt" w:hAnsi="Bierstadt"/>
                <w:b/>
                <w:color w:val="000000"/>
              </w:rPr>
            </w:pPr>
            <w:r w:rsidRPr="00CF421B">
              <w:rPr>
                <w:rFonts w:ascii="Bierstadt" w:hAnsi="Bierstadt"/>
                <w:b/>
                <w:color w:val="000000"/>
              </w:rPr>
              <w:t xml:space="preserve">Extended Activity            </w:t>
            </w:r>
            <w:r w:rsidR="003054A2" w:rsidRPr="00CF421B">
              <w:rPr>
                <w:rFonts w:ascii="Bierstadt" w:hAnsi="Bierstadt"/>
                <w:b/>
                <w:color w:val="000000"/>
              </w:rPr>
              <w:t xml:space="preserve">     </w:t>
            </w:r>
            <w:r w:rsidRPr="00CF421B">
              <w:rPr>
                <w:rFonts w:ascii="Bierstadt" w:hAnsi="Bierstadt"/>
                <w:b/>
                <w:color w:val="000000"/>
              </w:rPr>
              <w:t xml:space="preserve">                          1</w:t>
            </w:r>
            <w:r w:rsidR="003054A2" w:rsidRPr="00CF421B">
              <w:rPr>
                <w:rFonts w:ascii="Bierstadt" w:hAnsi="Bierstadt"/>
                <w:b/>
                <w:color w:val="000000"/>
              </w:rPr>
              <w:t>5</w:t>
            </w:r>
            <w:r w:rsidRPr="00CF421B">
              <w:rPr>
                <w:rFonts w:ascii="Bierstadt" w:hAnsi="Bierstadt"/>
                <w:b/>
                <w:color w:val="000000"/>
              </w:rPr>
              <w:t xml:space="preserve"> mins</w:t>
            </w:r>
          </w:p>
        </w:tc>
      </w:tr>
      <w:tr w:rsidR="001A11F6" w:rsidRPr="00CF421B" w14:paraId="2055F371" w14:textId="77777777">
        <w:tc>
          <w:tcPr>
            <w:tcW w:w="2425" w:type="dxa"/>
          </w:tcPr>
          <w:p w14:paraId="00000406" w14:textId="533DA46E" w:rsidR="001A11F6" w:rsidRPr="00CF421B" w:rsidRDefault="003A012C">
            <w:pPr>
              <w:rPr>
                <w:rFonts w:ascii="Bierstadt" w:hAnsi="Bierstadt"/>
              </w:rPr>
            </w:pPr>
            <w:r w:rsidRPr="00CF421B">
              <w:rPr>
                <w:rFonts w:ascii="Bierstadt" w:hAnsi="Bierstadt"/>
              </w:rPr>
              <w:t>Slide 10</w:t>
            </w:r>
            <w:r w:rsidR="00010EC0">
              <w:rPr>
                <w:rFonts w:ascii="Bierstadt" w:hAnsi="Bierstadt"/>
              </w:rPr>
              <w:t>3</w:t>
            </w:r>
          </w:p>
          <w:p w14:paraId="00000407" w14:textId="77777777" w:rsidR="001A11F6" w:rsidRPr="00CF421B" w:rsidRDefault="003A012C">
            <w:pPr>
              <w:rPr>
                <w:rFonts w:ascii="Bierstadt" w:hAnsi="Bierstadt"/>
              </w:rPr>
            </w:pPr>
            <w:r w:rsidRPr="00CF421B">
              <w:rPr>
                <w:rFonts w:ascii="Bierstadt" w:hAnsi="Bierstadt"/>
                <w:noProof/>
              </w:rPr>
              <w:drawing>
                <wp:inline distT="0" distB="0" distL="0" distR="0" wp14:anchorId="45715D15" wp14:editId="290CDAAD">
                  <wp:extent cx="1267966" cy="713231"/>
                  <wp:effectExtent l="0" t="0" r="0" b="0"/>
                  <wp:docPr id="2119499645" name="image114.png"/>
                  <wp:cNvGraphicFramePr/>
                  <a:graphic xmlns:a="http://schemas.openxmlformats.org/drawingml/2006/main">
                    <a:graphicData uri="http://schemas.openxmlformats.org/drawingml/2006/picture">
                      <pic:pic xmlns:pic="http://schemas.openxmlformats.org/drawingml/2006/picture">
                        <pic:nvPicPr>
                          <pic:cNvPr id="0" name="image114.png"/>
                          <pic:cNvPicPr preferRelativeResize="0"/>
                        </pic:nvPicPr>
                        <pic:blipFill>
                          <a:blip r:embed="rId171"/>
                          <a:srcRect/>
                          <a:stretch>
                            <a:fillRect/>
                          </a:stretch>
                        </pic:blipFill>
                        <pic:spPr>
                          <a:xfrm>
                            <a:off x="0" y="0"/>
                            <a:ext cx="1267966" cy="713231"/>
                          </a:xfrm>
                          <a:prstGeom prst="rect">
                            <a:avLst/>
                          </a:prstGeom>
                          <a:ln/>
                        </pic:spPr>
                      </pic:pic>
                    </a:graphicData>
                  </a:graphic>
                </wp:inline>
              </w:drawing>
            </w:r>
          </w:p>
          <w:p w14:paraId="00000408" w14:textId="77777777" w:rsidR="001A11F6" w:rsidRPr="00CF421B" w:rsidRDefault="001A11F6">
            <w:pPr>
              <w:rPr>
                <w:rFonts w:ascii="Bierstadt" w:hAnsi="Bierstadt"/>
              </w:rPr>
            </w:pPr>
          </w:p>
        </w:tc>
        <w:tc>
          <w:tcPr>
            <w:tcW w:w="6925" w:type="dxa"/>
          </w:tcPr>
          <w:p w14:paraId="0000040A" w14:textId="240C9F66"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Suggested time: 10 minutes</w:t>
            </w:r>
            <w:r w:rsidRPr="00CF421B">
              <w:rPr>
                <w:rFonts w:ascii="Bierstadt" w:hAnsi="Bierstadt"/>
                <w:color w:val="000000"/>
              </w:rPr>
              <w:br/>
              <w:t xml:space="preserve">Students will plan their own budget for a day at the amusement park in their </w:t>
            </w:r>
            <w:r w:rsidRPr="00CF421B">
              <w:rPr>
                <w:rFonts w:ascii="Bierstadt" w:hAnsi="Bierstadt"/>
                <w:b/>
                <w:color w:val="000000"/>
              </w:rPr>
              <w:t>student portfolio, page 22</w:t>
            </w:r>
            <w:r w:rsidRPr="00CF421B">
              <w:rPr>
                <w:rFonts w:ascii="Bierstadt" w:hAnsi="Bierstadt"/>
                <w:color w:val="000000"/>
              </w:rPr>
              <w:t>.</w:t>
            </w:r>
          </w:p>
          <w:p w14:paraId="0000040B" w14:textId="77777777" w:rsidR="001A11F6" w:rsidRPr="00CF421B" w:rsidRDefault="001A11F6">
            <w:pPr>
              <w:pBdr>
                <w:top w:val="nil"/>
                <w:left w:val="nil"/>
                <w:bottom w:val="nil"/>
                <w:right w:val="nil"/>
                <w:between w:val="nil"/>
              </w:pBdr>
              <w:rPr>
                <w:rFonts w:ascii="Bierstadt" w:hAnsi="Bierstadt"/>
                <w:b/>
                <w:color w:val="000000"/>
                <w:u w:val="single"/>
              </w:rPr>
            </w:pPr>
          </w:p>
          <w:p w14:paraId="0000040D" w14:textId="502152B2"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Cs/>
                <w:i/>
                <w:iCs/>
                <w:color w:val="000000"/>
                <w:u w:val="single"/>
              </w:rPr>
              <w:t>Facilitat</w:t>
            </w:r>
            <w:r w:rsidR="00E02649" w:rsidRPr="00CF421B">
              <w:rPr>
                <w:rFonts w:ascii="Bierstadt" w:hAnsi="Bierstadt"/>
                <w:bCs/>
                <w:i/>
                <w:iCs/>
                <w:color w:val="000000"/>
                <w:u w:val="single"/>
              </w:rPr>
              <w:t>or t</w:t>
            </w:r>
            <w:r w:rsidRPr="00CF421B">
              <w:rPr>
                <w:rFonts w:ascii="Bierstadt" w:hAnsi="Bierstadt"/>
                <w:bCs/>
                <w:i/>
                <w:iCs/>
                <w:color w:val="000000"/>
                <w:u w:val="single"/>
              </w:rPr>
              <w:t>ip:</w:t>
            </w:r>
            <w:r w:rsidRPr="00CF421B">
              <w:rPr>
                <w:rFonts w:ascii="Bierstadt" w:hAnsi="Bierstadt"/>
                <w:b/>
                <w:color w:val="000000"/>
                <w:u w:val="single"/>
              </w:rPr>
              <w:t xml:space="preserve"> </w:t>
            </w:r>
            <w:r w:rsidRPr="00CF421B">
              <w:rPr>
                <w:rFonts w:ascii="Bierstadt" w:hAnsi="Bierstadt"/>
                <w:color w:val="000000"/>
              </w:rPr>
              <w:t xml:space="preserve">Circulate the classroom to support students as they create their budget. </w:t>
            </w:r>
          </w:p>
        </w:tc>
      </w:tr>
      <w:tr w:rsidR="001A11F6" w:rsidRPr="00CF421B" w14:paraId="1C68ED0D" w14:textId="77777777">
        <w:tc>
          <w:tcPr>
            <w:tcW w:w="2425" w:type="dxa"/>
          </w:tcPr>
          <w:p w14:paraId="0000040E" w14:textId="094176BB" w:rsidR="001A11F6" w:rsidRPr="00CF421B" w:rsidRDefault="003A012C">
            <w:pPr>
              <w:rPr>
                <w:rFonts w:ascii="Bierstadt" w:hAnsi="Bierstadt"/>
              </w:rPr>
            </w:pPr>
            <w:r w:rsidRPr="00CF421B">
              <w:rPr>
                <w:rFonts w:ascii="Bierstadt" w:hAnsi="Bierstadt"/>
              </w:rPr>
              <w:t>Slide 10</w:t>
            </w:r>
            <w:r w:rsidR="00010EC0">
              <w:rPr>
                <w:rFonts w:ascii="Bierstadt" w:hAnsi="Bierstadt"/>
              </w:rPr>
              <w:t>4</w:t>
            </w:r>
          </w:p>
          <w:p w14:paraId="00000410" w14:textId="4505205B" w:rsidR="001A11F6" w:rsidRPr="00CF421B" w:rsidRDefault="001757DF">
            <w:pPr>
              <w:rPr>
                <w:rFonts w:ascii="Bierstadt" w:hAnsi="Bierstadt"/>
              </w:rPr>
            </w:pPr>
            <w:r w:rsidRPr="00CF421B">
              <w:rPr>
                <w:rFonts w:ascii="Bierstadt" w:hAnsi="Bierstadt"/>
                <w:noProof/>
              </w:rPr>
              <w:drawing>
                <wp:inline distT="0" distB="0" distL="0" distR="0" wp14:anchorId="70B7164D" wp14:editId="07763BC9">
                  <wp:extent cx="1272641" cy="713232"/>
                  <wp:effectExtent l="0" t="0" r="3810" b="0"/>
                  <wp:docPr id="18398379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9837973" name=""/>
                          <pic:cNvPicPr/>
                        </pic:nvPicPr>
                        <pic:blipFill>
                          <a:blip r:embed="rId172"/>
                          <a:stretch>
                            <a:fillRect/>
                          </a:stretch>
                        </pic:blipFill>
                        <pic:spPr>
                          <a:xfrm>
                            <a:off x="0" y="0"/>
                            <a:ext cx="1272641" cy="713232"/>
                          </a:xfrm>
                          <a:prstGeom prst="rect">
                            <a:avLst/>
                          </a:prstGeom>
                        </pic:spPr>
                      </pic:pic>
                    </a:graphicData>
                  </a:graphic>
                </wp:inline>
              </w:drawing>
            </w:r>
          </w:p>
        </w:tc>
        <w:tc>
          <w:tcPr>
            <w:tcW w:w="6925" w:type="dxa"/>
          </w:tcPr>
          <w:p w14:paraId="00000411"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may explore and use the </w:t>
            </w:r>
            <w:r w:rsidRPr="00CF421B">
              <w:rPr>
                <w:rFonts w:ascii="Bierstadt" w:hAnsi="Bierstadt"/>
                <w:i/>
                <w:color w:val="000000"/>
              </w:rPr>
              <w:t>Additional Information on How to Budget</w:t>
            </w:r>
            <w:r w:rsidRPr="00CF421B">
              <w:rPr>
                <w:rFonts w:ascii="Bierstadt" w:hAnsi="Bierstadt"/>
                <w:color w:val="000000"/>
              </w:rPr>
              <w:t xml:space="preserve"> section provided in their </w:t>
            </w:r>
            <w:r w:rsidRPr="00CF421B">
              <w:rPr>
                <w:rFonts w:ascii="Bierstadt" w:hAnsi="Bierstadt"/>
                <w:b/>
                <w:color w:val="000000"/>
              </w:rPr>
              <w:t xml:space="preserve">student portfolio, page 23, </w:t>
            </w:r>
            <w:r w:rsidRPr="00CF421B">
              <w:rPr>
                <w:rFonts w:ascii="Bierstadt" w:hAnsi="Bierstadt"/>
                <w:color w:val="000000"/>
              </w:rPr>
              <w:t>to help in creating their budget in A Day in the Amusement Park, page 22.</w:t>
            </w:r>
          </w:p>
          <w:p w14:paraId="00000412"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005ACBA4" w14:textId="77777777">
        <w:tc>
          <w:tcPr>
            <w:tcW w:w="2425" w:type="dxa"/>
          </w:tcPr>
          <w:p w14:paraId="00000413" w14:textId="2A1783D5" w:rsidR="001A11F6" w:rsidRPr="00CF421B" w:rsidRDefault="003A012C">
            <w:pPr>
              <w:rPr>
                <w:rFonts w:ascii="Bierstadt" w:hAnsi="Bierstadt"/>
              </w:rPr>
            </w:pPr>
            <w:r w:rsidRPr="00CF421B">
              <w:rPr>
                <w:rFonts w:ascii="Bierstadt" w:hAnsi="Bierstadt"/>
              </w:rPr>
              <w:t>Slide 10</w:t>
            </w:r>
            <w:r w:rsidR="00010EC0">
              <w:rPr>
                <w:rFonts w:ascii="Bierstadt" w:hAnsi="Bierstadt"/>
              </w:rPr>
              <w:t>5</w:t>
            </w:r>
          </w:p>
          <w:p w14:paraId="00000414" w14:textId="77777777" w:rsidR="001A11F6" w:rsidRPr="00CF421B" w:rsidRDefault="003A012C">
            <w:pPr>
              <w:rPr>
                <w:rFonts w:ascii="Bierstadt" w:hAnsi="Bierstadt"/>
              </w:rPr>
            </w:pPr>
            <w:r w:rsidRPr="00CF421B">
              <w:rPr>
                <w:rFonts w:ascii="Bierstadt" w:hAnsi="Bierstadt"/>
                <w:noProof/>
              </w:rPr>
              <w:drawing>
                <wp:inline distT="0" distB="0" distL="0" distR="0" wp14:anchorId="1C630738" wp14:editId="1E18AF56">
                  <wp:extent cx="1267966" cy="713231"/>
                  <wp:effectExtent l="0" t="0" r="0" b="0"/>
                  <wp:docPr id="2119499639" name="image99.png"/>
                  <wp:cNvGraphicFramePr/>
                  <a:graphic xmlns:a="http://schemas.openxmlformats.org/drawingml/2006/main">
                    <a:graphicData uri="http://schemas.openxmlformats.org/drawingml/2006/picture">
                      <pic:pic xmlns:pic="http://schemas.openxmlformats.org/drawingml/2006/picture">
                        <pic:nvPicPr>
                          <pic:cNvPr id="0" name="image99.png"/>
                          <pic:cNvPicPr preferRelativeResize="0"/>
                        </pic:nvPicPr>
                        <pic:blipFill>
                          <a:blip r:embed="rId173"/>
                          <a:srcRect/>
                          <a:stretch>
                            <a:fillRect/>
                          </a:stretch>
                        </pic:blipFill>
                        <pic:spPr>
                          <a:xfrm>
                            <a:off x="0" y="0"/>
                            <a:ext cx="1267966" cy="713231"/>
                          </a:xfrm>
                          <a:prstGeom prst="rect">
                            <a:avLst/>
                          </a:prstGeom>
                          <a:ln/>
                        </pic:spPr>
                      </pic:pic>
                    </a:graphicData>
                  </a:graphic>
                </wp:inline>
              </w:drawing>
            </w:r>
          </w:p>
          <w:p w14:paraId="00000415" w14:textId="77777777" w:rsidR="001A11F6" w:rsidRPr="00CF421B" w:rsidRDefault="001A11F6">
            <w:pPr>
              <w:rPr>
                <w:rFonts w:ascii="Bierstadt" w:hAnsi="Bierstadt"/>
              </w:rPr>
            </w:pPr>
          </w:p>
        </w:tc>
        <w:tc>
          <w:tcPr>
            <w:tcW w:w="6925" w:type="dxa"/>
          </w:tcPr>
          <w:p w14:paraId="0E5C7E03" w14:textId="798EC07E" w:rsidR="001757DF" w:rsidRPr="00CF421B" w:rsidRDefault="001757DF">
            <w:pPr>
              <w:pBdr>
                <w:top w:val="nil"/>
                <w:left w:val="nil"/>
                <w:bottom w:val="nil"/>
                <w:right w:val="nil"/>
                <w:between w:val="nil"/>
              </w:pBdr>
              <w:rPr>
                <w:rFonts w:ascii="Bierstadt" w:hAnsi="Bierstadt"/>
                <w:b/>
                <w:i/>
                <w:color w:val="000000"/>
              </w:rPr>
            </w:pPr>
            <w:r w:rsidRPr="00CF421B">
              <w:rPr>
                <w:rFonts w:ascii="Bierstadt" w:hAnsi="Bierstadt"/>
                <w:b/>
                <w:i/>
                <w:color w:val="000000"/>
              </w:rPr>
              <w:t xml:space="preserve">Suggested time: Students can complete the reflections in class if time allows, or independently </w:t>
            </w:r>
            <w:proofErr w:type="gramStart"/>
            <w:r w:rsidRPr="00CF421B">
              <w:rPr>
                <w:rFonts w:ascii="Bierstadt" w:hAnsi="Bierstadt"/>
                <w:b/>
                <w:i/>
                <w:color w:val="000000"/>
              </w:rPr>
              <w:t>later on</w:t>
            </w:r>
            <w:proofErr w:type="gramEnd"/>
            <w:r w:rsidRPr="00CF421B">
              <w:rPr>
                <w:rFonts w:ascii="Bierstadt" w:hAnsi="Bierstadt"/>
                <w:b/>
                <w:i/>
                <w:color w:val="000000"/>
              </w:rPr>
              <w:t>.</w:t>
            </w:r>
          </w:p>
          <w:p w14:paraId="00000418" w14:textId="4EEC102C" w:rsidR="001A11F6" w:rsidRPr="00CF421B" w:rsidRDefault="003A012C" w:rsidP="001757DF">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can complete the self-reflection activity in their </w:t>
            </w:r>
            <w:r w:rsidRPr="00CF421B">
              <w:rPr>
                <w:rFonts w:ascii="Bierstadt" w:hAnsi="Bierstadt"/>
                <w:b/>
                <w:color w:val="000000"/>
              </w:rPr>
              <w:t>student portfolio, page 24</w:t>
            </w:r>
            <w:r w:rsidRPr="00CF421B">
              <w:rPr>
                <w:rFonts w:ascii="Bierstadt" w:hAnsi="Bierstadt"/>
                <w:color w:val="000000"/>
              </w:rPr>
              <w:t xml:space="preserve">. Students may respond to some or </w:t>
            </w:r>
            <w:proofErr w:type="gramStart"/>
            <w:r w:rsidRPr="00CF421B">
              <w:rPr>
                <w:rFonts w:ascii="Bierstadt" w:hAnsi="Bierstadt"/>
                <w:color w:val="000000"/>
              </w:rPr>
              <w:t>all of</w:t>
            </w:r>
            <w:proofErr w:type="gramEnd"/>
            <w:r w:rsidRPr="00CF421B">
              <w:rPr>
                <w:rFonts w:ascii="Bierstadt" w:hAnsi="Bierstadt"/>
                <w:color w:val="000000"/>
              </w:rPr>
              <w:t xml:space="preserve"> the prompts. There is no need to discuss their self-reflections; you and the classroom teacher may review them either between lessons or </w:t>
            </w:r>
            <w:proofErr w:type="gramStart"/>
            <w:r w:rsidRPr="00CF421B">
              <w:rPr>
                <w:rFonts w:ascii="Bierstadt" w:hAnsi="Bierstadt"/>
                <w:color w:val="000000"/>
              </w:rPr>
              <w:t>later on</w:t>
            </w:r>
            <w:proofErr w:type="gramEnd"/>
            <w:r w:rsidRPr="00CF421B">
              <w:rPr>
                <w:rFonts w:ascii="Bierstadt" w:hAnsi="Bierstadt"/>
                <w:color w:val="000000"/>
              </w:rPr>
              <w:t xml:space="preserve"> if necessary.</w:t>
            </w:r>
          </w:p>
        </w:tc>
      </w:tr>
      <w:tr w:rsidR="00E73A12" w:rsidRPr="00CF421B" w14:paraId="5F4B5629" w14:textId="77777777">
        <w:tc>
          <w:tcPr>
            <w:tcW w:w="2425" w:type="dxa"/>
          </w:tcPr>
          <w:p w14:paraId="63733768" w14:textId="6019FC74" w:rsidR="00E73A12" w:rsidRPr="00CF421B" w:rsidRDefault="00E73A12">
            <w:pPr>
              <w:rPr>
                <w:rFonts w:ascii="Bierstadt" w:hAnsi="Bierstadt"/>
              </w:rPr>
            </w:pPr>
            <w:r>
              <w:rPr>
                <w:rFonts w:ascii="Bierstadt" w:hAnsi="Bierstadt"/>
              </w:rPr>
              <w:t>Slide</w:t>
            </w:r>
            <w:r w:rsidR="00010EC0">
              <w:rPr>
                <w:rFonts w:ascii="Bierstadt" w:hAnsi="Bierstadt"/>
              </w:rPr>
              <w:t xml:space="preserve"> 106</w:t>
            </w:r>
            <w:r w:rsidRPr="00BE2A61">
              <w:rPr>
                <w:rFonts w:ascii="Bierstadt" w:hAnsi="Bierstadt"/>
                <w:noProof/>
              </w:rPr>
              <w:drawing>
                <wp:inline distT="0" distB="0" distL="0" distR="0" wp14:anchorId="17CFD813" wp14:editId="1BA11CCF">
                  <wp:extent cx="1402715" cy="786765"/>
                  <wp:effectExtent l="0" t="0" r="6985" b="0"/>
                  <wp:docPr id="20179851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089101" name=""/>
                          <pic:cNvPicPr/>
                        </pic:nvPicPr>
                        <pic:blipFill>
                          <a:blip r:embed="rId174"/>
                          <a:stretch>
                            <a:fillRect/>
                          </a:stretch>
                        </pic:blipFill>
                        <pic:spPr>
                          <a:xfrm>
                            <a:off x="0" y="0"/>
                            <a:ext cx="1402715" cy="786765"/>
                          </a:xfrm>
                          <a:prstGeom prst="rect">
                            <a:avLst/>
                          </a:prstGeom>
                        </pic:spPr>
                      </pic:pic>
                    </a:graphicData>
                  </a:graphic>
                </wp:inline>
              </w:drawing>
            </w:r>
          </w:p>
        </w:tc>
        <w:tc>
          <w:tcPr>
            <w:tcW w:w="6925" w:type="dxa"/>
          </w:tcPr>
          <w:p w14:paraId="2FFF0F24" w14:textId="77777777" w:rsidR="00E73A12" w:rsidRPr="00CF421B" w:rsidRDefault="00E73A12" w:rsidP="00E73A12">
            <w:pPr>
              <w:pBdr>
                <w:top w:val="nil"/>
                <w:left w:val="nil"/>
                <w:bottom w:val="nil"/>
                <w:right w:val="nil"/>
                <w:between w:val="nil"/>
              </w:pBdr>
              <w:rPr>
                <w:rFonts w:ascii="Bierstadt" w:hAnsi="Bierstadt"/>
                <w:color w:val="000000"/>
              </w:rPr>
            </w:pPr>
            <w:r w:rsidRPr="00CF421B">
              <w:rPr>
                <w:rFonts w:ascii="Bierstadt" w:hAnsi="Bierstadt"/>
                <w:b/>
                <w:i/>
                <w:color w:val="000000"/>
              </w:rPr>
              <w:t>Suggested Time: Optional</w:t>
            </w:r>
          </w:p>
          <w:p w14:paraId="66F4A8D9" w14:textId="77777777" w:rsidR="00E73A12" w:rsidRPr="00CF421B" w:rsidRDefault="00E73A12" w:rsidP="00E73A12">
            <w:pPr>
              <w:pBdr>
                <w:top w:val="nil"/>
                <w:left w:val="nil"/>
                <w:bottom w:val="nil"/>
                <w:right w:val="nil"/>
                <w:between w:val="nil"/>
              </w:pBdr>
              <w:rPr>
                <w:rFonts w:ascii="Bierstadt" w:hAnsi="Bierstadt"/>
                <w:b/>
                <w:bCs/>
                <w:color w:val="000000"/>
              </w:rPr>
            </w:pPr>
            <w:r w:rsidRPr="00CF421B">
              <w:rPr>
                <w:rFonts w:ascii="Bierstadt" w:hAnsi="Bierstadt"/>
                <w:color w:val="000000"/>
              </w:rPr>
              <w:t xml:space="preserve">If time allows, students can join you to play Financial Football. </w:t>
            </w:r>
            <w:r w:rsidRPr="00CF421B">
              <w:rPr>
                <w:rFonts w:ascii="Bierstadt" w:hAnsi="Bierstadt"/>
                <w:b/>
                <w:bCs/>
                <w:color w:val="000000"/>
              </w:rPr>
              <w:t>*Click or tap the image to access the game in a new web browser.</w:t>
            </w:r>
          </w:p>
          <w:p w14:paraId="52FE85B1" w14:textId="77777777" w:rsidR="00E73A12" w:rsidRPr="00CF421B" w:rsidRDefault="00E73A12" w:rsidP="00E73A12">
            <w:pPr>
              <w:pBdr>
                <w:top w:val="nil"/>
                <w:left w:val="nil"/>
                <w:bottom w:val="nil"/>
                <w:right w:val="nil"/>
                <w:between w:val="nil"/>
              </w:pBdr>
              <w:rPr>
                <w:rFonts w:ascii="Bierstadt" w:hAnsi="Bierstadt"/>
                <w:color w:val="000000"/>
              </w:rPr>
            </w:pPr>
            <w:hyperlink r:id="rId175" w:history="1">
              <w:r w:rsidRPr="00CF421B">
                <w:rPr>
                  <w:rStyle w:val="Hyperlink"/>
                  <w:rFonts w:ascii="Bierstadt" w:hAnsi="Bierstadt"/>
                </w:rPr>
                <w:t>https://financialsoccer.com/ie/play</w:t>
              </w:r>
            </w:hyperlink>
          </w:p>
          <w:p w14:paraId="095BB09E" w14:textId="77777777" w:rsidR="00E73A12" w:rsidRPr="00CF421B" w:rsidRDefault="00E73A12" w:rsidP="00E73A12">
            <w:pPr>
              <w:pBdr>
                <w:top w:val="nil"/>
                <w:left w:val="nil"/>
                <w:bottom w:val="nil"/>
                <w:right w:val="nil"/>
                <w:between w:val="nil"/>
              </w:pBdr>
              <w:rPr>
                <w:rFonts w:ascii="Bierstadt" w:hAnsi="Bierstadt"/>
                <w:color w:val="000000"/>
              </w:rPr>
            </w:pPr>
          </w:p>
          <w:p w14:paraId="5621872B" w14:textId="1D9364A8" w:rsidR="00E73A12" w:rsidRPr="00CF421B" w:rsidRDefault="00E73A12" w:rsidP="00E73A12">
            <w:pPr>
              <w:pBdr>
                <w:top w:val="nil"/>
                <w:left w:val="nil"/>
                <w:bottom w:val="nil"/>
                <w:right w:val="nil"/>
                <w:between w:val="nil"/>
              </w:pBdr>
              <w:rPr>
                <w:rFonts w:ascii="Bierstadt" w:hAnsi="Bierstadt"/>
                <w:b/>
                <w:i/>
                <w:color w:val="000000"/>
              </w:rPr>
            </w:pPr>
            <w:r w:rsidRPr="00CF421B">
              <w:rPr>
                <w:rFonts w:ascii="Bierstadt" w:hAnsi="Bierstadt"/>
                <w:color w:val="000000"/>
              </w:rPr>
              <w:t>Your browser must be WebGL enabled for you to play the game. Make sure to check your browser configuration first.</w:t>
            </w:r>
          </w:p>
        </w:tc>
      </w:tr>
    </w:tbl>
    <w:p w14:paraId="2199212E" w14:textId="77777777" w:rsidR="007275D1" w:rsidRDefault="007275D1">
      <w:pPr>
        <w:rPr>
          <w:rFonts w:ascii="Bierstadt" w:hAnsi="Bierstadt"/>
          <w:b/>
        </w:rPr>
      </w:pPr>
    </w:p>
    <w:p w14:paraId="69204FAC" w14:textId="77777777" w:rsidR="007275D1" w:rsidRDefault="007275D1">
      <w:pPr>
        <w:rPr>
          <w:rFonts w:ascii="Bierstadt" w:hAnsi="Bierstadt"/>
          <w:b/>
        </w:rPr>
      </w:pPr>
    </w:p>
    <w:p w14:paraId="31CAA035" w14:textId="77777777" w:rsidR="008C044A" w:rsidRDefault="008C044A">
      <w:pPr>
        <w:rPr>
          <w:rFonts w:ascii="Bierstadt" w:hAnsi="Bierstadt"/>
          <w:b/>
        </w:rPr>
        <w:sectPr w:rsidR="008C044A">
          <w:headerReference w:type="default" r:id="rId176"/>
          <w:pgSz w:w="12240" w:h="15840"/>
          <w:pgMar w:top="1440" w:right="1440" w:bottom="1440" w:left="1440" w:header="720" w:footer="720" w:gutter="0"/>
          <w:pgNumType w:start="1"/>
          <w:cols w:space="720"/>
        </w:sectPr>
      </w:pPr>
    </w:p>
    <w:p w14:paraId="0000041A" w14:textId="4AD2D3C4" w:rsidR="001A11F6" w:rsidRPr="00CF421B" w:rsidRDefault="003A012C">
      <w:pPr>
        <w:rPr>
          <w:rFonts w:ascii="Bierstadt" w:hAnsi="Bierstadt"/>
          <w:b/>
        </w:rPr>
      </w:pPr>
      <w:r w:rsidRPr="00CF421B">
        <w:rPr>
          <w:rFonts w:ascii="Bierstadt" w:hAnsi="Bierstadt"/>
          <w:b/>
        </w:rPr>
        <w:lastRenderedPageBreak/>
        <w:t xml:space="preserve">Lesson 4 – Make Your Money Work </w:t>
      </w:r>
      <w:r w:rsidR="00375169" w:rsidRPr="00CF421B">
        <w:rPr>
          <w:rFonts w:ascii="Bierstadt" w:hAnsi="Bierstadt"/>
          <w:b/>
        </w:rPr>
        <w:t>for</w:t>
      </w:r>
      <w:r w:rsidRPr="00CF421B">
        <w:rPr>
          <w:rFonts w:ascii="Bierstadt" w:hAnsi="Bierstadt"/>
          <w:b/>
        </w:rPr>
        <w:t xml:space="preserve"> You</w:t>
      </w:r>
    </w:p>
    <w:tbl>
      <w:tblPr>
        <w:tblStyle w:val="a3"/>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1A11F6" w:rsidRPr="00CF421B" w14:paraId="364303BB" w14:textId="77777777" w:rsidTr="00414D97">
        <w:trPr>
          <w:trHeight w:val="1486"/>
        </w:trPr>
        <w:tc>
          <w:tcPr>
            <w:tcW w:w="2425" w:type="dxa"/>
          </w:tcPr>
          <w:p w14:paraId="0000041B" w14:textId="0413D0EF" w:rsidR="001A11F6" w:rsidRPr="00CF421B" w:rsidRDefault="003A012C">
            <w:pPr>
              <w:rPr>
                <w:rFonts w:ascii="Bierstadt" w:hAnsi="Bierstadt"/>
              </w:rPr>
            </w:pPr>
            <w:r w:rsidRPr="00CF421B">
              <w:rPr>
                <w:rFonts w:ascii="Bierstadt" w:hAnsi="Bierstadt"/>
              </w:rPr>
              <w:t>Slide 10</w:t>
            </w:r>
            <w:r w:rsidR="005F6CBA">
              <w:rPr>
                <w:rFonts w:ascii="Bierstadt" w:hAnsi="Bierstadt"/>
              </w:rPr>
              <w:t>7</w:t>
            </w:r>
            <w:r w:rsidRPr="00CF421B">
              <w:rPr>
                <w:rFonts w:ascii="Bierstadt" w:hAnsi="Bierstadt"/>
              </w:rPr>
              <w:t xml:space="preserve"> – Lesson 4</w:t>
            </w:r>
          </w:p>
          <w:p w14:paraId="0000041D" w14:textId="51867E8F" w:rsidR="001A11F6" w:rsidRPr="00CF421B" w:rsidRDefault="003A012C">
            <w:pPr>
              <w:rPr>
                <w:rFonts w:ascii="Bierstadt" w:hAnsi="Bierstadt"/>
              </w:rPr>
            </w:pPr>
            <w:r w:rsidRPr="00CF421B">
              <w:rPr>
                <w:rFonts w:ascii="Bierstadt" w:hAnsi="Bierstadt"/>
                <w:noProof/>
              </w:rPr>
              <w:drawing>
                <wp:inline distT="0" distB="0" distL="0" distR="0" wp14:anchorId="340B2E5D" wp14:editId="2BFE8180">
                  <wp:extent cx="1260202" cy="708863"/>
                  <wp:effectExtent l="0" t="0" r="0" b="0"/>
                  <wp:docPr id="2119499638" name="image132.png"/>
                  <wp:cNvGraphicFramePr/>
                  <a:graphic xmlns:a="http://schemas.openxmlformats.org/drawingml/2006/main">
                    <a:graphicData uri="http://schemas.openxmlformats.org/drawingml/2006/picture">
                      <pic:pic xmlns:pic="http://schemas.openxmlformats.org/drawingml/2006/picture">
                        <pic:nvPicPr>
                          <pic:cNvPr id="0" name="image132.png"/>
                          <pic:cNvPicPr preferRelativeResize="0"/>
                        </pic:nvPicPr>
                        <pic:blipFill>
                          <a:blip r:embed="rId177"/>
                          <a:srcRect/>
                          <a:stretch>
                            <a:fillRect/>
                          </a:stretch>
                        </pic:blipFill>
                        <pic:spPr>
                          <a:xfrm>
                            <a:off x="0" y="0"/>
                            <a:ext cx="1260202" cy="708863"/>
                          </a:xfrm>
                          <a:prstGeom prst="rect">
                            <a:avLst/>
                          </a:prstGeom>
                          <a:ln/>
                        </pic:spPr>
                      </pic:pic>
                    </a:graphicData>
                  </a:graphic>
                </wp:inline>
              </w:drawing>
            </w:r>
          </w:p>
        </w:tc>
        <w:tc>
          <w:tcPr>
            <w:tcW w:w="6925" w:type="dxa"/>
          </w:tcPr>
          <w:p w14:paraId="0000041E" w14:textId="7A808F62" w:rsidR="001A11F6" w:rsidRPr="00CF421B" w:rsidRDefault="001757DF">
            <w:pPr>
              <w:rPr>
                <w:rFonts w:ascii="Bierstadt" w:hAnsi="Bierstadt"/>
              </w:rPr>
            </w:pPr>
            <w:r w:rsidRPr="00CF421B">
              <w:rPr>
                <w:rFonts w:ascii="Bierstadt" w:hAnsi="Bierstadt"/>
              </w:rPr>
              <w:t>Lesson 4: Make Your Money Work for You</w:t>
            </w:r>
          </w:p>
          <w:p w14:paraId="0000041F" w14:textId="77777777" w:rsidR="001A11F6" w:rsidRPr="00CF421B" w:rsidRDefault="001A11F6">
            <w:pPr>
              <w:rPr>
                <w:rFonts w:ascii="Bierstadt" w:hAnsi="Bierstadt"/>
              </w:rPr>
            </w:pPr>
          </w:p>
          <w:p w14:paraId="00000420" w14:textId="77777777" w:rsidR="001A11F6" w:rsidRPr="00CF421B" w:rsidRDefault="001A11F6">
            <w:pPr>
              <w:rPr>
                <w:rFonts w:ascii="Bierstadt" w:hAnsi="Bierstadt"/>
              </w:rPr>
            </w:pPr>
          </w:p>
          <w:p w14:paraId="00000421" w14:textId="77777777" w:rsidR="001A11F6" w:rsidRPr="00CF421B" w:rsidRDefault="001A11F6">
            <w:pPr>
              <w:rPr>
                <w:rFonts w:ascii="Bierstadt" w:hAnsi="Bierstadt"/>
              </w:rPr>
            </w:pPr>
          </w:p>
          <w:p w14:paraId="00000424" w14:textId="77777777" w:rsidR="001A11F6" w:rsidRPr="00CF421B" w:rsidRDefault="001A11F6">
            <w:pPr>
              <w:rPr>
                <w:rFonts w:ascii="Bierstadt" w:hAnsi="Bierstadt"/>
              </w:rPr>
            </w:pPr>
          </w:p>
        </w:tc>
      </w:tr>
      <w:tr w:rsidR="001A11F6" w:rsidRPr="00CF421B" w14:paraId="43F2FCC5" w14:textId="77777777" w:rsidTr="00172439">
        <w:trPr>
          <w:trHeight w:val="1763"/>
        </w:trPr>
        <w:tc>
          <w:tcPr>
            <w:tcW w:w="2425" w:type="dxa"/>
          </w:tcPr>
          <w:p w14:paraId="00000425" w14:textId="34BC10A5" w:rsidR="001A11F6" w:rsidRPr="00CF421B" w:rsidRDefault="003A012C">
            <w:pPr>
              <w:rPr>
                <w:rFonts w:ascii="Bierstadt" w:hAnsi="Bierstadt"/>
              </w:rPr>
            </w:pPr>
            <w:r w:rsidRPr="00CF421B">
              <w:rPr>
                <w:rFonts w:ascii="Bierstadt" w:hAnsi="Bierstadt"/>
              </w:rPr>
              <w:t>Slide 10</w:t>
            </w:r>
            <w:r w:rsidR="005F6CBA">
              <w:rPr>
                <w:rFonts w:ascii="Bierstadt" w:hAnsi="Bierstadt"/>
              </w:rPr>
              <w:t>8</w:t>
            </w:r>
            <w:r w:rsidRPr="00CF421B">
              <w:rPr>
                <w:rFonts w:ascii="Bierstadt" w:hAnsi="Bierstadt"/>
              </w:rPr>
              <w:t xml:space="preserve"> – Objectives</w:t>
            </w:r>
          </w:p>
          <w:p w14:paraId="00000427" w14:textId="61E97C43" w:rsidR="001A11F6" w:rsidRPr="00CF421B" w:rsidRDefault="00172439">
            <w:pPr>
              <w:rPr>
                <w:rFonts w:ascii="Bierstadt" w:hAnsi="Bierstadt"/>
              </w:rPr>
            </w:pPr>
            <w:r w:rsidRPr="00172439">
              <w:rPr>
                <w:rFonts w:ascii="Bierstadt" w:hAnsi="Bierstadt"/>
                <w:noProof/>
              </w:rPr>
              <w:drawing>
                <wp:inline distT="0" distB="0" distL="0" distR="0" wp14:anchorId="5550F353" wp14:editId="5B2E3BC0">
                  <wp:extent cx="1275732" cy="713232"/>
                  <wp:effectExtent l="0" t="0" r="635" b="0"/>
                  <wp:docPr id="52405619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4056191" name=""/>
                          <pic:cNvPicPr/>
                        </pic:nvPicPr>
                        <pic:blipFill>
                          <a:blip r:embed="rId178"/>
                          <a:stretch>
                            <a:fillRect/>
                          </a:stretch>
                        </pic:blipFill>
                        <pic:spPr>
                          <a:xfrm>
                            <a:off x="0" y="0"/>
                            <a:ext cx="1275732" cy="713232"/>
                          </a:xfrm>
                          <a:prstGeom prst="rect">
                            <a:avLst/>
                          </a:prstGeom>
                        </pic:spPr>
                      </pic:pic>
                    </a:graphicData>
                  </a:graphic>
                </wp:inline>
              </w:drawing>
            </w:r>
          </w:p>
        </w:tc>
        <w:tc>
          <w:tcPr>
            <w:tcW w:w="6925" w:type="dxa"/>
          </w:tcPr>
          <w:p w14:paraId="00000428" w14:textId="77777777" w:rsidR="001A11F6" w:rsidRPr="00CF421B" w:rsidRDefault="003A012C">
            <w:pPr>
              <w:rPr>
                <w:rFonts w:ascii="Bierstadt" w:hAnsi="Bierstadt"/>
              </w:rPr>
            </w:pPr>
            <w:r w:rsidRPr="00CF421B">
              <w:rPr>
                <w:rFonts w:ascii="Bierstadt" w:hAnsi="Bierstadt"/>
              </w:rPr>
              <w:t>Optional – review the learning objectives for the lesson</w:t>
            </w:r>
          </w:p>
        </w:tc>
      </w:tr>
      <w:tr w:rsidR="001A11F6" w:rsidRPr="00CF421B" w14:paraId="5BD7DFA4" w14:textId="77777777">
        <w:trPr>
          <w:trHeight w:val="1520"/>
        </w:trPr>
        <w:tc>
          <w:tcPr>
            <w:tcW w:w="2425" w:type="dxa"/>
          </w:tcPr>
          <w:p w14:paraId="00000429" w14:textId="386420A0" w:rsidR="001A11F6" w:rsidRPr="00CF421B" w:rsidRDefault="003A012C">
            <w:pPr>
              <w:rPr>
                <w:rFonts w:ascii="Bierstadt" w:hAnsi="Bierstadt"/>
              </w:rPr>
            </w:pPr>
            <w:r w:rsidRPr="00CF421B">
              <w:rPr>
                <w:rFonts w:ascii="Bierstadt" w:hAnsi="Bierstadt"/>
              </w:rPr>
              <w:t>Slide 10</w:t>
            </w:r>
            <w:r w:rsidR="005F6CBA">
              <w:rPr>
                <w:rFonts w:ascii="Bierstadt" w:hAnsi="Bierstadt"/>
              </w:rPr>
              <w:t>9</w:t>
            </w:r>
            <w:r w:rsidRPr="00CF421B">
              <w:rPr>
                <w:rFonts w:ascii="Bierstadt" w:hAnsi="Bierstadt"/>
              </w:rPr>
              <w:t xml:space="preserve"> – Introduction</w:t>
            </w:r>
          </w:p>
          <w:p w14:paraId="0000042A" w14:textId="77777777" w:rsidR="001A11F6" w:rsidRPr="00CF421B" w:rsidRDefault="003A012C">
            <w:pPr>
              <w:rPr>
                <w:rFonts w:ascii="Bierstadt" w:hAnsi="Bierstadt"/>
              </w:rPr>
            </w:pPr>
            <w:r w:rsidRPr="00CF421B">
              <w:rPr>
                <w:rFonts w:ascii="Bierstadt" w:hAnsi="Bierstadt"/>
                <w:noProof/>
              </w:rPr>
              <w:drawing>
                <wp:inline distT="0" distB="0" distL="0" distR="0" wp14:anchorId="092E8ECC" wp14:editId="5A28E88C">
                  <wp:extent cx="1262453" cy="710129"/>
                  <wp:effectExtent l="0" t="0" r="0" b="0"/>
                  <wp:docPr id="2119499640" name="image104.png"/>
                  <wp:cNvGraphicFramePr/>
                  <a:graphic xmlns:a="http://schemas.openxmlformats.org/drawingml/2006/main">
                    <a:graphicData uri="http://schemas.openxmlformats.org/drawingml/2006/picture">
                      <pic:pic xmlns:pic="http://schemas.openxmlformats.org/drawingml/2006/picture">
                        <pic:nvPicPr>
                          <pic:cNvPr id="0" name="image104.png"/>
                          <pic:cNvPicPr preferRelativeResize="0"/>
                        </pic:nvPicPr>
                        <pic:blipFill>
                          <a:blip r:embed="rId179"/>
                          <a:srcRect/>
                          <a:stretch>
                            <a:fillRect/>
                          </a:stretch>
                        </pic:blipFill>
                        <pic:spPr>
                          <a:xfrm>
                            <a:off x="0" y="0"/>
                            <a:ext cx="1262453" cy="710129"/>
                          </a:xfrm>
                          <a:prstGeom prst="rect">
                            <a:avLst/>
                          </a:prstGeom>
                          <a:ln/>
                        </pic:spPr>
                      </pic:pic>
                    </a:graphicData>
                  </a:graphic>
                </wp:inline>
              </w:drawing>
            </w:r>
          </w:p>
          <w:p w14:paraId="0000042B" w14:textId="77777777" w:rsidR="001A11F6" w:rsidRPr="00CF421B" w:rsidRDefault="001A11F6">
            <w:pPr>
              <w:rPr>
                <w:rFonts w:ascii="Bierstadt" w:hAnsi="Bierstadt"/>
              </w:rPr>
            </w:pPr>
          </w:p>
        </w:tc>
        <w:tc>
          <w:tcPr>
            <w:tcW w:w="6925" w:type="dxa"/>
          </w:tcPr>
          <w:p w14:paraId="0000042D" w14:textId="1C0E609E"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Introduce the lesson by explaining that there are different ways to invest and save money. In this lesson, the students will learn the concept of interest and its impact on money saved.</w:t>
            </w:r>
            <w:r w:rsidRPr="00CF421B">
              <w:rPr>
                <w:rFonts w:ascii="Bierstadt" w:hAnsi="Bierstadt"/>
                <w:color w:val="000000"/>
              </w:rPr>
              <w:br/>
            </w:r>
            <w:r w:rsidRPr="00CF421B">
              <w:rPr>
                <w:rFonts w:ascii="Bierstadt" w:hAnsi="Bierstadt"/>
                <w:color w:val="000000"/>
              </w:rPr>
              <w:br/>
            </w:r>
            <w:r w:rsidRPr="00CF421B">
              <w:rPr>
                <w:rFonts w:ascii="Bierstadt" w:hAnsi="Bierstadt"/>
                <w:bCs/>
                <w:i/>
                <w:iCs/>
                <w:color w:val="000000"/>
              </w:rPr>
              <w:t>Facilitat</w:t>
            </w:r>
            <w:r w:rsidR="002A0137" w:rsidRPr="00CF421B">
              <w:rPr>
                <w:rFonts w:ascii="Bierstadt" w:hAnsi="Bierstadt"/>
                <w:bCs/>
                <w:i/>
                <w:iCs/>
                <w:color w:val="000000"/>
              </w:rPr>
              <w:t>or</w:t>
            </w:r>
            <w:r w:rsidRPr="00CF421B">
              <w:rPr>
                <w:rFonts w:ascii="Bierstadt" w:hAnsi="Bierstadt"/>
                <w:bCs/>
                <w:i/>
                <w:iCs/>
                <w:color w:val="000000"/>
              </w:rPr>
              <w:t xml:space="preserve"> </w:t>
            </w:r>
            <w:r w:rsidR="002A0137" w:rsidRPr="00CF421B">
              <w:rPr>
                <w:rFonts w:ascii="Bierstadt" w:hAnsi="Bierstadt"/>
                <w:bCs/>
                <w:i/>
                <w:iCs/>
                <w:color w:val="000000"/>
              </w:rPr>
              <w:t>t</w:t>
            </w:r>
            <w:r w:rsidRPr="00CF421B">
              <w:rPr>
                <w:rFonts w:ascii="Bierstadt" w:hAnsi="Bierstadt"/>
                <w:bCs/>
                <w:i/>
                <w:iCs/>
                <w:color w:val="000000"/>
              </w:rPr>
              <w:t>ip:</w:t>
            </w:r>
            <w:r w:rsidRPr="00CF421B">
              <w:rPr>
                <w:rFonts w:ascii="Bierstadt" w:hAnsi="Bierstadt"/>
                <w:color w:val="000000"/>
              </w:rPr>
              <w:t xml:space="preserve"> You can ask the students how they invest or save their own money and share your own experience/practice when it comes to investing</w:t>
            </w:r>
            <w:r w:rsidR="00142F3B" w:rsidRPr="00CF421B">
              <w:rPr>
                <w:rFonts w:ascii="Bierstadt" w:hAnsi="Bierstadt"/>
                <w:color w:val="000000"/>
              </w:rPr>
              <w:t xml:space="preserve"> and </w:t>
            </w:r>
            <w:r w:rsidRPr="00CF421B">
              <w:rPr>
                <w:rFonts w:ascii="Bierstadt" w:hAnsi="Bierstadt"/>
                <w:color w:val="000000"/>
              </w:rPr>
              <w:t xml:space="preserve">saving. </w:t>
            </w:r>
          </w:p>
        </w:tc>
      </w:tr>
      <w:tr w:rsidR="001A11F6" w:rsidRPr="00CF421B" w14:paraId="03AB7AC3" w14:textId="77777777">
        <w:tc>
          <w:tcPr>
            <w:tcW w:w="2425" w:type="dxa"/>
          </w:tcPr>
          <w:p w14:paraId="0000042E" w14:textId="2454B58C" w:rsidR="001A11F6" w:rsidRPr="00CF421B" w:rsidRDefault="003A012C">
            <w:pPr>
              <w:rPr>
                <w:rFonts w:ascii="Bierstadt" w:hAnsi="Bierstadt"/>
              </w:rPr>
            </w:pPr>
            <w:r w:rsidRPr="00CF421B">
              <w:rPr>
                <w:rFonts w:ascii="Bierstadt" w:hAnsi="Bierstadt"/>
              </w:rPr>
              <w:t>Slide 1</w:t>
            </w:r>
            <w:r w:rsidR="005F6CBA">
              <w:rPr>
                <w:rFonts w:ascii="Bierstadt" w:hAnsi="Bierstadt"/>
              </w:rPr>
              <w:t>10</w:t>
            </w:r>
            <w:r w:rsidRPr="00CF421B">
              <w:rPr>
                <w:rFonts w:ascii="Bierstadt" w:hAnsi="Bierstadt"/>
              </w:rPr>
              <w:t xml:space="preserve"> – Activity Menu</w:t>
            </w:r>
          </w:p>
          <w:p w14:paraId="00000430" w14:textId="7348CE4B" w:rsidR="001A11F6" w:rsidRPr="00CF421B" w:rsidRDefault="009E237C">
            <w:pPr>
              <w:rPr>
                <w:rFonts w:ascii="Bierstadt" w:hAnsi="Bierstadt"/>
              </w:rPr>
            </w:pPr>
            <w:r w:rsidRPr="009E237C">
              <w:rPr>
                <w:rFonts w:ascii="Bierstadt" w:hAnsi="Bierstadt"/>
                <w:noProof/>
              </w:rPr>
              <w:drawing>
                <wp:inline distT="0" distB="0" distL="0" distR="0" wp14:anchorId="4B1EF7B9" wp14:editId="543B7E42">
                  <wp:extent cx="1262444" cy="713232"/>
                  <wp:effectExtent l="0" t="0" r="0" b="0"/>
                  <wp:docPr id="21295919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9591939" name=""/>
                          <pic:cNvPicPr/>
                        </pic:nvPicPr>
                        <pic:blipFill>
                          <a:blip r:embed="rId180"/>
                          <a:stretch>
                            <a:fillRect/>
                          </a:stretch>
                        </pic:blipFill>
                        <pic:spPr>
                          <a:xfrm>
                            <a:off x="0" y="0"/>
                            <a:ext cx="1262444" cy="713232"/>
                          </a:xfrm>
                          <a:prstGeom prst="rect">
                            <a:avLst/>
                          </a:prstGeom>
                        </pic:spPr>
                      </pic:pic>
                    </a:graphicData>
                  </a:graphic>
                </wp:inline>
              </w:drawing>
            </w:r>
          </w:p>
        </w:tc>
        <w:tc>
          <w:tcPr>
            <w:tcW w:w="6925" w:type="dxa"/>
          </w:tcPr>
          <w:p w14:paraId="00000431" w14:textId="77777777" w:rsidR="001A11F6" w:rsidRPr="00CF421B" w:rsidRDefault="003A012C">
            <w:pPr>
              <w:rPr>
                <w:rFonts w:ascii="Bierstadt" w:hAnsi="Bierstadt"/>
                <w:b/>
              </w:rPr>
            </w:pPr>
            <w:r w:rsidRPr="00CF421B">
              <w:rPr>
                <w:rFonts w:ascii="Bierstadt" w:hAnsi="Bierstadt"/>
                <w:b/>
              </w:rPr>
              <w:t xml:space="preserve">*Select the button to </w:t>
            </w:r>
            <w:proofErr w:type="gramStart"/>
            <w:r w:rsidRPr="00CF421B">
              <w:rPr>
                <w:rFonts w:ascii="Bierstadt" w:hAnsi="Bierstadt"/>
                <w:b/>
              </w:rPr>
              <w:t>navigate to</w:t>
            </w:r>
            <w:proofErr w:type="gramEnd"/>
            <w:r w:rsidRPr="00CF421B">
              <w:rPr>
                <w:rFonts w:ascii="Bierstadt" w:hAnsi="Bierstadt"/>
                <w:b/>
              </w:rPr>
              <w:t xml:space="preserve"> the activity.</w:t>
            </w:r>
          </w:p>
          <w:p w14:paraId="00000432" w14:textId="77777777" w:rsidR="001A11F6" w:rsidRPr="00CF421B" w:rsidRDefault="001A11F6">
            <w:pPr>
              <w:rPr>
                <w:rFonts w:ascii="Bierstadt" w:hAnsi="Bierstadt"/>
                <w:b/>
              </w:rPr>
            </w:pPr>
          </w:p>
          <w:p w14:paraId="00000433" w14:textId="77777777" w:rsidR="001A11F6" w:rsidRPr="00CF421B" w:rsidRDefault="003A012C">
            <w:pPr>
              <w:rPr>
                <w:rFonts w:ascii="Bierstadt" w:hAnsi="Bierstadt"/>
              </w:rPr>
            </w:pPr>
            <w:r w:rsidRPr="00CF421B">
              <w:rPr>
                <w:rFonts w:ascii="Bierstadt" w:hAnsi="Bierstadt"/>
              </w:rPr>
              <w:t xml:space="preserve">After you have completed an activity, you will be redirected back to the activity menu. </w:t>
            </w:r>
          </w:p>
          <w:p w14:paraId="00000434" w14:textId="77777777" w:rsidR="001A11F6" w:rsidRPr="00CF421B" w:rsidRDefault="001A11F6">
            <w:pPr>
              <w:rPr>
                <w:rFonts w:ascii="Bierstadt" w:hAnsi="Bierstadt"/>
              </w:rPr>
            </w:pPr>
          </w:p>
          <w:p w14:paraId="00000436" w14:textId="1A40B1A6" w:rsidR="001A11F6" w:rsidRPr="00CF421B" w:rsidRDefault="00E462C7">
            <w:pPr>
              <w:rPr>
                <w:rFonts w:ascii="Bierstadt" w:hAnsi="Bierstadt"/>
                <w:b/>
              </w:rPr>
            </w:pPr>
            <w:r w:rsidRPr="009032D3">
              <w:rPr>
                <w:rFonts w:ascii="Bierstadt" w:hAnsi="Bierstadt"/>
                <w:b/>
                <w:color w:val="000000"/>
              </w:rPr>
              <w:t xml:space="preserve">*Click or tap the </w:t>
            </w:r>
            <w:r w:rsidRPr="003A2D42">
              <w:rPr>
                <w:rFonts w:ascii="Bierstadt" w:hAnsi="Bierstadt"/>
                <w:b/>
                <w:i/>
                <w:iCs/>
                <w:color w:val="000000"/>
              </w:rPr>
              <w:t>Return to Main Menu</w:t>
            </w:r>
            <w:r w:rsidRPr="009032D3">
              <w:rPr>
                <w:rFonts w:ascii="Bierstadt" w:hAnsi="Bierstadt"/>
                <w:b/>
                <w:color w:val="000000"/>
              </w:rPr>
              <w:t xml:space="preserve"> button to return to the Lessons (Slide 5)</w:t>
            </w:r>
          </w:p>
        </w:tc>
      </w:tr>
      <w:tr w:rsidR="001A11F6" w:rsidRPr="00CF421B" w14:paraId="649138B2" w14:textId="77777777">
        <w:tc>
          <w:tcPr>
            <w:tcW w:w="9350" w:type="dxa"/>
            <w:gridSpan w:val="2"/>
            <w:shd w:val="clear" w:color="auto" w:fill="C2EDF0"/>
          </w:tcPr>
          <w:p w14:paraId="00000437" w14:textId="068D3CDF" w:rsidR="001A11F6" w:rsidRPr="00CF421B" w:rsidRDefault="003A012C">
            <w:pPr>
              <w:jc w:val="right"/>
              <w:rPr>
                <w:rFonts w:ascii="Bierstadt" w:hAnsi="Bierstadt"/>
                <w:b/>
              </w:rPr>
            </w:pPr>
            <w:r w:rsidRPr="00CF421B">
              <w:rPr>
                <w:rFonts w:ascii="Bierstadt" w:hAnsi="Bierstadt"/>
                <w:b/>
              </w:rPr>
              <w:t xml:space="preserve">Become Investment Wise                    </w:t>
            </w:r>
            <w:r w:rsidR="00142F3B" w:rsidRPr="00CF421B">
              <w:rPr>
                <w:rFonts w:ascii="Bierstadt" w:hAnsi="Bierstadt"/>
                <w:b/>
              </w:rPr>
              <w:t xml:space="preserve">     </w:t>
            </w:r>
            <w:r w:rsidRPr="00CF421B">
              <w:rPr>
                <w:rFonts w:ascii="Bierstadt" w:hAnsi="Bierstadt"/>
                <w:b/>
              </w:rPr>
              <w:t xml:space="preserve">       </w:t>
            </w:r>
            <w:r w:rsidR="00142F3B" w:rsidRPr="00CF421B">
              <w:rPr>
                <w:rFonts w:ascii="Bierstadt" w:hAnsi="Bierstadt"/>
                <w:b/>
              </w:rPr>
              <w:t>15</w:t>
            </w:r>
            <w:r w:rsidRPr="00CF421B">
              <w:rPr>
                <w:rFonts w:ascii="Bierstadt" w:hAnsi="Bierstadt"/>
                <w:b/>
              </w:rPr>
              <w:t xml:space="preserve"> mins</w:t>
            </w:r>
          </w:p>
        </w:tc>
      </w:tr>
      <w:tr w:rsidR="00CA516D" w:rsidRPr="00CF421B" w14:paraId="3238E4CC" w14:textId="77777777" w:rsidTr="00414D97">
        <w:trPr>
          <w:trHeight w:val="2684"/>
        </w:trPr>
        <w:tc>
          <w:tcPr>
            <w:tcW w:w="2425" w:type="dxa"/>
          </w:tcPr>
          <w:p w14:paraId="0000043A" w14:textId="13E679FA" w:rsidR="00CA516D" w:rsidRPr="00CF421B" w:rsidRDefault="00CA516D">
            <w:pPr>
              <w:rPr>
                <w:rFonts w:ascii="Bierstadt" w:hAnsi="Bierstadt"/>
              </w:rPr>
            </w:pPr>
            <w:r w:rsidRPr="00CF421B">
              <w:rPr>
                <w:rFonts w:ascii="Bierstadt" w:hAnsi="Bierstadt"/>
              </w:rPr>
              <w:t>Slide 1</w:t>
            </w:r>
            <w:r w:rsidR="008E290E" w:rsidRPr="00CF421B">
              <w:rPr>
                <w:rFonts w:ascii="Bierstadt" w:hAnsi="Bierstadt"/>
              </w:rPr>
              <w:t>1</w:t>
            </w:r>
            <w:r w:rsidR="005F6CBA">
              <w:rPr>
                <w:rFonts w:ascii="Bierstadt" w:hAnsi="Bierstadt"/>
              </w:rPr>
              <w:t>1</w:t>
            </w:r>
          </w:p>
          <w:p w14:paraId="0000043B" w14:textId="78540C8F" w:rsidR="00CA516D" w:rsidRPr="00CF421B" w:rsidRDefault="00CA516D">
            <w:pPr>
              <w:rPr>
                <w:rFonts w:ascii="Bierstadt" w:hAnsi="Bierstadt"/>
              </w:rPr>
            </w:pPr>
            <w:r w:rsidRPr="00CF421B">
              <w:rPr>
                <w:rFonts w:ascii="Bierstadt" w:hAnsi="Bierstadt"/>
                <w:noProof/>
              </w:rPr>
              <w:drawing>
                <wp:inline distT="0" distB="0" distL="0" distR="0" wp14:anchorId="4B72B698" wp14:editId="2D5E16B6">
                  <wp:extent cx="1264470" cy="713232"/>
                  <wp:effectExtent l="0" t="0" r="0" b="0"/>
                  <wp:docPr id="14009892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0989259" name=""/>
                          <pic:cNvPicPr/>
                        </pic:nvPicPr>
                        <pic:blipFill>
                          <a:blip r:embed="rId181"/>
                          <a:stretch>
                            <a:fillRect/>
                          </a:stretch>
                        </pic:blipFill>
                        <pic:spPr>
                          <a:xfrm>
                            <a:off x="0" y="0"/>
                            <a:ext cx="1264470" cy="713232"/>
                          </a:xfrm>
                          <a:prstGeom prst="rect">
                            <a:avLst/>
                          </a:prstGeom>
                        </pic:spPr>
                      </pic:pic>
                    </a:graphicData>
                  </a:graphic>
                </wp:inline>
              </w:drawing>
            </w:r>
          </w:p>
          <w:p w14:paraId="0000043C" w14:textId="77777777" w:rsidR="00CA516D" w:rsidRPr="00CF421B" w:rsidRDefault="00CA516D">
            <w:pPr>
              <w:rPr>
                <w:rFonts w:ascii="Bierstadt" w:hAnsi="Bierstadt"/>
              </w:rPr>
            </w:pPr>
          </w:p>
          <w:p w14:paraId="0000043D" w14:textId="77777777" w:rsidR="00CA516D" w:rsidRPr="00CF421B" w:rsidRDefault="00CA516D">
            <w:pPr>
              <w:rPr>
                <w:rFonts w:ascii="Bierstadt" w:hAnsi="Bierstadt"/>
              </w:rPr>
            </w:pPr>
          </w:p>
          <w:p w14:paraId="0000043E" w14:textId="77777777" w:rsidR="00CA516D" w:rsidRPr="00CF421B" w:rsidRDefault="00CA516D">
            <w:pPr>
              <w:rPr>
                <w:rFonts w:ascii="Bierstadt" w:hAnsi="Bierstadt"/>
              </w:rPr>
            </w:pPr>
          </w:p>
          <w:p w14:paraId="5CC4A112" w14:textId="0066AF4A" w:rsidR="00CA516D" w:rsidRPr="00CF421B" w:rsidRDefault="00CA516D">
            <w:pPr>
              <w:rPr>
                <w:rFonts w:ascii="Bierstadt" w:hAnsi="Bierstadt"/>
              </w:rPr>
            </w:pPr>
            <w:r w:rsidRPr="00CF421B">
              <w:rPr>
                <w:rFonts w:ascii="Bierstadt" w:hAnsi="Bierstadt"/>
              </w:rPr>
              <w:t>Slide 11</w:t>
            </w:r>
            <w:r w:rsidR="005F6CBA">
              <w:rPr>
                <w:rFonts w:ascii="Bierstadt" w:hAnsi="Bierstadt"/>
              </w:rPr>
              <w:t>2</w:t>
            </w:r>
          </w:p>
          <w:p w14:paraId="7E641EA7" w14:textId="77777777" w:rsidR="00CA516D" w:rsidRPr="00CF421B" w:rsidRDefault="00CA516D">
            <w:pPr>
              <w:rPr>
                <w:rFonts w:ascii="Bierstadt" w:hAnsi="Bierstadt"/>
              </w:rPr>
            </w:pPr>
            <w:r w:rsidRPr="00CF421B">
              <w:rPr>
                <w:rFonts w:ascii="Bierstadt" w:hAnsi="Bierstadt"/>
                <w:noProof/>
              </w:rPr>
              <w:drawing>
                <wp:inline distT="0" distB="0" distL="0" distR="0" wp14:anchorId="6516EBD2" wp14:editId="3B61BE77">
                  <wp:extent cx="1268542" cy="713232"/>
                  <wp:effectExtent l="0" t="0" r="8255" b="0"/>
                  <wp:docPr id="7334337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3433788" name=""/>
                          <pic:cNvPicPr/>
                        </pic:nvPicPr>
                        <pic:blipFill>
                          <a:blip r:embed="rId182"/>
                          <a:stretch>
                            <a:fillRect/>
                          </a:stretch>
                        </pic:blipFill>
                        <pic:spPr>
                          <a:xfrm>
                            <a:off x="0" y="0"/>
                            <a:ext cx="1268542" cy="713232"/>
                          </a:xfrm>
                          <a:prstGeom prst="rect">
                            <a:avLst/>
                          </a:prstGeom>
                        </pic:spPr>
                      </pic:pic>
                    </a:graphicData>
                  </a:graphic>
                </wp:inline>
              </w:drawing>
            </w:r>
          </w:p>
          <w:p w14:paraId="51FA5505" w14:textId="77777777" w:rsidR="00CA516D" w:rsidRPr="00CF421B" w:rsidRDefault="00CA516D">
            <w:pPr>
              <w:rPr>
                <w:rFonts w:ascii="Bierstadt" w:hAnsi="Bierstadt"/>
              </w:rPr>
            </w:pPr>
          </w:p>
          <w:p w14:paraId="10BAC6EF" w14:textId="77777777" w:rsidR="00CA516D" w:rsidRPr="00CF421B" w:rsidRDefault="00CA516D">
            <w:pPr>
              <w:rPr>
                <w:rFonts w:ascii="Bierstadt" w:hAnsi="Bierstadt"/>
              </w:rPr>
            </w:pPr>
          </w:p>
          <w:p w14:paraId="71D0125F" w14:textId="77777777" w:rsidR="00CA516D" w:rsidRPr="00CF421B" w:rsidRDefault="00CA516D">
            <w:pPr>
              <w:rPr>
                <w:rFonts w:ascii="Bierstadt" w:hAnsi="Bierstadt"/>
              </w:rPr>
            </w:pPr>
          </w:p>
          <w:p w14:paraId="66834D77" w14:textId="77777777" w:rsidR="00CA516D" w:rsidRPr="00CF421B" w:rsidRDefault="00CA516D">
            <w:pPr>
              <w:rPr>
                <w:rFonts w:ascii="Bierstadt" w:hAnsi="Bierstadt"/>
              </w:rPr>
            </w:pPr>
          </w:p>
          <w:p w14:paraId="64F41721" w14:textId="77777777" w:rsidR="00CA516D" w:rsidRPr="00CF421B" w:rsidRDefault="00CA516D">
            <w:pPr>
              <w:rPr>
                <w:rFonts w:ascii="Bierstadt" w:hAnsi="Bierstadt"/>
              </w:rPr>
            </w:pPr>
          </w:p>
          <w:p w14:paraId="30C91E38" w14:textId="77777777" w:rsidR="00624B2D" w:rsidRDefault="00624B2D">
            <w:pPr>
              <w:rPr>
                <w:rFonts w:ascii="Bierstadt" w:hAnsi="Bierstadt"/>
              </w:rPr>
            </w:pPr>
          </w:p>
          <w:p w14:paraId="29C22EC4" w14:textId="77777777" w:rsidR="009875D5" w:rsidRPr="00CF421B" w:rsidRDefault="009875D5">
            <w:pPr>
              <w:rPr>
                <w:rFonts w:ascii="Bierstadt" w:hAnsi="Bierstadt"/>
              </w:rPr>
            </w:pPr>
          </w:p>
          <w:p w14:paraId="61F8FB2E" w14:textId="27225EBF" w:rsidR="00CA516D" w:rsidRPr="00CF421B" w:rsidRDefault="00CA516D">
            <w:pPr>
              <w:rPr>
                <w:rFonts w:ascii="Bierstadt" w:hAnsi="Bierstadt"/>
              </w:rPr>
            </w:pPr>
            <w:r w:rsidRPr="00CF421B">
              <w:rPr>
                <w:rFonts w:ascii="Bierstadt" w:hAnsi="Bierstadt"/>
              </w:rPr>
              <w:t>Slide 11</w:t>
            </w:r>
            <w:r w:rsidR="005F6CBA">
              <w:rPr>
                <w:rFonts w:ascii="Bierstadt" w:hAnsi="Bierstadt"/>
              </w:rPr>
              <w:t>3</w:t>
            </w:r>
          </w:p>
          <w:p w14:paraId="00000441" w14:textId="0E2F8C10" w:rsidR="00CA516D" w:rsidRPr="00CF421B" w:rsidRDefault="002040D4" w:rsidP="004D62F7">
            <w:pPr>
              <w:rPr>
                <w:rFonts w:ascii="Bierstadt" w:hAnsi="Bierstadt"/>
              </w:rPr>
            </w:pPr>
            <w:r w:rsidRPr="002040D4">
              <w:rPr>
                <w:rFonts w:ascii="Bierstadt" w:hAnsi="Bierstadt"/>
                <w:noProof/>
              </w:rPr>
              <w:drawing>
                <wp:inline distT="0" distB="0" distL="0" distR="0" wp14:anchorId="511D0A7E" wp14:editId="11B76B8A">
                  <wp:extent cx="1257406" cy="713232"/>
                  <wp:effectExtent l="0" t="0" r="0" b="0"/>
                  <wp:docPr id="20796827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9682730" name=""/>
                          <pic:cNvPicPr/>
                        </pic:nvPicPr>
                        <pic:blipFill>
                          <a:blip r:embed="rId183"/>
                          <a:stretch>
                            <a:fillRect/>
                          </a:stretch>
                        </pic:blipFill>
                        <pic:spPr>
                          <a:xfrm>
                            <a:off x="0" y="0"/>
                            <a:ext cx="1257406" cy="713232"/>
                          </a:xfrm>
                          <a:prstGeom prst="rect">
                            <a:avLst/>
                          </a:prstGeom>
                        </pic:spPr>
                      </pic:pic>
                    </a:graphicData>
                  </a:graphic>
                </wp:inline>
              </w:drawing>
            </w:r>
          </w:p>
        </w:tc>
        <w:tc>
          <w:tcPr>
            <w:tcW w:w="6925" w:type="dxa"/>
          </w:tcPr>
          <w:p w14:paraId="00000443" w14:textId="0CC6E52E" w:rsidR="00CA516D" w:rsidRPr="00CF421B" w:rsidRDefault="00CA516D">
            <w:pPr>
              <w:pBdr>
                <w:top w:val="nil"/>
                <w:left w:val="nil"/>
                <w:bottom w:val="nil"/>
                <w:right w:val="nil"/>
                <w:between w:val="nil"/>
              </w:pBdr>
              <w:rPr>
                <w:rFonts w:ascii="Bierstadt" w:hAnsi="Bierstadt"/>
                <w:color w:val="000000"/>
              </w:rPr>
            </w:pPr>
            <w:r w:rsidRPr="00CF421B">
              <w:rPr>
                <w:rFonts w:ascii="Bierstadt" w:hAnsi="Bierstadt"/>
                <w:b/>
                <w:i/>
                <w:color w:val="000000"/>
              </w:rPr>
              <w:lastRenderedPageBreak/>
              <w:t xml:space="preserve">Suggested time: </w:t>
            </w:r>
            <w:r w:rsidR="00D13C6D" w:rsidRPr="00CF421B">
              <w:rPr>
                <w:rFonts w:ascii="Bierstadt" w:hAnsi="Bierstadt"/>
                <w:b/>
                <w:i/>
                <w:color w:val="000000"/>
              </w:rPr>
              <w:t>3</w:t>
            </w:r>
            <w:r w:rsidRPr="00CF421B">
              <w:rPr>
                <w:rFonts w:ascii="Bierstadt" w:hAnsi="Bierstadt"/>
                <w:b/>
                <w:i/>
                <w:color w:val="000000"/>
              </w:rPr>
              <w:t xml:space="preserve"> minutes</w:t>
            </w:r>
          </w:p>
          <w:p w14:paraId="00000445" w14:textId="5A416FD9" w:rsidR="00CA516D" w:rsidRPr="00CF421B" w:rsidRDefault="00CA516D">
            <w:pPr>
              <w:pBdr>
                <w:top w:val="nil"/>
                <w:left w:val="nil"/>
                <w:bottom w:val="nil"/>
                <w:right w:val="nil"/>
                <w:between w:val="nil"/>
              </w:pBdr>
              <w:rPr>
                <w:rFonts w:ascii="Bierstadt" w:hAnsi="Bierstadt"/>
                <w:color w:val="000000"/>
              </w:rPr>
            </w:pPr>
            <w:r w:rsidRPr="00CF421B">
              <w:rPr>
                <w:rFonts w:ascii="Bierstadt" w:hAnsi="Bierstadt"/>
                <w:color w:val="000000"/>
              </w:rPr>
              <w:t>Introduce the activity by asking the students what it means to invest your money. Invite a few volunteers to share their thoughts and ideas.</w:t>
            </w:r>
          </w:p>
          <w:p w14:paraId="00000446" w14:textId="77777777" w:rsidR="00CA516D" w:rsidRPr="00CF421B" w:rsidRDefault="00CA516D">
            <w:pPr>
              <w:pBdr>
                <w:top w:val="nil"/>
                <w:left w:val="nil"/>
                <w:bottom w:val="nil"/>
                <w:right w:val="nil"/>
                <w:between w:val="nil"/>
              </w:pBdr>
              <w:rPr>
                <w:rFonts w:ascii="Bierstadt" w:hAnsi="Bierstadt"/>
                <w:color w:val="000000"/>
              </w:rPr>
            </w:pPr>
            <w:r w:rsidRPr="00CF421B">
              <w:rPr>
                <w:rFonts w:ascii="Bierstadt" w:hAnsi="Bierstadt"/>
                <w:b/>
                <w:color w:val="000000"/>
              </w:rPr>
              <w:t>*Click or tap to reveal the answer.</w:t>
            </w:r>
          </w:p>
          <w:p w14:paraId="00000447" w14:textId="77777777" w:rsidR="00CA516D" w:rsidRPr="00CF421B" w:rsidRDefault="00CA516D">
            <w:pPr>
              <w:pBdr>
                <w:top w:val="nil"/>
                <w:left w:val="nil"/>
                <w:bottom w:val="nil"/>
                <w:right w:val="nil"/>
                <w:between w:val="nil"/>
              </w:pBdr>
              <w:rPr>
                <w:rFonts w:ascii="Bierstadt" w:hAnsi="Bierstadt"/>
                <w:color w:val="000000"/>
              </w:rPr>
            </w:pPr>
          </w:p>
          <w:p w14:paraId="7198F50C" w14:textId="77777777" w:rsidR="00CA516D" w:rsidRPr="00CF421B" w:rsidRDefault="00CA516D">
            <w:pPr>
              <w:pBdr>
                <w:top w:val="nil"/>
                <w:left w:val="nil"/>
                <w:bottom w:val="nil"/>
                <w:right w:val="nil"/>
                <w:between w:val="nil"/>
              </w:pBdr>
              <w:rPr>
                <w:rFonts w:ascii="Bierstadt" w:hAnsi="Bierstadt"/>
                <w:color w:val="000000"/>
              </w:rPr>
            </w:pPr>
          </w:p>
          <w:p w14:paraId="7FD7E752" w14:textId="77777777" w:rsidR="00CA516D" w:rsidRPr="00CF421B" w:rsidRDefault="00CA516D">
            <w:pPr>
              <w:pBdr>
                <w:top w:val="nil"/>
                <w:left w:val="nil"/>
                <w:bottom w:val="nil"/>
                <w:right w:val="nil"/>
                <w:between w:val="nil"/>
              </w:pBdr>
              <w:rPr>
                <w:rFonts w:ascii="Bierstadt" w:hAnsi="Bierstadt"/>
                <w:color w:val="000000"/>
              </w:rPr>
            </w:pPr>
          </w:p>
          <w:p w14:paraId="7D53E5BD" w14:textId="77777777" w:rsidR="00CA516D" w:rsidRPr="00CF421B" w:rsidRDefault="00CA516D" w:rsidP="009C61C7">
            <w:pPr>
              <w:pBdr>
                <w:top w:val="nil"/>
                <w:left w:val="nil"/>
                <w:bottom w:val="nil"/>
                <w:right w:val="nil"/>
                <w:between w:val="nil"/>
              </w:pBdr>
              <w:rPr>
                <w:rFonts w:ascii="Bierstadt" w:hAnsi="Bierstadt"/>
                <w:color w:val="000000"/>
              </w:rPr>
            </w:pPr>
            <w:r w:rsidRPr="00CF421B">
              <w:rPr>
                <w:rFonts w:ascii="Bierstadt" w:hAnsi="Bierstadt"/>
                <w:color w:val="000000"/>
              </w:rPr>
              <w:t xml:space="preserve">Discuss that making money </w:t>
            </w:r>
            <w:proofErr w:type="gramStart"/>
            <w:r w:rsidRPr="00CF421B">
              <w:rPr>
                <w:rFonts w:ascii="Bierstadt" w:hAnsi="Bierstadt"/>
                <w:color w:val="000000"/>
              </w:rPr>
              <w:t>work</w:t>
            </w:r>
            <w:proofErr w:type="gramEnd"/>
            <w:r w:rsidRPr="00CF421B">
              <w:rPr>
                <w:rFonts w:ascii="Bierstadt" w:hAnsi="Bierstadt"/>
                <w:color w:val="000000"/>
              </w:rPr>
              <w:t xml:space="preserve"> for you means that you are using the money that you have right now to generate more money.</w:t>
            </w:r>
          </w:p>
          <w:p w14:paraId="16A17E2C" w14:textId="77777777" w:rsidR="00CA516D" w:rsidRPr="00CF421B" w:rsidRDefault="00CA516D">
            <w:pPr>
              <w:rPr>
                <w:rFonts w:ascii="Bierstadt" w:hAnsi="Bierstadt"/>
              </w:rPr>
            </w:pPr>
            <w:r w:rsidRPr="00CF421B">
              <w:rPr>
                <w:rFonts w:ascii="Bierstadt" w:hAnsi="Bierstadt"/>
                <w:color w:val="000000"/>
              </w:rPr>
              <w:t xml:space="preserve">Explain what an investment vehicle is. </w:t>
            </w:r>
          </w:p>
          <w:p w14:paraId="4C7210DC" w14:textId="77777777" w:rsidR="00CA516D" w:rsidRPr="00CF421B" w:rsidRDefault="00CA516D">
            <w:pPr>
              <w:rPr>
                <w:rFonts w:ascii="Bierstadt" w:hAnsi="Bierstadt"/>
              </w:rPr>
            </w:pPr>
            <w:r w:rsidRPr="00CF421B">
              <w:rPr>
                <w:rFonts w:ascii="Bierstadt" w:hAnsi="Bierstadt"/>
                <w:color w:val="000000"/>
              </w:rPr>
              <w:t>Ask: What investment vehicles have you heard of?</w:t>
            </w:r>
          </w:p>
          <w:p w14:paraId="4EFDAE93" w14:textId="77777777" w:rsidR="00CA516D" w:rsidRPr="00CF421B" w:rsidRDefault="00CA516D" w:rsidP="00054250">
            <w:pPr>
              <w:numPr>
                <w:ilvl w:val="0"/>
                <w:numId w:val="4"/>
              </w:numPr>
              <w:ind w:left="994"/>
              <w:rPr>
                <w:rFonts w:ascii="Bierstadt" w:hAnsi="Bierstadt"/>
              </w:rPr>
            </w:pPr>
            <w:r w:rsidRPr="00CF421B">
              <w:rPr>
                <w:rFonts w:ascii="Bierstadt" w:hAnsi="Bierstadt"/>
                <w:color w:val="000000"/>
              </w:rPr>
              <w:t xml:space="preserve">If students are having difficulty, return to the previous slide and use the image as a reference point. </w:t>
            </w:r>
          </w:p>
          <w:p w14:paraId="3514BA5E" w14:textId="77777777" w:rsidR="00624B2D" w:rsidRPr="00CF421B" w:rsidRDefault="00624B2D" w:rsidP="004577AA">
            <w:pPr>
              <w:rPr>
                <w:rFonts w:ascii="Bierstadt" w:hAnsi="Bierstadt"/>
                <w:bCs/>
                <w:i/>
                <w:iCs/>
                <w:color w:val="000000"/>
              </w:rPr>
            </w:pPr>
          </w:p>
          <w:p w14:paraId="751F1165" w14:textId="5234224D" w:rsidR="00CA516D" w:rsidRPr="00CF421B" w:rsidRDefault="00CA516D" w:rsidP="004577AA">
            <w:pPr>
              <w:rPr>
                <w:rFonts w:ascii="Bierstadt" w:hAnsi="Bierstadt"/>
              </w:rPr>
            </w:pPr>
            <w:r w:rsidRPr="00CF421B">
              <w:rPr>
                <w:rFonts w:ascii="Bierstadt" w:hAnsi="Bierstadt"/>
                <w:bCs/>
                <w:i/>
                <w:iCs/>
                <w:color w:val="000000"/>
              </w:rPr>
              <w:lastRenderedPageBreak/>
              <w:t>Facilitator tip:</w:t>
            </w:r>
            <w:r w:rsidRPr="00CF421B">
              <w:rPr>
                <w:rFonts w:ascii="Bierstadt" w:hAnsi="Bierstadt"/>
                <w:color w:val="000000"/>
              </w:rPr>
              <w:t xml:space="preserve"> Explain why investment options are called vehicles. </w:t>
            </w:r>
            <w:r w:rsidRPr="00CF421B">
              <w:rPr>
                <w:rFonts w:ascii="Bierstadt" w:hAnsi="Bierstadt"/>
              </w:rPr>
              <w:t>T</w:t>
            </w:r>
            <w:r w:rsidRPr="00CF421B">
              <w:rPr>
                <w:rFonts w:ascii="Bierstadt" w:hAnsi="Bierstadt"/>
                <w:color w:val="000000"/>
              </w:rPr>
              <w:t xml:space="preserve">hey carry your money and hopefully increase its value along the way. </w:t>
            </w:r>
          </w:p>
          <w:p w14:paraId="3721BE67" w14:textId="77777777" w:rsidR="009875D5" w:rsidRPr="00CF421B" w:rsidRDefault="009875D5" w:rsidP="00451FC6">
            <w:pPr>
              <w:pBdr>
                <w:top w:val="nil"/>
                <w:left w:val="nil"/>
                <w:bottom w:val="nil"/>
                <w:right w:val="nil"/>
                <w:between w:val="nil"/>
              </w:pBdr>
              <w:rPr>
                <w:rFonts w:ascii="Bierstadt" w:hAnsi="Bierstadt"/>
                <w:color w:val="000000"/>
              </w:rPr>
            </w:pPr>
          </w:p>
          <w:p w14:paraId="43EB4148" w14:textId="75CF2709" w:rsidR="00CA516D" w:rsidRPr="00CF421B" w:rsidRDefault="00CA516D" w:rsidP="00451FC6">
            <w:pPr>
              <w:pBdr>
                <w:top w:val="nil"/>
                <w:left w:val="nil"/>
                <w:bottom w:val="nil"/>
                <w:right w:val="nil"/>
                <w:between w:val="nil"/>
              </w:pBdr>
              <w:rPr>
                <w:rFonts w:ascii="Bierstadt" w:hAnsi="Bierstadt"/>
                <w:color w:val="000000"/>
              </w:rPr>
            </w:pPr>
            <w:r w:rsidRPr="00CF421B">
              <w:rPr>
                <w:rFonts w:ascii="Bierstadt" w:hAnsi="Bierstadt"/>
                <w:color w:val="000000"/>
              </w:rPr>
              <w:t xml:space="preserve">Review the concept of interest. </w:t>
            </w:r>
          </w:p>
          <w:p w14:paraId="33344F15" w14:textId="77777777" w:rsidR="00CA516D" w:rsidRPr="00CF421B" w:rsidRDefault="00CA516D" w:rsidP="00451FC6">
            <w:pPr>
              <w:pBdr>
                <w:top w:val="nil"/>
                <w:left w:val="nil"/>
                <w:bottom w:val="nil"/>
                <w:right w:val="nil"/>
                <w:between w:val="nil"/>
              </w:pBdr>
              <w:rPr>
                <w:rFonts w:ascii="Bierstadt" w:hAnsi="Bierstadt"/>
                <w:b/>
                <w:bCs/>
                <w:color w:val="000000"/>
              </w:rPr>
            </w:pPr>
            <w:r w:rsidRPr="00CF421B">
              <w:rPr>
                <w:rFonts w:ascii="Bierstadt" w:hAnsi="Bierstadt"/>
                <w:b/>
                <w:bCs/>
                <w:color w:val="000000"/>
              </w:rPr>
              <w:t xml:space="preserve">*Click or tap to reveal content </w:t>
            </w:r>
          </w:p>
          <w:p w14:paraId="78CAAFFE" w14:textId="77777777" w:rsidR="00CA516D" w:rsidRPr="00CF421B" w:rsidRDefault="00CA516D" w:rsidP="00451FC6">
            <w:pPr>
              <w:pBdr>
                <w:top w:val="nil"/>
                <w:left w:val="nil"/>
                <w:bottom w:val="nil"/>
                <w:right w:val="nil"/>
                <w:between w:val="nil"/>
              </w:pBdr>
              <w:rPr>
                <w:rFonts w:ascii="Bierstadt" w:hAnsi="Bierstadt"/>
                <w:color w:val="000000"/>
              </w:rPr>
            </w:pPr>
          </w:p>
          <w:p w14:paraId="00000449" w14:textId="12CE9B89" w:rsidR="00CA516D" w:rsidRPr="00CF421B" w:rsidRDefault="00CA516D" w:rsidP="00451FC6">
            <w:pPr>
              <w:pBdr>
                <w:top w:val="nil"/>
                <w:left w:val="nil"/>
                <w:bottom w:val="nil"/>
                <w:right w:val="nil"/>
                <w:between w:val="nil"/>
              </w:pBdr>
              <w:rPr>
                <w:rFonts w:ascii="Bierstadt" w:hAnsi="Bierstadt"/>
                <w:color w:val="000000"/>
              </w:rPr>
            </w:pPr>
            <w:r w:rsidRPr="00CF421B">
              <w:rPr>
                <w:rFonts w:ascii="Bierstadt" w:hAnsi="Bierstadt"/>
                <w:color w:val="000000"/>
              </w:rPr>
              <w:t xml:space="preserve">Explain that when you invest, you earn interest </w:t>
            </w:r>
            <w:proofErr w:type="gramStart"/>
            <w:r w:rsidRPr="00CF421B">
              <w:rPr>
                <w:rFonts w:ascii="Bierstadt" w:hAnsi="Bierstadt"/>
                <w:color w:val="000000"/>
              </w:rPr>
              <w:t>on</w:t>
            </w:r>
            <w:proofErr w:type="gramEnd"/>
            <w:r w:rsidRPr="00CF421B">
              <w:rPr>
                <w:rFonts w:ascii="Bierstadt" w:hAnsi="Bierstadt"/>
                <w:color w:val="000000"/>
              </w:rPr>
              <w:t xml:space="preserve"> your investment. </w:t>
            </w:r>
          </w:p>
        </w:tc>
      </w:tr>
      <w:tr w:rsidR="001A11F6" w:rsidRPr="00CF421B" w14:paraId="447BAD27" w14:textId="77777777">
        <w:tc>
          <w:tcPr>
            <w:tcW w:w="2425" w:type="dxa"/>
          </w:tcPr>
          <w:p w14:paraId="00000462" w14:textId="5C16CA66" w:rsidR="001A11F6" w:rsidRPr="00CF421B" w:rsidRDefault="003A012C">
            <w:pPr>
              <w:rPr>
                <w:rFonts w:ascii="Bierstadt" w:hAnsi="Bierstadt"/>
              </w:rPr>
            </w:pPr>
            <w:r w:rsidRPr="00CF421B">
              <w:rPr>
                <w:rFonts w:ascii="Bierstadt" w:hAnsi="Bierstadt"/>
              </w:rPr>
              <w:lastRenderedPageBreak/>
              <w:t>Slide 11</w:t>
            </w:r>
            <w:r w:rsidR="005F6CBA">
              <w:rPr>
                <w:rFonts w:ascii="Bierstadt" w:hAnsi="Bierstadt"/>
              </w:rPr>
              <w:t>4</w:t>
            </w:r>
          </w:p>
          <w:p w14:paraId="00000463" w14:textId="35B36705" w:rsidR="001A11F6" w:rsidRPr="00CF421B" w:rsidRDefault="009A5528">
            <w:pPr>
              <w:rPr>
                <w:rFonts w:ascii="Bierstadt" w:hAnsi="Bierstadt"/>
              </w:rPr>
            </w:pPr>
            <w:r w:rsidRPr="009A5528">
              <w:rPr>
                <w:rFonts w:ascii="Bierstadt" w:hAnsi="Bierstadt"/>
              </w:rPr>
              <w:drawing>
                <wp:inline distT="0" distB="0" distL="0" distR="0" wp14:anchorId="3E840B2D" wp14:editId="6AAD8773">
                  <wp:extent cx="1402715" cy="788670"/>
                  <wp:effectExtent l="0" t="0" r="6985" b="0"/>
                  <wp:docPr id="3484255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8425503" name=""/>
                          <pic:cNvPicPr/>
                        </pic:nvPicPr>
                        <pic:blipFill>
                          <a:blip r:embed="rId184"/>
                          <a:stretch>
                            <a:fillRect/>
                          </a:stretch>
                        </pic:blipFill>
                        <pic:spPr>
                          <a:xfrm>
                            <a:off x="0" y="0"/>
                            <a:ext cx="1402715" cy="788670"/>
                          </a:xfrm>
                          <a:prstGeom prst="rect">
                            <a:avLst/>
                          </a:prstGeom>
                        </pic:spPr>
                      </pic:pic>
                    </a:graphicData>
                  </a:graphic>
                </wp:inline>
              </w:drawing>
            </w:r>
          </w:p>
          <w:p w14:paraId="00000464" w14:textId="77777777" w:rsidR="001A11F6" w:rsidRPr="00CF421B" w:rsidRDefault="001A11F6">
            <w:pPr>
              <w:rPr>
                <w:rFonts w:ascii="Bierstadt" w:hAnsi="Bierstadt"/>
              </w:rPr>
            </w:pPr>
          </w:p>
        </w:tc>
        <w:tc>
          <w:tcPr>
            <w:tcW w:w="6925" w:type="dxa"/>
          </w:tcPr>
          <w:p w14:paraId="00000466" w14:textId="428B3CC4" w:rsidR="001A11F6" w:rsidRPr="00CF421B" w:rsidRDefault="003A012C">
            <w:pPr>
              <w:rPr>
                <w:rFonts w:ascii="Bierstadt" w:hAnsi="Bierstadt"/>
              </w:rPr>
            </w:pPr>
            <w:r w:rsidRPr="00CF421B">
              <w:rPr>
                <w:rFonts w:ascii="Bierstadt" w:hAnsi="Bierstadt"/>
                <w:b/>
                <w:i/>
                <w:color w:val="000000"/>
              </w:rPr>
              <w:t xml:space="preserve">Suggested time: </w:t>
            </w:r>
            <w:r w:rsidR="00D13C6D" w:rsidRPr="00CF421B">
              <w:rPr>
                <w:rFonts w:ascii="Bierstadt" w:hAnsi="Bierstadt"/>
                <w:b/>
                <w:i/>
                <w:color w:val="000000"/>
              </w:rPr>
              <w:t>3</w:t>
            </w:r>
            <w:r w:rsidR="007F51F5" w:rsidRPr="00CF421B">
              <w:rPr>
                <w:rFonts w:ascii="Bierstadt" w:hAnsi="Bierstadt"/>
                <w:b/>
                <w:i/>
                <w:color w:val="000000"/>
              </w:rPr>
              <w:t xml:space="preserve"> </w:t>
            </w:r>
            <w:r w:rsidRPr="00CF421B">
              <w:rPr>
                <w:rFonts w:ascii="Bierstadt" w:hAnsi="Bierstadt"/>
                <w:b/>
                <w:i/>
                <w:color w:val="000000"/>
              </w:rPr>
              <w:t>minutes</w:t>
            </w:r>
          </w:p>
          <w:p w14:paraId="00000468" w14:textId="437DB586" w:rsidR="001A11F6" w:rsidRPr="00CF421B" w:rsidRDefault="003A012C">
            <w:pPr>
              <w:rPr>
                <w:rFonts w:ascii="Bierstadt" w:hAnsi="Bierstadt"/>
              </w:rPr>
            </w:pPr>
            <w:r w:rsidRPr="00CF421B">
              <w:rPr>
                <w:rFonts w:ascii="Bierstadt" w:hAnsi="Bierstadt"/>
                <w:color w:val="000000"/>
              </w:rPr>
              <w:t xml:space="preserve">Read the scenario and questions to the class. </w:t>
            </w:r>
          </w:p>
          <w:p w14:paraId="00000469" w14:textId="02681361" w:rsidR="001A11F6" w:rsidRPr="00CF421B" w:rsidRDefault="003A012C">
            <w:pPr>
              <w:rPr>
                <w:rFonts w:ascii="Bierstadt" w:hAnsi="Bierstadt"/>
              </w:rPr>
            </w:pPr>
            <w:r w:rsidRPr="00CF421B">
              <w:rPr>
                <w:rFonts w:ascii="Bierstadt" w:hAnsi="Bierstadt"/>
                <w:b/>
                <w:color w:val="000000"/>
              </w:rPr>
              <w:t>*Click or tap on the</w:t>
            </w:r>
            <w:r w:rsidR="001E22EC">
              <w:rPr>
                <w:rFonts w:ascii="Bierstadt" w:hAnsi="Bierstadt"/>
                <w:b/>
                <w:color w:val="000000"/>
              </w:rPr>
              <w:t xml:space="preserve"> link or</w:t>
            </w:r>
            <w:r w:rsidRPr="00CF421B">
              <w:rPr>
                <w:rFonts w:ascii="Bierstadt" w:hAnsi="Bierstadt"/>
                <w:b/>
                <w:color w:val="000000"/>
              </w:rPr>
              <w:t xml:space="preserve"> image </w:t>
            </w:r>
            <w:r w:rsidR="00C36062" w:rsidRPr="00CF421B">
              <w:rPr>
                <w:rFonts w:ascii="Bierstadt" w:hAnsi="Bierstadt"/>
                <w:b/>
                <w:color w:val="000000"/>
              </w:rPr>
              <w:t>to</w:t>
            </w:r>
            <w:r w:rsidRPr="00CF421B">
              <w:rPr>
                <w:rFonts w:ascii="Bierstadt" w:hAnsi="Bierstadt"/>
                <w:b/>
                <w:color w:val="000000"/>
              </w:rPr>
              <w:t xml:space="preserve"> access the Calculator</w:t>
            </w:r>
            <w:r w:rsidRPr="00CF421B">
              <w:rPr>
                <w:rFonts w:ascii="Bierstadt" w:hAnsi="Bierstadt"/>
                <w:color w:val="000000"/>
              </w:rPr>
              <w:t xml:space="preserve">. </w:t>
            </w:r>
          </w:p>
          <w:p w14:paraId="0417B251" w14:textId="1CE461BE" w:rsidR="00113498" w:rsidRDefault="00202491">
            <w:pPr>
              <w:rPr>
                <w:rFonts w:ascii="Bierstadt" w:hAnsi="Bierstadt"/>
                <w:color w:val="000000"/>
              </w:rPr>
            </w:pPr>
            <w:hyperlink r:id="rId185" w:history="1">
              <w:r w:rsidRPr="00A66625">
                <w:rPr>
                  <w:rStyle w:val="Hyperlink"/>
                  <w:rFonts w:ascii="Bierstadt" w:hAnsi="Bierstadt"/>
                </w:rPr>
                <w:t>https://visa.practicalmoneyskills.com/en/resources/financial-calculators/savings-investment/save-million.html</w:t>
              </w:r>
            </w:hyperlink>
            <w:r>
              <w:rPr>
                <w:rFonts w:ascii="Bierstadt" w:hAnsi="Bierstadt"/>
                <w:color w:val="000000"/>
              </w:rPr>
              <w:t xml:space="preserve"> </w:t>
            </w:r>
          </w:p>
          <w:p w14:paraId="48939324" w14:textId="77777777" w:rsidR="00202491" w:rsidRPr="00CF421B" w:rsidRDefault="00202491">
            <w:pPr>
              <w:rPr>
                <w:rFonts w:ascii="Bierstadt" w:hAnsi="Bierstadt"/>
                <w:color w:val="000000"/>
              </w:rPr>
            </w:pPr>
          </w:p>
          <w:p w14:paraId="0000046C" w14:textId="77777777" w:rsidR="001A11F6" w:rsidRPr="00CF421B" w:rsidRDefault="003A012C">
            <w:pPr>
              <w:rPr>
                <w:rFonts w:ascii="Bierstadt" w:hAnsi="Bierstadt"/>
              </w:rPr>
            </w:pPr>
            <w:r w:rsidRPr="00CF421B">
              <w:rPr>
                <w:rFonts w:ascii="Bierstadt" w:hAnsi="Bierstadt"/>
                <w:color w:val="000000"/>
              </w:rPr>
              <w:t>Work with the students to explore the Calculator and find the answers to the questions:</w:t>
            </w:r>
          </w:p>
          <w:p w14:paraId="0000046E" w14:textId="3DE3A320" w:rsidR="001A11F6" w:rsidRPr="00CF421B" w:rsidRDefault="00113498" w:rsidP="00054250">
            <w:pPr>
              <w:pStyle w:val="ListParagraph"/>
              <w:numPr>
                <w:ilvl w:val="0"/>
                <w:numId w:val="20"/>
              </w:numPr>
              <w:rPr>
                <w:rFonts w:ascii="Bierstadt" w:hAnsi="Bierstadt"/>
              </w:rPr>
            </w:pPr>
            <w:r w:rsidRPr="00CF421B">
              <w:rPr>
                <w:rFonts w:ascii="Bierstadt" w:hAnsi="Bierstadt"/>
                <w:color w:val="000000"/>
              </w:rPr>
              <w:t>It will take</w:t>
            </w:r>
            <w:r w:rsidR="003A012C" w:rsidRPr="00CF421B">
              <w:rPr>
                <w:rFonts w:ascii="Bierstadt" w:hAnsi="Bierstadt"/>
                <w:color w:val="000000"/>
              </w:rPr>
              <w:t xml:space="preserve"> 10 years to earn $10,000</w:t>
            </w:r>
          </w:p>
          <w:p w14:paraId="00000471" w14:textId="69BB8BEE" w:rsidR="001A11F6" w:rsidRPr="00CF421B" w:rsidRDefault="003A012C" w:rsidP="00054250">
            <w:pPr>
              <w:pStyle w:val="ListParagraph"/>
              <w:numPr>
                <w:ilvl w:val="0"/>
                <w:numId w:val="20"/>
              </w:numPr>
              <w:rPr>
                <w:rFonts w:ascii="Bierstadt" w:hAnsi="Bierstadt"/>
              </w:rPr>
            </w:pPr>
            <w:r w:rsidRPr="00CF421B">
              <w:rPr>
                <w:rFonts w:ascii="Bierstadt" w:hAnsi="Bierstadt"/>
                <w:color w:val="000000"/>
              </w:rPr>
              <w:t>A</w:t>
            </w:r>
            <w:r w:rsidR="00113498" w:rsidRPr="00CF421B">
              <w:rPr>
                <w:rFonts w:ascii="Bierstadt" w:hAnsi="Bierstadt"/>
                <w:color w:val="000000"/>
              </w:rPr>
              <w:t>dditional information needed includes</w:t>
            </w:r>
            <w:r w:rsidRPr="00CF421B">
              <w:rPr>
                <w:rFonts w:ascii="Bierstadt" w:hAnsi="Bierstadt"/>
                <w:color w:val="000000"/>
              </w:rPr>
              <w:t xml:space="preserve"> </w:t>
            </w:r>
            <w:r w:rsidR="00113498" w:rsidRPr="00CF421B">
              <w:rPr>
                <w:rFonts w:ascii="Bierstadt" w:hAnsi="Bierstadt"/>
                <w:color w:val="000000"/>
              </w:rPr>
              <w:t>c</w:t>
            </w:r>
            <w:r w:rsidRPr="00CF421B">
              <w:rPr>
                <w:rFonts w:ascii="Bierstadt" w:hAnsi="Bierstadt"/>
                <w:color w:val="000000"/>
              </w:rPr>
              <w:t>urrent age and target age to save the amount</w:t>
            </w:r>
          </w:p>
        </w:tc>
      </w:tr>
      <w:tr w:rsidR="001A11F6" w:rsidRPr="00CF421B" w14:paraId="57AE8802" w14:textId="77777777">
        <w:tc>
          <w:tcPr>
            <w:tcW w:w="2425" w:type="dxa"/>
          </w:tcPr>
          <w:p w14:paraId="00000472" w14:textId="77AB202C" w:rsidR="001A11F6" w:rsidRPr="00CF421B" w:rsidRDefault="003A012C">
            <w:pPr>
              <w:rPr>
                <w:rFonts w:ascii="Bierstadt" w:hAnsi="Bierstadt"/>
              </w:rPr>
            </w:pPr>
            <w:r w:rsidRPr="00CF421B">
              <w:rPr>
                <w:rFonts w:ascii="Bierstadt" w:hAnsi="Bierstadt"/>
              </w:rPr>
              <w:t>Slide 11</w:t>
            </w:r>
            <w:r w:rsidR="005F6CBA">
              <w:rPr>
                <w:rFonts w:ascii="Bierstadt" w:hAnsi="Bierstadt"/>
              </w:rPr>
              <w:t>5</w:t>
            </w:r>
          </w:p>
          <w:p w14:paraId="00000473" w14:textId="56F824CD" w:rsidR="001A11F6" w:rsidRPr="00CF421B" w:rsidRDefault="00F34554">
            <w:pPr>
              <w:rPr>
                <w:rFonts w:ascii="Bierstadt" w:hAnsi="Bierstadt"/>
              </w:rPr>
            </w:pPr>
            <w:r w:rsidRPr="00F34554">
              <w:rPr>
                <w:rFonts w:ascii="Bierstadt" w:hAnsi="Bierstadt"/>
                <w:noProof/>
              </w:rPr>
              <w:drawing>
                <wp:inline distT="0" distB="0" distL="0" distR="0" wp14:anchorId="08A8BA3F" wp14:editId="4BFDBA55">
                  <wp:extent cx="1402715" cy="793750"/>
                  <wp:effectExtent l="0" t="0" r="6985" b="6350"/>
                  <wp:docPr id="6313505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1350531" name=""/>
                          <pic:cNvPicPr/>
                        </pic:nvPicPr>
                        <pic:blipFill>
                          <a:blip r:embed="rId186"/>
                          <a:stretch>
                            <a:fillRect/>
                          </a:stretch>
                        </pic:blipFill>
                        <pic:spPr>
                          <a:xfrm>
                            <a:off x="0" y="0"/>
                            <a:ext cx="1402715" cy="793750"/>
                          </a:xfrm>
                          <a:prstGeom prst="rect">
                            <a:avLst/>
                          </a:prstGeom>
                        </pic:spPr>
                      </pic:pic>
                    </a:graphicData>
                  </a:graphic>
                </wp:inline>
              </w:drawing>
            </w:r>
          </w:p>
        </w:tc>
        <w:tc>
          <w:tcPr>
            <w:tcW w:w="6925" w:type="dxa"/>
          </w:tcPr>
          <w:p w14:paraId="00000475" w14:textId="3FBE2268"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624B2D" w:rsidRPr="00CF421B">
              <w:rPr>
                <w:rFonts w:ascii="Bierstadt" w:hAnsi="Bierstadt"/>
                <w:b/>
                <w:i/>
                <w:color w:val="000000"/>
              </w:rPr>
              <w:t>2</w:t>
            </w:r>
            <w:r w:rsidRPr="00CF421B">
              <w:rPr>
                <w:rFonts w:ascii="Bierstadt" w:hAnsi="Bierstadt"/>
                <w:b/>
                <w:i/>
                <w:color w:val="000000"/>
              </w:rPr>
              <w:t xml:space="preserve"> minutes</w:t>
            </w:r>
          </w:p>
          <w:p w14:paraId="00000477" w14:textId="328BF434"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Review the investment vehicles on the slide. Students may follow along using the Investment Vehicle Fact Sheet in the </w:t>
            </w:r>
            <w:r w:rsidRPr="00CF421B">
              <w:rPr>
                <w:rFonts w:ascii="Bierstadt" w:hAnsi="Bierstadt"/>
                <w:b/>
                <w:color w:val="000000"/>
              </w:rPr>
              <w:t>student portfolio, page 25.</w:t>
            </w:r>
          </w:p>
          <w:p w14:paraId="00000478"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*Click or tap to display the next investment vehicle.</w:t>
            </w:r>
          </w:p>
          <w:p w14:paraId="00000479" w14:textId="77777777" w:rsidR="001A11F6" w:rsidRPr="00CF421B" w:rsidRDefault="001A11F6">
            <w:pPr>
              <w:pBdr>
                <w:top w:val="nil"/>
                <w:left w:val="nil"/>
                <w:bottom w:val="nil"/>
                <w:right w:val="nil"/>
                <w:between w:val="nil"/>
              </w:pBdr>
              <w:rPr>
                <w:rFonts w:ascii="Bierstadt" w:hAnsi="Bierstadt"/>
                <w:color w:val="000000"/>
              </w:rPr>
            </w:pPr>
          </w:p>
          <w:p w14:paraId="0000047A"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Discuss the advantages and disadvantages of each. </w:t>
            </w:r>
          </w:p>
          <w:p w14:paraId="0000047B" w14:textId="77777777" w:rsidR="001A11F6" w:rsidRPr="00CF421B" w:rsidRDefault="001A11F6">
            <w:pPr>
              <w:pBdr>
                <w:top w:val="nil"/>
                <w:left w:val="nil"/>
                <w:bottom w:val="nil"/>
                <w:right w:val="nil"/>
                <w:between w:val="nil"/>
              </w:pBdr>
              <w:rPr>
                <w:rFonts w:ascii="Bierstadt" w:hAnsi="Bierstadt"/>
                <w:color w:val="000000"/>
              </w:rPr>
            </w:pPr>
          </w:p>
          <w:p w14:paraId="0000047D" w14:textId="0C388BAA" w:rsidR="001A11F6" w:rsidRPr="00CF421B" w:rsidRDefault="004F66F1" w:rsidP="00FB1310">
            <w:pPr>
              <w:pBdr>
                <w:top w:val="nil"/>
                <w:left w:val="nil"/>
                <w:bottom w:val="nil"/>
                <w:right w:val="nil"/>
                <w:between w:val="nil"/>
              </w:pBdr>
              <w:rPr>
                <w:rFonts w:ascii="Bierstadt" w:hAnsi="Bierstadt"/>
                <w:color w:val="000000"/>
              </w:rPr>
            </w:pPr>
            <w:r w:rsidRPr="00CF421B">
              <w:rPr>
                <w:rFonts w:ascii="Bierstadt" w:hAnsi="Bierstadt"/>
                <w:i/>
                <w:iCs/>
                <w:color w:val="000000"/>
              </w:rPr>
              <w:t>Volunteer connection</w:t>
            </w:r>
            <w:r w:rsidR="003A012C" w:rsidRPr="00CF421B">
              <w:rPr>
                <w:rFonts w:ascii="Bierstadt" w:hAnsi="Bierstadt"/>
                <w:i/>
                <w:iCs/>
                <w:color w:val="000000"/>
              </w:rPr>
              <w:t xml:space="preserve">: </w:t>
            </w:r>
            <w:r w:rsidR="003A012C" w:rsidRPr="00CF421B">
              <w:rPr>
                <w:rFonts w:ascii="Bierstadt" w:hAnsi="Bierstadt"/>
                <w:color w:val="000000"/>
              </w:rPr>
              <w:t>Help the students understand better</w:t>
            </w:r>
            <w:r w:rsidR="00EC2DBB" w:rsidRPr="00CF421B">
              <w:rPr>
                <w:rFonts w:ascii="Bierstadt" w:hAnsi="Bierstadt"/>
                <w:color w:val="000000"/>
              </w:rPr>
              <w:t xml:space="preserve"> by sharing your knowledge and personal experience</w:t>
            </w:r>
            <w:r w:rsidR="003A012C" w:rsidRPr="00CF421B">
              <w:rPr>
                <w:rFonts w:ascii="Bierstadt" w:hAnsi="Bierstadt"/>
                <w:color w:val="000000"/>
              </w:rPr>
              <w:t xml:space="preserve"> utilizing investment vehicle</w:t>
            </w:r>
            <w:r w:rsidR="00EC2DBB" w:rsidRPr="00CF421B">
              <w:rPr>
                <w:rFonts w:ascii="Bierstadt" w:hAnsi="Bierstadt"/>
                <w:color w:val="000000"/>
              </w:rPr>
              <w:t>(s).</w:t>
            </w:r>
          </w:p>
        </w:tc>
      </w:tr>
      <w:tr w:rsidR="001A11F6" w:rsidRPr="00CF421B" w14:paraId="5DA4A292" w14:textId="77777777">
        <w:tc>
          <w:tcPr>
            <w:tcW w:w="2425" w:type="dxa"/>
          </w:tcPr>
          <w:p w14:paraId="0000047E" w14:textId="042BED4B" w:rsidR="001A11F6" w:rsidRPr="00CF421B" w:rsidRDefault="003A012C">
            <w:pPr>
              <w:rPr>
                <w:rFonts w:ascii="Bierstadt" w:hAnsi="Bierstadt"/>
              </w:rPr>
            </w:pPr>
            <w:r w:rsidRPr="00CF421B">
              <w:rPr>
                <w:rFonts w:ascii="Bierstadt" w:hAnsi="Bierstadt"/>
              </w:rPr>
              <w:t>Slide 11</w:t>
            </w:r>
            <w:r w:rsidR="005F6CBA">
              <w:rPr>
                <w:rFonts w:ascii="Bierstadt" w:hAnsi="Bierstadt"/>
              </w:rPr>
              <w:t>6</w:t>
            </w:r>
          </w:p>
          <w:p w14:paraId="0000047F" w14:textId="37EB9373" w:rsidR="001A11F6" w:rsidRPr="00CF421B" w:rsidRDefault="005B6114">
            <w:pPr>
              <w:rPr>
                <w:rFonts w:ascii="Bierstadt" w:hAnsi="Bierstadt"/>
              </w:rPr>
            </w:pPr>
            <w:r w:rsidRPr="005B6114">
              <w:rPr>
                <w:rFonts w:ascii="Bierstadt" w:hAnsi="Bierstadt"/>
                <w:noProof/>
              </w:rPr>
              <w:drawing>
                <wp:inline distT="0" distB="0" distL="0" distR="0" wp14:anchorId="638480BC" wp14:editId="6D4BA3F4">
                  <wp:extent cx="1402715" cy="786130"/>
                  <wp:effectExtent l="0" t="0" r="6985" b="0"/>
                  <wp:docPr id="17780221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8022150" name=""/>
                          <pic:cNvPicPr/>
                        </pic:nvPicPr>
                        <pic:blipFill>
                          <a:blip r:embed="rId187"/>
                          <a:stretch>
                            <a:fillRect/>
                          </a:stretch>
                        </pic:blipFill>
                        <pic:spPr>
                          <a:xfrm>
                            <a:off x="0" y="0"/>
                            <a:ext cx="1402715" cy="786130"/>
                          </a:xfrm>
                          <a:prstGeom prst="rect">
                            <a:avLst/>
                          </a:prstGeom>
                        </pic:spPr>
                      </pic:pic>
                    </a:graphicData>
                  </a:graphic>
                </wp:inline>
              </w:drawing>
            </w:r>
          </w:p>
          <w:p w14:paraId="00000480" w14:textId="77777777" w:rsidR="001A11F6" w:rsidRPr="00CF421B" w:rsidRDefault="001A11F6">
            <w:pPr>
              <w:rPr>
                <w:rFonts w:ascii="Bierstadt" w:hAnsi="Bierstadt"/>
              </w:rPr>
            </w:pPr>
          </w:p>
          <w:p w14:paraId="00000481" w14:textId="77777777" w:rsidR="001A11F6" w:rsidRPr="00CF421B" w:rsidRDefault="001A11F6">
            <w:pPr>
              <w:rPr>
                <w:rFonts w:ascii="Bierstadt" w:hAnsi="Bierstadt"/>
              </w:rPr>
            </w:pPr>
          </w:p>
        </w:tc>
        <w:tc>
          <w:tcPr>
            <w:tcW w:w="6925" w:type="dxa"/>
          </w:tcPr>
          <w:p w14:paraId="00000483" w14:textId="77B45AA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624B2D" w:rsidRPr="00CF421B">
              <w:rPr>
                <w:rFonts w:ascii="Bierstadt" w:hAnsi="Bierstadt"/>
                <w:b/>
                <w:i/>
                <w:color w:val="000000"/>
              </w:rPr>
              <w:t>2</w:t>
            </w:r>
            <w:r w:rsidRPr="00CF421B">
              <w:rPr>
                <w:rFonts w:ascii="Bierstadt" w:hAnsi="Bierstadt"/>
                <w:b/>
                <w:i/>
                <w:color w:val="000000"/>
              </w:rPr>
              <w:t xml:space="preserve"> minutes</w:t>
            </w:r>
          </w:p>
          <w:p w14:paraId="00000485" w14:textId="598172D0"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Review the </w:t>
            </w:r>
            <w:r w:rsidR="00EC2DBB" w:rsidRPr="00CF421B">
              <w:rPr>
                <w:rFonts w:ascii="Bierstadt" w:hAnsi="Bierstadt"/>
                <w:color w:val="000000"/>
              </w:rPr>
              <w:t>savings</w:t>
            </w:r>
            <w:r w:rsidRPr="00CF421B">
              <w:rPr>
                <w:rFonts w:ascii="Bierstadt" w:hAnsi="Bierstadt"/>
                <w:color w:val="000000"/>
              </w:rPr>
              <w:t xml:space="preserve"> vehicles on the slide. Students may follow along using the </w:t>
            </w:r>
            <w:r w:rsidR="004F66F1" w:rsidRPr="00CF421B">
              <w:rPr>
                <w:rFonts w:ascii="Bierstadt" w:hAnsi="Bierstadt"/>
                <w:color w:val="000000"/>
              </w:rPr>
              <w:t>Savings Vehicle</w:t>
            </w:r>
            <w:r w:rsidRPr="00CF421B">
              <w:rPr>
                <w:rFonts w:ascii="Bierstadt" w:hAnsi="Bierstadt"/>
                <w:color w:val="000000"/>
              </w:rPr>
              <w:t xml:space="preserve"> Fact Sheet in the </w:t>
            </w:r>
            <w:r w:rsidRPr="00CF421B">
              <w:rPr>
                <w:rFonts w:ascii="Bierstadt" w:hAnsi="Bierstadt"/>
                <w:b/>
                <w:color w:val="000000"/>
              </w:rPr>
              <w:t>student portfolio, 26.</w:t>
            </w:r>
          </w:p>
          <w:p w14:paraId="00000486"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*Click or tap to display the next savings vehicle</w:t>
            </w:r>
          </w:p>
          <w:p w14:paraId="00000487" w14:textId="77777777" w:rsidR="001A11F6" w:rsidRPr="00CF421B" w:rsidRDefault="001A11F6">
            <w:pPr>
              <w:pBdr>
                <w:top w:val="nil"/>
                <w:left w:val="nil"/>
                <w:bottom w:val="nil"/>
                <w:right w:val="nil"/>
                <w:between w:val="nil"/>
              </w:pBdr>
              <w:rPr>
                <w:rFonts w:ascii="Bierstadt" w:hAnsi="Bierstadt"/>
                <w:color w:val="000000"/>
              </w:rPr>
            </w:pPr>
          </w:p>
          <w:p w14:paraId="00000488"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Discuss the advantages and disadvantages of each. </w:t>
            </w:r>
          </w:p>
          <w:p w14:paraId="00000489" w14:textId="77777777" w:rsidR="001A11F6" w:rsidRPr="00CF421B" w:rsidRDefault="001A11F6">
            <w:pPr>
              <w:pBdr>
                <w:top w:val="nil"/>
                <w:left w:val="nil"/>
                <w:bottom w:val="nil"/>
                <w:right w:val="nil"/>
                <w:between w:val="nil"/>
              </w:pBdr>
              <w:rPr>
                <w:rFonts w:ascii="Bierstadt" w:hAnsi="Bierstadt"/>
                <w:color w:val="000000"/>
              </w:rPr>
            </w:pPr>
          </w:p>
          <w:p w14:paraId="0000048B" w14:textId="33902110" w:rsidR="001A11F6" w:rsidRPr="00CF421B" w:rsidRDefault="004F66F1" w:rsidP="004F66F1">
            <w:pPr>
              <w:pBdr>
                <w:top w:val="nil"/>
                <w:left w:val="nil"/>
                <w:bottom w:val="nil"/>
                <w:right w:val="nil"/>
                <w:between w:val="nil"/>
              </w:pBdr>
              <w:rPr>
                <w:rFonts w:ascii="Bierstadt" w:hAnsi="Bierstadt"/>
                <w:color w:val="000000"/>
              </w:rPr>
            </w:pPr>
            <w:r w:rsidRPr="00CF421B">
              <w:rPr>
                <w:rFonts w:ascii="Bierstadt" w:hAnsi="Bierstadt"/>
                <w:i/>
                <w:iCs/>
                <w:color w:val="000000"/>
              </w:rPr>
              <w:t>Volunteer connection:</w:t>
            </w:r>
            <w:r w:rsidR="003A012C" w:rsidRPr="00CF421B">
              <w:rPr>
                <w:rFonts w:ascii="Bierstadt" w:hAnsi="Bierstadt"/>
                <w:color w:val="000000"/>
              </w:rPr>
              <w:t xml:space="preserve"> </w:t>
            </w:r>
            <w:r w:rsidRPr="00CF421B">
              <w:rPr>
                <w:rFonts w:ascii="Bierstadt" w:hAnsi="Bierstadt"/>
                <w:color w:val="000000"/>
              </w:rPr>
              <w:t>Help the students understand better by sharing your knowledge and personal experience utilizing savings vehicle(s).</w:t>
            </w:r>
          </w:p>
        </w:tc>
      </w:tr>
      <w:tr w:rsidR="001A11F6" w:rsidRPr="00CF421B" w14:paraId="0FFD9FD2" w14:textId="77777777">
        <w:tc>
          <w:tcPr>
            <w:tcW w:w="2425" w:type="dxa"/>
          </w:tcPr>
          <w:p w14:paraId="0000048C" w14:textId="092741EA" w:rsidR="001A11F6" w:rsidRPr="00CF421B" w:rsidRDefault="003A012C">
            <w:pPr>
              <w:rPr>
                <w:rFonts w:ascii="Bierstadt" w:hAnsi="Bierstadt"/>
              </w:rPr>
            </w:pPr>
            <w:r w:rsidRPr="00CF421B">
              <w:rPr>
                <w:rFonts w:ascii="Bierstadt" w:hAnsi="Bierstadt"/>
              </w:rPr>
              <w:lastRenderedPageBreak/>
              <w:t>Slide 11</w:t>
            </w:r>
            <w:r w:rsidR="005F6CBA">
              <w:rPr>
                <w:rFonts w:ascii="Bierstadt" w:hAnsi="Bierstadt"/>
              </w:rPr>
              <w:t>7</w:t>
            </w:r>
          </w:p>
          <w:p w14:paraId="0000048D" w14:textId="77777777" w:rsidR="001A11F6" w:rsidRPr="00CF421B" w:rsidRDefault="003A012C">
            <w:pPr>
              <w:rPr>
                <w:rFonts w:ascii="Bierstadt" w:hAnsi="Bierstadt"/>
              </w:rPr>
            </w:pPr>
            <w:r w:rsidRPr="00CF421B">
              <w:rPr>
                <w:rFonts w:ascii="Bierstadt" w:hAnsi="Bierstadt"/>
                <w:noProof/>
              </w:rPr>
              <w:drawing>
                <wp:inline distT="0" distB="0" distL="0" distR="0" wp14:anchorId="3DDEA5EC" wp14:editId="219032FE">
                  <wp:extent cx="1261022" cy="709324"/>
                  <wp:effectExtent l="0" t="0" r="0" b="0"/>
                  <wp:docPr id="2119499612" name="image75.png"/>
                  <wp:cNvGraphicFramePr/>
                  <a:graphic xmlns:a="http://schemas.openxmlformats.org/drawingml/2006/main">
                    <a:graphicData uri="http://schemas.openxmlformats.org/drawingml/2006/picture">
                      <pic:pic xmlns:pic="http://schemas.openxmlformats.org/drawingml/2006/picture">
                        <pic:nvPicPr>
                          <pic:cNvPr id="0" name="image75.png"/>
                          <pic:cNvPicPr preferRelativeResize="0"/>
                        </pic:nvPicPr>
                        <pic:blipFill>
                          <a:blip r:embed="rId188"/>
                          <a:srcRect/>
                          <a:stretch>
                            <a:fillRect/>
                          </a:stretch>
                        </pic:blipFill>
                        <pic:spPr>
                          <a:xfrm>
                            <a:off x="0" y="0"/>
                            <a:ext cx="1261022" cy="709324"/>
                          </a:xfrm>
                          <a:prstGeom prst="rect">
                            <a:avLst/>
                          </a:prstGeom>
                          <a:ln/>
                        </pic:spPr>
                      </pic:pic>
                    </a:graphicData>
                  </a:graphic>
                </wp:inline>
              </w:drawing>
            </w:r>
          </w:p>
        </w:tc>
        <w:tc>
          <w:tcPr>
            <w:tcW w:w="6925" w:type="dxa"/>
          </w:tcPr>
          <w:p w14:paraId="0000048E" w14:textId="7920D67B"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464550" w:rsidRPr="00CF421B">
              <w:rPr>
                <w:rFonts w:ascii="Bierstadt" w:hAnsi="Bierstadt"/>
                <w:b/>
                <w:i/>
                <w:color w:val="000000"/>
              </w:rPr>
              <w:t>5</w:t>
            </w:r>
            <w:r w:rsidRPr="00CF421B">
              <w:rPr>
                <w:rFonts w:ascii="Bierstadt" w:hAnsi="Bierstadt"/>
                <w:b/>
                <w:i/>
                <w:color w:val="000000"/>
              </w:rPr>
              <w:t xml:space="preserve"> minutes</w:t>
            </w:r>
            <w:r w:rsidRPr="00CF421B">
              <w:rPr>
                <w:rFonts w:ascii="Bierstadt" w:hAnsi="Bierstadt"/>
                <w:color w:val="000000"/>
              </w:rPr>
              <w:br/>
              <w:t xml:space="preserve">Students will choose 3 investment vehicles to rank from least to most risky using the boxes in </w:t>
            </w:r>
            <w:r w:rsidRPr="00CF421B">
              <w:rPr>
                <w:rFonts w:ascii="Bierstadt" w:hAnsi="Bierstadt"/>
                <w:b/>
                <w:color w:val="000000"/>
              </w:rPr>
              <w:t>their student portfolio, page 26</w:t>
            </w:r>
            <w:r w:rsidRPr="00CF421B">
              <w:rPr>
                <w:rFonts w:ascii="Bierstadt" w:hAnsi="Bierstadt"/>
                <w:color w:val="000000"/>
              </w:rPr>
              <w:t xml:space="preserve">. </w:t>
            </w:r>
          </w:p>
          <w:p w14:paraId="1EC89F6C" w14:textId="2CF3D0EC" w:rsidR="00464550" w:rsidRPr="00CF421B" w:rsidRDefault="00464550">
            <w:pPr>
              <w:pBdr>
                <w:top w:val="nil"/>
                <w:left w:val="nil"/>
                <w:bottom w:val="nil"/>
                <w:right w:val="nil"/>
                <w:between w:val="nil"/>
              </w:pBdr>
              <w:rPr>
                <w:rFonts w:ascii="Bierstadt" w:hAnsi="Bierstadt"/>
                <w:color w:val="000000"/>
              </w:rPr>
            </w:pPr>
          </w:p>
          <w:p w14:paraId="0000048F" w14:textId="7CBA846F" w:rsidR="00784D45" w:rsidRPr="00CF421B" w:rsidRDefault="00464550">
            <w:pPr>
              <w:pBdr>
                <w:top w:val="nil"/>
                <w:left w:val="nil"/>
                <w:bottom w:val="nil"/>
                <w:right w:val="nil"/>
                <w:between w:val="nil"/>
              </w:pBdr>
              <w:rPr>
                <w:rFonts w:ascii="Bierstadt" w:hAnsi="Bierstadt"/>
                <w:color w:val="000000"/>
              </w:rPr>
            </w:pPr>
            <w:r w:rsidRPr="00CF421B">
              <w:rPr>
                <w:rFonts w:ascii="Bierstadt" w:hAnsi="Bierstadt"/>
                <w:color w:val="000000"/>
              </w:rPr>
              <w:t xml:space="preserve">If time allows, invite a few students to share their rankings and rational. </w:t>
            </w:r>
          </w:p>
        </w:tc>
      </w:tr>
      <w:tr w:rsidR="001A11F6" w:rsidRPr="00CF421B" w14:paraId="0FE8FA88" w14:textId="77777777">
        <w:tc>
          <w:tcPr>
            <w:tcW w:w="9350" w:type="dxa"/>
            <w:gridSpan w:val="2"/>
            <w:shd w:val="clear" w:color="auto" w:fill="C2EDF0"/>
          </w:tcPr>
          <w:p w14:paraId="00000490" w14:textId="32AF696B" w:rsidR="001A11F6" w:rsidRPr="00CF421B" w:rsidRDefault="003A012C">
            <w:pPr>
              <w:pBdr>
                <w:top w:val="nil"/>
                <w:left w:val="nil"/>
                <w:bottom w:val="nil"/>
                <w:right w:val="nil"/>
                <w:between w:val="nil"/>
              </w:pBdr>
              <w:jc w:val="right"/>
              <w:rPr>
                <w:rFonts w:ascii="Bierstadt" w:hAnsi="Bierstadt"/>
                <w:b/>
                <w:color w:val="000000"/>
              </w:rPr>
            </w:pPr>
            <w:r w:rsidRPr="00CF421B">
              <w:rPr>
                <w:rFonts w:ascii="Bierstadt" w:hAnsi="Bierstadt"/>
                <w:b/>
                <w:color w:val="000000"/>
              </w:rPr>
              <w:t xml:space="preserve">Credit Reports                              </w:t>
            </w:r>
            <w:r w:rsidR="00234D21" w:rsidRPr="00CF421B">
              <w:rPr>
                <w:rFonts w:ascii="Bierstadt" w:hAnsi="Bierstadt"/>
                <w:b/>
                <w:color w:val="000000"/>
              </w:rPr>
              <w:t xml:space="preserve">   </w:t>
            </w:r>
            <w:r w:rsidRPr="00CF421B">
              <w:rPr>
                <w:rFonts w:ascii="Bierstadt" w:hAnsi="Bierstadt"/>
                <w:b/>
                <w:color w:val="000000"/>
              </w:rPr>
              <w:t xml:space="preserve">          </w:t>
            </w:r>
            <w:r w:rsidR="00234D21" w:rsidRPr="00CF421B">
              <w:rPr>
                <w:rFonts w:ascii="Bierstadt" w:hAnsi="Bierstadt"/>
                <w:b/>
                <w:color w:val="000000"/>
              </w:rPr>
              <w:t>1</w:t>
            </w:r>
            <w:r w:rsidRPr="00CF421B">
              <w:rPr>
                <w:rFonts w:ascii="Bierstadt" w:hAnsi="Bierstadt"/>
                <w:b/>
                <w:color w:val="000000"/>
              </w:rPr>
              <w:t>0 mins</w:t>
            </w:r>
          </w:p>
        </w:tc>
      </w:tr>
      <w:tr w:rsidR="001A11F6" w:rsidRPr="00CF421B" w14:paraId="77DFF291" w14:textId="77777777">
        <w:tc>
          <w:tcPr>
            <w:tcW w:w="2425" w:type="dxa"/>
          </w:tcPr>
          <w:p w14:paraId="00000492" w14:textId="3E99CA1D" w:rsidR="001A11F6" w:rsidRPr="00CF421B" w:rsidRDefault="003A012C">
            <w:pPr>
              <w:rPr>
                <w:rFonts w:ascii="Bierstadt" w:hAnsi="Bierstadt"/>
              </w:rPr>
            </w:pPr>
            <w:r w:rsidRPr="00CF421B">
              <w:rPr>
                <w:rFonts w:ascii="Bierstadt" w:hAnsi="Bierstadt"/>
              </w:rPr>
              <w:t>Slide 11</w:t>
            </w:r>
            <w:r w:rsidR="005F6CBA">
              <w:rPr>
                <w:rFonts w:ascii="Bierstadt" w:hAnsi="Bierstadt"/>
              </w:rPr>
              <w:t>8</w:t>
            </w:r>
          </w:p>
          <w:p w14:paraId="00000494" w14:textId="572B68FE" w:rsidR="001A11F6" w:rsidRPr="00CF421B" w:rsidRDefault="000A36B2">
            <w:pPr>
              <w:rPr>
                <w:rFonts w:ascii="Bierstadt" w:hAnsi="Bierstadt"/>
              </w:rPr>
            </w:pPr>
            <w:r w:rsidRPr="000A36B2">
              <w:rPr>
                <w:rFonts w:ascii="Bierstadt" w:hAnsi="Bierstadt"/>
                <w:noProof/>
              </w:rPr>
              <w:drawing>
                <wp:inline distT="0" distB="0" distL="0" distR="0" wp14:anchorId="3767CB70" wp14:editId="5F22BE3E">
                  <wp:extent cx="1264470" cy="713232"/>
                  <wp:effectExtent l="0" t="0" r="0" b="0"/>
                  <wp:docPr id="12625402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2540256" name=""/>
                          <pic:cNvPicPr/>
                        </pic:nvPicPr>
                        <pic:blipFill>
                          <a:blip r:embed="rId189"/>
                          <a:stretch>
                            <a:fillRect/>
                          </a:stretch>
                        </pic:blipFill>
                        <pic:spPr>
                          <a:xfrm>
                            <a:off x="0" y="0"/>
                            <a:ext cx="1264470" cy="713232"/>
                          </a:xfrm>
                          <a:prstGeom prst="rect">
                            <a:avLst/>
                          </a:prstGeom>
                        </pic:spPr>
                      </pic:pic>
                    </a:graphicData>
                  </a:graphic>
                </wp:inline>
              </w:drawing>
            </w:r>
          </w:p>
        </w:tc>
        <w:tc>
          <w:tcPr>
            <w:tcW w:w="6925" w:type="dxa"/>
          </w:tcPr>
          <w:p w14:paraId="00000496" w14:textId="57D42DC5"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234D21" w:rsidRPr="00CF421B">
              <w:rPr>
                <w:rFonts w:ascii="Bierstadt" w:hAnsi="Bierstadt"/>
                <w:b/>
                <w:i/>
                <w:color w:val="000000"/>
              </w:rPr>
              <w:t>2</w:t>
            </w:r>
            <w:r w:rsidRPr="00CF421B">
              <w:rPr>
                <w:rFonts w:ascii="Bierstadt" w:hAnsi="Bierstadt"/>
                <w:b/>
                <w:i/>
                <w:color w:val="000000"/>
              </w:rPr>
              <w:t xml:space="preserve"> minutes</w:t>
            </w:r>
          </w:p>
          <w:p w14:paraId="00000497"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Introduce the concept of credit history and credit reports. </w:t>
            </w:r>
          </w:p>
          <w:p w14:paraId="00000499" w14:textId="3554A6DE"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color w:val="000000"/>
              </w:rPr>
              <w:t>*Click or tap to reveal content</w:t>
            </w:r>
            <w:r w:rsidR="00437142" w:rsidRPr="00CF421B">
              <w:rPr>
                <w:rFonts w:ascii="Bierstadt" w:hAnsi="Bierstadt"/>
                <w:b/>
                <w:color w:val="000000"/>
              </w:rPr>
              <w:t xml:space="preserve"> about information a credit report includes.</w:t>
            </w:r>
          </w:p>
        </w:tc>
      </w:tr>
      <w:tr w:rsidR="001A11F6" w:rsidRPr="00CF421B" w14:paraId="6569A999" w14:textId="77777777">
        <w:tc>
          <w:tcPr>
            <w:tcW w:w="2425" w:type="dxa"/>
          </w:tcPr>
          <w:p w14:paraId="0000049A" w14:textId="630A0B2B" w:rsidR="001A11F6" w:rsidRPr="00CF421B" w:rsidRDefault="003A012C">
            <w:pPr>
              <w:rPr>
                <w:rFonts w:ascii="Bierstadt" w:hAnsi="Bierstadt"/>
              </w:rPr>
            </w:pPr>
            <w:r w:rsidRPr="00CF421B">
              <w:rPr>
                <w:rFonts w:ascii="Bierstadt" w:hAnsi="Bierstadt"/>
              </w:rPr>
              <w:t>Slide 11</w:t>
            </w:r>
            <w:r w:rsidR="005F6CBA">
              <w:rPr>
                <w:rFonts w:ascii="Bierstadt" w:hAnsi="Bierstadt"/>
              </w:rPr>
              <w:t>9</w:t>
            </w:r>
          </w:p>
          <w:p w14:paraId="0000049B" w14:textId="77777777" w:rsidR="001A11F6" w:rsidRPr="00CF421B" w:rsidRDefault="003A012C">
            <w:pPr>
              <w:rPr>
                <w:rFonts w:ascii="Bierstadt" w:hAnsi="Bierstadt"/>
              </w:rPr>
            </w:pPr>
            <w:r w:rsidRPr="00CF421B">
              <w:rPr>
                <w:rFonts w:ascii="Bierstadt" w:hAnsi="Bierstadt"/>
                <w:noProof/>
              </w:rPr>
              <w:drawing>
                <wp:inline distT="0" distB="0" distL="0" distR="0" wp14:anchorId="3D496AA8" wp14:editId="448D8400">
                  <wp:extent cx="1260546" cy="709057"/>
                  <wp:effectExtent l="0" t="0" r="0" b="0"/>
                  <wp:docPr id="2119499614" name="image84.png"/>
                  <wp:cNvGraphicFramePr/>
                  <a:graphic xmlns:a="http://schemas.openxmlformats.org/drawingml/2006/main">
                    <a:graphicData uri="http://schemas.openxmlformats.org/drawingml/2006/picture">
                      <pic:pic xmlns:pic="http://schemas.openxmlformats.org/drawingml/2006/picture">
                        <pic:nvPicPr>
                          <pic:cNvPr id="0" name="image84.png"/>
                          <pic:cNvPicPr preferRelativeResize="0"/>
                        </pic:nvPicPr>
                        <pic:blipFill>
                          <a:blip r:embed="rId190"/>
                          <a:srcRect/>
                          <a:stretch>
                            <a:fillRect/>
                          </a:stretch>
                        </pic:blipFill>
                        <pic:spPr>
                          <a:xfrm>
                            <a:off x="0" y="0"/>
                            <a:ext cx="1260546" cy="709057"/>
                          </a:xfrm>
                          <a:prstGeom prst="rect">
                            <a:avLst/>
                          </a:prstGeom>
                          <a:ln/>
                        </pic:spPr>
                      </pic:pic>
                    </a:graphicData>
                  </a:graphic>
                </wp:inline>
              </w:drawing>
            </w:r>
          </w:p>
        </w:tc>
        <w:tc>
          <w:tcPr>
            <w:tcW w:w="6925" w:type="dxa"/>
          </w:tcPr>
          <w:p w14:paraId="0000049D" w14:textId="73F7B46E" w:rsidR="001A11F6" w:rsidRPr="00CF421B" w:rsidRDefault="003A012C">
            <w:pPr>
              <w:pBdr>
                <w:top w:val="nil"/>
                <w:left w:val="nil"/>
                <w:bottom w:val="nil"/>
                <w:right w:val="nil"/>
                <w:between w:val="nil"/>
              </w:pBdr>
              <w:rPr>
                <w:rFonts w:ascii="Bierstadt" w:hAnsi="Bierstadt"/>
                <w:b/>
                <w:i/>
                <w:color w:val="000000"/>
              </w:rPr>
            </w:pPr>
            <w:r w:rsidRPr="00CF421B">
              <w:rPr>
                <w:rFonts w:ascii="Bierstadt" w:hAnsi="Bierstadt"/>
                <w:b/>
                <w:i/>
                <w:color w:val="000000"/>
              </w:rPr>
              <w:t xml:space="preserve">Suggested time: </w:t>
            </w:r>
            <w:r w:rsidR="003A3D5A" w:rsidRPr="00CF421B">
              <w:rPr>
                <w:rFonts w:ascii="Bierstadt" w:hAnsi="Bierstadt"/>
                <w:b/>
                <w:i/>
                <w:color w:val="000000"/>
              </w:rPr>
              <w:t>2</w:t>
            </w:r>
            <w:r w:rsidRPr="00CF421B">
              <w:rPr>
                <w:rFonts w:ascii="Bierstadt" w:hAnsi="Bierstadt"/>
                <w:b/>
                <w:i/>
                <w:color w:val="000000"/>
              </w:rPr>
              <w:t xml:space="preserve"> minutes</w:t>
            </w:r>
          </w:p>
          <w:p w14:paraId="0000049E" w14:textId="5A154DCA"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will turn to the credit report article in their </w:t>
            </w:r>
            <w:r w:rsidRPr="00CF421B">
              <w:rPr>
                <w:rFonts w:ascii="Bierstadt" w:hAnsi="Bierstadt"/>
                <w:b/>
                <w:color w:val="000000"/>
              </w:rPr>
              <w:t>student portfolio, page 27</w:t>
            </w:r>
            <w:r w:rsidRPr="00CF421B">
              <w:rPr>
                <w:rFonts w:ascii="Bierstadt" w:hAnsi="Bierstadt"/>
                <w:color w:val="000000"/>
              </w:rPr>
              <w:t xml:space="preserve">. Ask a few volunteers to </w:t>
            </w:r>
            <w:r w:rsidR="00431140" w:rsidRPr="00CF421B">
              <w:rPr>
                <w:rFonts w:ascii="Bierstadt" w:hAnsi="Bierstadt"/>
                <w:color w:val="000000"/>
              </w:rPr>
              <w:t xml:space="preserve">take turns reading a </w:t>
            </w:r>
            <w:r w:rsidRPr="00CF421B">
              <w:rPr>
                <w:rFonts w:ascii="Bierstadt" w:hAnsi="Bierstadt"/>
                <w:color w:val="000000"/>
              </w:rPr>
              <w:t xml:space="preserve">paragraph </w:t>
            </w:r>
            <w:r w:rsidR="00431140" w:rsidRPr="00CF421B">
              <w:rPr>
                <w:rFonts w:ascii="Bierstadt" w:hAnsi="Bierstadt"/>
                <w:color w:val="000000"/>
              </w:rPr>
              <w:t>of the article aloud.</w:t>
            </w:r>
          </w:p>
          <w:p w14:paraId="0000049F" w14:textId="77777777" w:rsidR="001A11F6" w:rsidRPr="00CF421B" w:rsidRDefault="001A11F6">
            <w:pPr>
              <w:pBdr>
                <w:top w:val="nil"/>
                <w:left w:val="nil"/>
                <w:bottom w:val="nil"/>
                <w:right w:val="nil"/>
                <w:between w:val="nil"/>
              </w:pBdr>
              <w:rPr>
                <w:rFonts w:ascii="Bierstadt" w:hAnsi="Bierstadt"/>
                <w:color w:val="000000"/>
              </w:rPr>
            </w:pPr>
          </w:p>
          <w:p w14:paraId="000004A1" w14:textId="7009936A"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i/>
                <w:iCs/>
                <w:color w:val="000000"/>
              </w:rPr>
              <w:t>Facilitat</w:t>
            </w:r>
            <w:r w:rsidR="00431140" w:rsidRPr="00CF421B">
              <w:rPr>
                <w:rFonts w:ascii="Bierstadt" w:hAnsi="Bierstadt"/>
                <w:i/>
                <w:iCs/>
                <w:color w:val="000000"/>
              </w:rPr>
              <w:t>or</w:t>
            </w:r>
            <w:r w:rsidRPr="00CF421B">
              <w:rPr>
                <w:rFonts w:ascii="Bierstadt" w:hAnsi="Bierstadt"/>
                <w:i/>
                <w:iCs/>
                <w:color w:val="000000"/>
              </w:rPr>
              <w:t xml:space="preserve"> tip:</w:t>
            </w:r>
            <w:r w:rsidRPr="00CF421B">
              <w:rPr>
                <w:rFonts w:ascii="Bierstadt" w:hAnsi="Bierstadt"/>
                <w:color w:val="000000"/>
              </w:rPr>
              <w:t xml:space="preserve"> Let students know that if they check their credit report and find information to be incorrect, they should contact the credit bureau to have it corrected. </w:t>
            </w:r>
          </w:p>
        </w:tc>
      </w:tr>
      <w:tr w:rsidR="001A11F6" w:rsidRPr="00CF421B" w14:paraId="219C3544" w14:textId="77777777">
        <w:tc>
          <w:tcPr>
            <w:tcW w:w="2425" w:type="dxa"/>
          </w:tcPr>
          <w:p w14:paraId="000004A2" w14:textId="133BB46F" w:rsidR="001A11F6" w:rsidRPr="00CF421B" w:rsidRDefault="003A012C">
            <w:pPr>
              <w:rPr>
                <w:rFonts w:ascii="Bierstadt" w:hAnsi="Bierstadt"/>
              </w:rPr>
            </w:pPr>
            <w:r w:rsidRPr="00CF421B">
              <w:rPr>
                <w:rFonts w:ascii="Bierstadt" w:hAnsi="Bierstadt"/>
              </w:rPr>
              <w:t>Slide 1</w:t>
            </w:r>
            <w:r w:rsidR="005F6CBA">
              <w:rPr>
                <w:rFonts w:ascii="Bierstadt" w:hAnsi="Bierstadt"/>
              </w:rPr>
              <w:t>20</w:t>
            </w:r>
          </w:p>
          <w:p w14:paraId="000004A4" w14:textId="7709BE4F" w:rsidR="001A11F6" w:rsidRPr="00CF421B" w:rsidRDefault="003A012C">
            <w:pPr>
              <w:rPr>
                <w:rFonts w:ascii="Bierstadt" w:hAnsi="Bierstadt"/>
              </w:rPr>
            </w:pPr>
            <w:r w:rsidRPr="00CF421B">
              <w:rPr>
                <w:rFonts w:ascii="Bierstadt" w:hAnsi="Bierstadt"/>
                <w:noProof/>
              </w:rPr>
              <w:drawing>
                <wp:inline distT="0" distB="0" distL="0" distR="0" wp14:anchorId="040DCD18" wp14:editId="2081C413">
                  <wp:extent cx="1267968" cy="713232"/>
                  <wp:effectExtent l="0" t="0" r="0" b="0"/>
                  <wp:docPr id="2119499613" name="image79.png"/>
                  <wp:cNvGraphicFramePr/>
                  <a:graphic xmlns:a="http://schemas.openxmlformats.org/drawingml/2006/main">
                    <a:graphicData uri="http://schemas.openxmlformats.org/drawingml/2006/picture">
                      <pic:pic xmlns:pic="http://schemas.openxmlformats.org/drawingml/2006/picture">
                        <pic:nvPicPr>
                          <pic:cNvPr id="0" name="image79.png"/>
                          <pic:cNvPicPr preferRelativeResize="0"/>
                        </pic:nvPicPr>
                        <pic:blipFill>
                          <a:blip r:embed="rId191"/>
                          <a:srcRect/>
                          <a:stretch>
                            <a:fillRect/>
                          </a:stretch>
                        </pic:blipFill>
                        <pic:spPr>
                          <a:xfrm>
                            <a:off x="0" y="0"/>
                            <a:ext cx="1267968" cy="713232"/>
                          </a:xfrm>
                          <a:prstGeom prst="rect">
                            <a:avLst/>
                          </a:prstGeom>
                          <a:ln/>
                        </pic:spPr>
                      </pic:pic>
                    </a:graphicData>
                  </a:graphic>
                </wp:inline>
              </w:drawing>
            </w:r>
          </w:p>
        </w:tc>
        <w:tc>
          <w:tcPr>
            <w:tcW w:w="6925" w:type="dxa"/>
          </w:tcPr>
          <w:p w14:paraId="000004A6" w14:textId="02B4E0CC"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Video time: 2 minutes</w:t>
            </w:r>
          </w:p>
          <w:p w14:paraId="000004A7"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After reading the article, play the video. </w:t>
            </w:r>
          </w:p>
          <w:p w14:paraId="000004A8"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00B42DA6" w14:textId="77777777">
        <w:tc>
          <w:tcPr>
            <w:tcW w:w="2425" w:type="dxa"/>
          </w:tcPr>
          <w:p w14:paraId="000004A9" w14:textId="48022CFB" w:rsidR="001A11F6" w:rsidRPr="00CF421B" w:rsidRDefault="003A012C">
            <w:pPr>
              <w:rPr>
                <w:rFonts w:ascii="Bierstadt" w:hAnsi="Bierstadt"/>
              </w:rPr>
            </w:pPr>
            <w:r w:rsidRPr="00CF421B">
              <w:rPr>
                <w:rFonts w:ascii="Bierstadt" w:hAnsi="Bierstadt"/>
              </w:rPr>
              <w:t>Slide 1</w:t>
            </w:r>
            <w:r w:rsidR="000B1F75" w:rsidRPr="00CF421B">
              <w:rPr>
                <w:rFonts w:ascii="Bierstadt" w:hAnsi="Bierstadt"/>
              </w:rPr>
              <w:t>2</w:t>
            </w:r>
            <w:r w:rsidR="005F6CBA">
              <w:rPr>
                <w:rFonts w:ascii="Bierstadt" w:hAnsi="Bierstadt"/>
              </w:rPr>
              <w:t>1</w:t>
            </w:r>
          </w:p>
          <w:p w14:paraId="000004AA" w14:textId="60CD26B0" w:rsidR="001A11F6" w:rsidRPr="00CF421B" w:rsidRDefault="00DA1713">
            <w:pPr>
              <w:rPr>
                <w:rFonts w:ascii="Bierstadt" w:hAnsi="Bierstadt"/>
              </w:rPr>
            </w:pPr>
            <w:r w:rsidRPr="00CF421B">
              <w:rPr>
                <w:rFonts w:ascii="Bierstadt" w:hAnsi="Bierstadt"/>
                <w:noProof/>
              </w:rPr>
              <w:drawing>
                <wp:inline distT="0" distB="0" distL="0" distR="0" wp14:anchorId="39520681" wp14:editId="011F6BE5">
                  <wp:extent cx="1275732" cy="713232"/>
                  <wp:effectExtent l="0" t="0" r="635" b="0"/>
                  <wp:docPr id="9046016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4601672" name=""/>
                          <pic:cNvPicPr/>
                        </pic:nvPicPr>
                        <pic:blipFill>
                          <a:blip r:embed="rId192"/>
                          <a:stretch>
                            <a:fillRect/>
                          </a:stretch>
                        </pic:blipFill>
                        <pic:spPr>
                          <a:xfrm>
                            <a:off x="0" y="0"/>
                            <a:ext cx="1275732" cy="713232"/>
                          </a:xfrm>
                          <a:prstGeom prst="rect">
                            <a:avLst/>
                          </a:prstGeom>
                        </pic:spPr>
                      </pic:pic>
                    </a:graphicData>
                  </a:graphic>
                </wp:inline>
              </w:drawing>
            </w:r>
          </w:p>
        </w:tc>
        <w:tc>
          <w:tcPr>
            <w:tcW w:w="6925" w:type="dxa"/>
          </w:tcPr>
          <w:p w14:paraId="000004AB"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Suggested time: 3 minutes</w:t>
            </w:r>
          </w:p>
          <w:p w14:paraId="000004AC" w14:textId="77777777" w:rsidR="001A11F6" w:rsidRPr="00CF421B" w:rsidRDefault="001A11F6">
            <w:pPr>
              <w:pBdr>
                <w:top w:val="nil"/>
                <w:left w:val="nil"/>
                <w:bottom w:val="nil"/>
                <w:right w:val="nil"/>
                <w:between w:val="nil"/>
              </w:pBdr>
              <w:rPr>
                <w:rFonts w:ascii="Bierstadt" w:hAnsi="Bierstadt"/>
                <w:color w:val="000000"/>
              </w:rPr>
            </w:pPr>
          </w:p>
          <w:p w14:paraId="000004AD"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will complete the activity in their </w:t>
            </w:r>
            <w:r w:rsidRPr="00CF421B">
              <w:rPr>
                <w:rFonts w:ascii="Bierstadt" w:hAnsi="Bierstadt"/>
                <w:b/>
                <w:color w:val="000000"/>
              </w:rPr>
              <w:t>student portfolio, page 28.</w:t>
            </w:r>
          </w:p>
          <w:p w14:paraId="000004AE" w14:textId="77777777" w:rsidR="001A11F6" w:rsidRPr="00CF421B" w:rsidRDefault="001A11F6">
            <w:pPr>
              <w:pBdr>
                <w:top w:val="nil"/>
                <w:left w:val="nil"/>
                <w:bottom w:val="nil"/>
                <w:right w:val="nil"/>
                <w:between w:val="nil"/>
              </w:pBdr>
              <w:rPr>
                <w:rFonts w:ascii="Bierstadt" w:hAnsi="Bierstadt"/>
                <w:color w:val="000000"/>
              </w:rPr>
            </w:pPr>
          </w:p>
        </w:tc>
      </w:tr>
      <w:tr w:rsidR="001A11F6" w:rsidRPr="00CF421B" w14:paraId="1B47F8C6" w14:textId="77777777">
        <w:tc>
          <w:tcPr>
            <w:tcW w:w="2425" w:type="dxa"/>
          </w:tcPr>
          <w:p w14:paraId="000004AF" w14:textId="75065EC7" w:rsidR="001A11F6" w:rsidRPr="00CF421B" w:rsidRDefault="003A012C">
            <w:pPr>
              <w:rPr>
                <w:rFonts w:ascii="Bierstadt" w:hAnsi="Bierstadt"/>
              </w:rPr>
            </w:pPr>
            <w:r w:rsidRPr="00CF421B">
              <w:rPr>
                <w:rFonts w:ascii="Bierstadt" w:hAnsi="Bierstadt"/>
              </w:rPr>
              <w:t>Slide 12</w:t>
            </w:r>
            <w:r w:rsidR="005F6CBA">
              <w:rPr>
                <w:rFonts w:ascii="Bierstadt" w:hAnsi="Bierstadt"/>
              </w:rPr>
              <w:t>2</w:t>
            </w:r>
          </w:p>
          <w:p w14:paraId="000004B0" w14:textId="77777777" w:rsidR="001A11F6" w:rsidRPr="00CF421B" w:rsidRDefault="003A012C">
            <w:pPr>
              <w:rPr>
                <w:rFonts w:ascii="Bierstadt" w:hAnsi="Bierstadt"/>
              </w:rPr>
            </w:pPr>
            <w:r w:rsidRPr="00CF421B">
              <w:rPr>
                <w:rFonts w:ascii="Bierstadt" w:hAnsi="Bierstadt"/>
                <w:noProof/>
              </w:rPr>
              <w:drawing>
                <wp:inline distT="0" distB="0" distL="0" distR="0" wp14:anchorId="0982728A" wp14:editId="6C70CBFB">
                  <wp:extent cx="1264126" cy="711070"/>
                  <wp:effectExtent l="0" t="0" r="0" b="0"/>
                  <wp:docPr id="2119499635" name="image116.png"/>
                  <wp:cNvGraphicFramePr/>
                  <a:graphic xmlns:a="http://schemas.openxmlformats.org/drawingml/2006/main">
                    <a:graphicData uri="http://schemas.openxmlformats.org/drawingml/2006/picture">
                      <pic:pic xmlns:pic="http://schemas.openxmlformats.org/drawingml/2006/picture">
                        <pic:nvPicPr>
                          <pic:cNvPr id="0" name="image116.png"/>
                          <pic:cNvPicPr preferRelativeResize="0"/>
                        </pic:nvPicPr>
                        <pic:blipFill>
                          <a:blip r:embed="rId193"/>
                          <a:srcRect/>
                          <a:stretch>
                            <a:fillRect/>
                          </a:stretch>
                        </pic:blipFill>
                        <pic:spPr>
                          <a:xfrm>
                            <a:off x="0" y="0"/>
                            <a:ext cx="1264126" cy="711070"/>
                          </a:xfrm>
                          <a:prstGeom prst="rect">
                            <a:avLst/>
                          </a:prstGeom>
                          <a:ln/>
                        </pic:spPr>
                      </pic:pic>
                    </a:graphicData>
                  </a:graphic>
                </wp:inline>
              </w:drawing>
            </w:r>
          </w:p>
        </w:tc>
        <w:tc>
          <w:tcPr>
            <w:tcW w:w="6925" w:type="dxa"/>
          </w:tcPr>
          <w:p w14:paraId="000004B2" w14:textId="45DB7C6F" w:rsidR="001A11F6" w:rsidRPr="00CF421B" w:rsidRDefault="003A012C">
            <w:pPr>
              <w:pBdr>
                <w:top w:val="nil"/>
                <w:left w:val="nil"/>
                <w:bottom w:val="nil"/>
                <w:right w:val="nil"/>
                <w:between w:val="nil"/>
              </w:pBdr>
              <w:rPr>
                <w:rFonts w:ascii="Bierstadt" w:eastAsia="Times New Roman" w:hAnsi="Bierstadt" w:cs="Times New Roman"/>
                <w:color w:val="000000"/>
              </w:rPr>
            </w:pPr>
            <w:r w:rsidRPr="00CF421B">
              <w:rPr>
                <w:rFonts w:ascii="Bierstadt" w:hAnsi="Bierstadt"/>
                <w:b/>
                <w:i/>
                <w:color w:val="000000"/>
              </w:rPr>
              <w:t xml:space="preserve">Suggested Time: </w:t>
            </w:r>
            <w:r w:rsidR="003A3D5A" w:rsidRPr="00CF421B">
              <w:rPr>
                <w:rFonts w:ascii="Bierstadt" w:hAnsi="Bierstadt"/>
                <w:b/>
                <w:i/>
                <w:color w:val="000000"/>
              </w:rPr>
              <w:t>1</w:t>
            </w:r>
            <w:r w:rsidRPr="00CF421B">
              <w:rPr>
                <w:rFonts w:ascii="Bierstadt" w:hAnsi="Bierstadt"/>
                <w:b/>
                <w:i/>
                <w:color w:val="000000"/>
              </w:rPr>
              <w:t xml:space="preserve"> minut</w:t>
            </w:r>
            <w:r w:rsidR="003A3D5A" w:rsidRPr="00CF421B">
              <w:rPr>
                <w:rFonts w:ascii="Bierstadt" w:hAnsi="Bierstadt"/>
                <w:b/>
                <w:i/>
                <w:color w:val="000000"/>
              </w:rPr>
              <w:t>e</w:t>
            </w:r>
          </w:p>
          <w:p w14:paraId="000004B3" w14:textId="77777777" w:rsidR="001A11F6" w:rsidRPr="00CF421B" w:rsidRDefault="003A012C">
            <w:pPr>
              <w:pBdr>
                <w:top w:val="nil"/>
                <w:left w:val="nil"/>
                <w:bottom w:val="nil"/>
                <w:right w:val="nil"/>
                <w:between w:val="nil"/>
              </w:pBdr>
              <w:rPr>
                <w:rFonts w:ascii="Bierstadt" w:eastAsia="Times New Roman" w:hAnsi="Bierstadt" w:cs="Times New Roman"/>
                <w:color w:val="000000"/>
              </w:rPr>
            </w:pPr>
            <w:r w:rsidRPr="00CF421B">
              <w:rPr>
                <w:rFonts w:ascii="Bierstadt" w:hAnsi="Bierstadt"/>
                <w:color w:val="000000"/>
              </w:rPr>
              <w:t xml:space="preserve">Review the correct answers when students have completed the activity. </w:t>
            </w:r>
          </w:p>
          <w:p w14:paraId="000004B4" w14:textId="77777777" w:rsidR="001A11F6" w:rsidRPr="00CF421B" w:rsidRDefault="003A012C">
            <w:pPr>
              <w:pBdr>
                <w:top w:val="nil"/>
                <w:left w:val="nil"/>
                <w:bottom w:val="nil"/>
                <w:right w:val="nil"/>
                <w:between w:val="nil"/>
              </w:pBdr>
              <w:rPr>
                <w:rFonts w:ascii="Bierstadt" w:eastAsia="Times New Roman" w:hAnsi="Bierstadt" w:cs="Times New Roman"/>
                <w:color w:val="000000"/>
              </w:rPr>
            </w:pPr>
            <w:r w:rsidRPr="00CF421B">
              <w:rPr>
                <w:rFonts w:ascii="Bierstadt" w:hAnsi="Bierstadt"/>
                <w:b/>
                <w:color w:val="000000"/>
              </w:rPr>
              <w:t xml:space="preserve">*Click or tap to reveal the answers. </w:t>
            </w:r>
          </w:p>
          <w:p w14:paraId="000004B5" w14:textId="77777777" w:rsidR="001A11F6" w:rsidRPr="00CF421B" w:rsidRDefault="001A11F6">
            <w:pPr>
              <w:rPr>
                <w:rFonts w:ascii="Bierstadt" w:hAnsi="Bierstadt"/>
              </w:rPr>
            </w:pPr>
          </w:p>
        </w:tc>
      </w:tr>
      <w:tr w:rsidR="001A11F6" w:rsidRPr="00CF421B" w14:paraId="331F71A3" w14:textId="77777777">
        <w:tc>
          <w:tcPr>
            <w:tcW w:w="9350" w:type="dxa"/>
            <w:gridSpan w:val="2"/>
            <w:shd w:val="clear" w:color="auto" w:fill="C2EDF0"/>
          </w:tcPr>
          <w:p w14:paraId="000004B6" w14:textId="4B34C392" w:rsidR="001A11F6" w:rsidRPr="00CF421B" w:rsidRDefault="003A012C">
            <w:pPr>
              <w:pBdr>
                <w:top w:val="nil"/>
                <w:left w:val="nil"/>
                <w:bottom w:val="nil"/>
                <w:right w:val="nil"/>
                <w:between w:val="nil"/>
              </w:pBdr>
              <w:jc w:val="right"/>
              <w:rPr>
                <w:rFonts w:ascii="Bierstadt" w:hAnsi="Bierstadt"/>
                <w:b/>
                <w:color w:val="000000"/>
              </w:rPr>
            </w:pPr>
            <w:r w:rsidRPr="00CF421B">
              <w:rPr>
                <w:rFonts w:ascii="Bierstadt" w:hAnsi="Bierstadt"/>
                <w:b/>
                <w:color w:val="000000"/>
              </w:rPr>
              <w:t xml:space="preserve">Extended Activities     </w:t>
            </w:r>
            <w:r w:rsidR="003A3D5A" w:rsidRPr="00CF421B">
              <w:rPr>
                <w:rFonts w:ascii="Bierstadt" w:hAnsi="Bierstadt"/>
                <w:b/>
                <w:color w:val="000000"/>
              </w:rPr>
              <w:t xml:space="preserve">                 </w:t>
            </w:r>
            <w:r w:rsidRPr="00CF421B">
              <w:rPr>
                <w:rFonts w:ascii="Bierstadt" w:hAnsi="Bierstadt"/>
                <w:b/>
                <w:color w:val="000000"/>
              </w:rPr>
              <w:t xml:space="preserve">                        </w:t>
            </w:r>
            <w:r w:rsidR="003A3D5A" w:rsidRPr="00CF421B">
              <w:rPr>
                <w:rFonts w:ascii="Bierstadt" w:hAnsi="Bierstadt"/>
                <w:b/>
                <w:color w:val="000000"/>
              </w:rPr>
              <w:t>4</w:t>
            </w:r>
            <w:r w:rsidRPr="00CF421B">
              <w:rPr>
                <w:rFonts w:ascii="Bierstadt" w:hAnsi="Bierstadt"/>
                <w:b/>
                <w:color w:val="000000"/>
              </w:rPr>
              <w:t>0 mins</w:t>
            </w:r>
          </w:p>
        </w:tc>
      </w:tr>
      <w:tr w:rsidR="001A11F6" w:rsidRPr="00CF421B" w14:paraId="585757E9" w14:textId="77777777">
        <w:tc>
          <w:tcPr>
            <w:tcW w:w="2425" w:type="dxa"/>
          </w:tcPr>
          <w:p w14:paraId="000004B8" w14:textId="087FDD15" w:rsidR="001A11F6" w:rsidRPr="00CF421B" w:rsidRDefault="003A012C">
            <w:pPr>
              <w:rPr>
                <w:rFonts w:ascii="Bierstadt" w:hAnsi="Bierstadt"/>
              </w:rPr>
            </w:pPr>
            <w:r w:rsidRPr="00CF421B">
              <w:rPr>
                <w:rFonts w:ascii="Bierstadt" w:hAnsi="Bierstadt"/>
              </w:rPr>
              <w:t>Slide 12</w:t>
            </w:r>
            <w:r w:rsidR="005F6CBA">
              <w:rPr>
                <w:rFonts w:ascii="Bierstadt" w:hAnsi="Bierstadt"/>
              </w:rPr>
              <w:t>3</w:t>
            </w:r>
          </w:p>
          <w:p w14:paraId="000004B9" w14:textId="5FA40E61" w:rsidR="001A11F6" w:rsidRPr="00CF421B" w:rsidRDefault="00234D21">
            <w:pPr>
              <w:rPr>
                <w:rFonts w:ascii="Bierstadt" w:hAnsi="Bierstadt"/>
              </w:rPr>
            </w:pPr>
            <w:r w:rsidRPr="00CF421B">
              <w:rPr>
                <w:rFonts w:ascii="Bierstadt" w:hAnsi="Bierstadt"/>
                <w:noProof/>
              </w:rPr>
              <w:drawing>
                <wp:inline distT="0" distB="0" distL="0" distR="0" wp14:anchorId="33C88BA9" wp14:editId="0806D78A">
                  <wp:extent cx="1275732" cy="713232"/>
                  <wp:effectExtent l="0" t="0" r="635" b="0"/>
                  <wp:docPr id="3434002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400213" name=""/>
                          <pic:cNvPicPr/>
                        </pic:nvPicPr>
                        <pic:blipFill>
                          <a:blip r:embed="rId194"/>
                          <a:stretch>
                            <a:fillRect/>
                          </a:stretch>
                        </pic:blipFill>
                        <pic:spPr>
                          <a:xfrm>
                            <a:off x="0" y="0"/>
                            <a:ext cx="1275732" cy="713232"/>
                          </a:xfrm>
                          <a:prstGeom prst="rect">
                            <a:avLst/>
                          </a:prstGeom>
                        </pic:spPr>
                      </pic:pic>
                    </a:graphicData>
                  </a:graphic>
                </wp:inline>
              </w:drawing>
            </w:r>
          </w:p>
        </w:tc>
        <w:tc>
          <w:tcPr>
            <w:tcW w:w="6925" w:type="dxa"/>
          </w:tcPr>
          <w:p w14:paraId="000004BB" w14:textId="4194FA8C"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Suggested time: 5 minute</w:t>
            </w:r>
            <w:r w:rsidR="003A3D5A" w:rsidRPr="00CF421B">
              <w:rPr>
                <w:rFonts w:ascii="Bierstadt" w:hAnsi="Bierstadt"/>
                <w:b/>
                <w:i/>
                <w:color w:val="000000"/>
              </w:rPr>
              <w:t>s</w:t>
            </w:r>
          </w:p>
          <w:p w14:paraId="7697A4A7" w14:textId="77777777" w:rsidR="001A11F6"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Play the video to introduce the concept of the stock exchange. You may wish to pause the video to further explain concepts or answer questions. </w:t>
            </w:r>
          </w:p>
          <w:p w14:paraId="10AAEA14" w14:textId="77777777" w:rsidR="00652566" w:rsidRDefault="00652566">
            <w:pPr>
              <w:pBdr>
                <w:top w:val="nil"/>
                <w:left w:val="nil"/>
                <w:bottom w:val="nil"/>
                <w:right w:val="nil"/>
                <w:between w:val="nil"/>
              </w:pBdr>
              <w:rPr>
                <w:rFonts w:ascii="Bierstadt" w:hAnsi="Bierstadt"/>
                <w:color w:val="000000"/>
              </w:rPr>
            </w:pPr>
          </w:p>
          <w:p w14:paraId="1F5C4D46" w14:textId="77777777" w:rsidR="000D59F8" w:rsidRDefault="000D59F8">
            <w:pPr>
              <w:pBdr>
                <w:top w:val="nil"/>
                <w:left w:val="nil"/>
                <w:bottom w:val="nil"/>
                <w:right w:val="nil"/>
                <w:between w:val="nil"/>
              </w:pBdr>
              <w:rPr>
                <w:rFonts w:ascii="Bierstadt" w:hAnsi="Bierstadt"/>
                <w:color w:val="000000"/>
              </w:rPr>
            </w:pPr>
          </w:p>
          <w:p w14:paraId="1FB0A58B" w14:textId="77777777" w:rsidR="000D59F8" w:rsidRDefault="000D59F8">
            <w:pPr>
              <w:pBdr>
                <w:top w:val="nil"/>
                <w:left w:val="nil"/>
                <w:bottom w:val="nil"/>
                <w:right w:val="nil"/>
                <w:between w:val="nil"/>
              </w:pBdr>
              <w:rPr>
                <w:rFonts w:ascii="Bierstadt" w:hAnsi="Bierstadt"/>
                <w:color w:val="000000"/>
              </w:rPr>
            </w:pPr>
          </w:p>
          <w:p w14:paraId="000004BD" w14:textId="01BC2471" w:rsidR="000D59F8" w:rsidRPr="00CF421B" w:rsidRDefault="000D59F8">
            <w:pPr>
              <w:pBdr>
                <w:top w:val="nil"/>
                <w:left w:val="nil"/>
                <w:bottom w:val="nil"/>
                <w:right w:val="nil"/>
                <w:between w:val="nil"/>
              </w:pBdr>
              <w:rPr>
                <w:rFonts w:ascii="Bierstadt" w:hAnsi="Bierstadt"/>
                <w:color w:val="000000"/>
              </w:rPr>
            </w:pPr>
          </w:p>
        </w:tc>
      </w:tr>
      <w:tr w:rsidR="001A11F6" w:rsidRPr="00CF421B" w14:paraId="29D47819" w14:textId="77777777">
        <w:tc>
          <w:tcPr>
            <w:tcW w:w="2425" w:type="dxa"/>
          </w:tcPr>
          <w:p w14:paraId="000004BE" w14:textId="3FDE143F" w:rsidR="001A11F6" w:rsidRPr="00CF421B" w:rsidRDefault="003A012C">
            <w:pPr>
              <w:rPr>
                <w:rFonts w:ascii="Bierstadt" w:hAnsi="Bierstadt"/>
              </w:rPr>
            </w:pPr>
            <w:r w:rsidRPr="00CF421B">
              <w:rPr>
                <w:rFonts w:ascii="Bierstadt" w:hAnsi="Bierstadt"/>
              </w:rPr>
              <w:lastRenderedPageBreak/>
              <w:t>Slide 12</w:t>
            </w:r>
            <w:r w:rsidR="005F6CBA">
              <w:rPr>
                <w:rFonts w:ascii="Bierstadt" w:hAnsi="Bierstadt"/>
              </w:rPr>
              <w:t>4</w:t>
            </w:r>
          </w:p>
          <w:p w14:paraId="000004C0" w14:textId="1D771115" w:rsidR="001A11F6" w:rsidRPr="00CF421B" w:rsidRDefault="009C0B85">
            <w:pPr>
              <w:rPr>
                <w:rFonts w:ascii="Bierstadt" w:hAnsi="Bierstadt"/>
              </w:rPr>
            </w:pPr>
            <w:r w:rsidRPr="00CF421B">
              <w:rPr>
                <w:rFonts w:ascii="Bierstadt" w:hAnsi="Bierstadt"/>
                <w:noProof/>
              </w:rPr>
              <w:drawing>
                <wp:inline distT="0" distB="0" distL="0" distR="0" wp14:anchorId="43A51B25" wp14:editId="498993A4">
                  <wp:extent cx="1263456" cy="713232"/>
                  <wp:effectExtent l="0" t="0" r="0" b="0"/>
                  <wp:docPr id="4695597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9559756" name=""/>
                          <pic:cNvPicPr/>
                        </pic:nvPicPr>
                        <pic:blipFill>
                          <a:blip r:embed="rId195"/>
                          <a:stretch>
                            <a:fillRect/>
                          </a:stretch>
                        </pic:blipFill>
                        <pic:spPr>
                          <a:xfrm>
                            <a:off x="0" y="0"/>
                            <a:ext cx="1263456" cy="713232"/>
                          </a:xfrm>
                          <a:prstGeom prst="rect">
                            <a:avLst/>
                          </a:prstGeom>
                        </pic:spPr>
                      </pic:pic>
                    </a:graphicData>
                  </a:graphic>
                </wp:inline>
              </w:drawing>
            </w:r>
          </w:p>
        </w:tc>
        <w:tc>
          <w:tcPr>
            <w:tcW w:w="6925" w:type="dxa"/>
          </w:tcPr>
          <w:p w14:paraId="000004C2" w14:textId="062C20CF"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Suggested time: 5 minutes</w:t>
            </w:r>
          </w:p>
          <w:p w14:paraId="18A48EEE" w14:textId="77777777" w:rsidR="001A11F6" w:rsidRDefault="003A012C" w:rsidP="009C0B85">
            <w:pPr>
              <w:pBdr>
                <w:top w:val="nil"/>
                <w:left w:val="nil"/>
                <w:bottom w:val="nil"/>
                <w:right w:val="nil"/>
                <w:between w:val="nil"/>
              </w:pBdr>
              <w:rPr>
                <w:rFonts w:ascii="Bierstadt" w:hAnsi="Bierstadt"/>
                <w:color w:val="000000"/>
              </w:rPr>
            </w:pPr>
            <w:r w:rsidRPr="00CF421B">
              <w:rPr>
                <w:rFonts w:ascii="Bierstadt" w:hAnsi="Bierstadt"/>
                <w:color w:val="000000"/>
              </w:rPr>
              <w:t xml:space="preserve">As a class, read and </w:t>
            </w:r>
            <w:proofErr w:type="gramStart"/>
            <w:r w:rsidRPr="00CF421B">
              <w:rPr>
                <w:rFonts w:ascii="Bierstadt" w:hAnsi="Bierstadt"/>
                <w:color w:val="000000"/>
              </w:rPr>
              <w:t>discuss</w:t>
            </w:r>
            <w:proofErr w:type="gramEnd"/>
            <w:r w:rsidRPr="00CF421B">
              <w:rPr>
                <w:rFonts w:ascii="Bierstadt" w:hAnsi="Bierstadt"/>
                <w:color w:val="000000"/>
              </w:rPr>
              <w:t xml:space="preserve"> the </w:t>
            </w:r>
            <w:r w:rsidRPr="00CF421B">
              <w:rPr>
                <w:rFonts w:ascii="Bierstadt" w:hAnsi="Bierstadt"/>
                <w:i/>
                <w:color w:val="000000"/>
              </w:rPr>
              <w:t xml:space="preserve">Company Annual Reports </w:t>
            </w:r>
            <w:r w:rsidRPr="00CF421B">
              <w:rPr>
                <w:rFonts w:ascii="Bierstadt" w:hAnsi="Bierstadt"/>
                <w:color w:val="000000"/>
              </w:rPr>
              <w:t xml:space="preserve">of the six companies featured in the </w:t>
            </w:r>
            <w:r w:rsidRPr="00CF421B">
              <w:rPr>
                <w:rFonts w:ascii="Bierstadt" w:hAnsi="Bierstadt"/>
                <w:b/>
                <w:color w:val="000000"/>
              </w:rPr>
              <w:t>student portfolio, page 29</w:t>
            </w:r>
            <w:r w:rsidRPr="00CF421B">
              <w:rPr>
                <w:rFonts w:ascii="Bierstadt" w:hAnsi="Bierstadt"/>
                <w:color w:val="000000"/>
              </w:rPr>
              <w:t>. As a group, choose up to five companies to advise the avatar to invest in. </w:t>
            </w:r>
          </w:p>
          <w:p w14:paraId="000004C4" w14:textId="36F64E0B" w:rsidR="009875D5" w:rsidRPr="00CF421B" w:rsidRDefault="009875D5" w:rsidP="009C0B85">
            <w:pPr>
              <w:pBdr>
                <w:top w:val="nil"/>
                <w:left w:val="nil"/>
                <w:bottom w:val="nil"/>
                <w:right w:val="nil"/>
                <w:between w:val="nil"/>
              </w:pBdr>
              <w:rPr>
                <w:rFonts w:ascii="Bierstadt" w:hAnsi="Bierstadt"/>
                <w:color w:val="000000"/>
              </w:rPr>
            </w:pPr>
          </w:p>
        </w:tc>
      </w:tr>
      <w:tr w:rsidR="001A11F6" w:rsidRPr="00CF421B" w14:paraId="57102F46" w14:textId="77777777">
        <w:tc>
          <w:tcPr>
            <w:tcW w:w="2425" w:type="dxa"/>
          </w:tcPr>
          <w:p w14:paraId="000004C5" w14:textId="491CD332" w:rsidR="001A11F6" w:rsidRPr="00CF421B" w:rsidRDefault="003A012C">
            <w:pPr>
              <w:rPr>
                <w:rFonts w:ascii="Bierstadt" w:hAnsi="Bierstadt"/>
              </w:rPr>
            </w:pPr>
            <w:r w:rsidRPr="00CF421B">
              <w:rPr>
                <w:rFonts w:ascii="Bierstadt" w:hAnsi="Bierstadt"/>
              </w:rPr>
              <w:t>Slide 12</w:t>
            </w:r>
            <w:r w:rsidR="005F6CBA">
              <w:rPr>
                <w:rFonts w:ascii="Bierstadt" w:hAnsi="Bierstadt"/>
              </w:rPr>
              <w:t>5</w:t>
            </w:r>
          </w:p>
          <w:p w14:paraId="000004C7" w14:textId="56A73D34" w:rsidR="001A11F6" w:rsidRPr="00CF421B" w:rsidRDefault="003A012C">
            <w:pPr>
              <w:rPr>
                <w:rFonts w:ascii="Bierstadt" w:hAnsi="Bierstadt"/>
              </w:rPr>
            </w:pPr>
            <w:r w:rsidRPr="00CF421B">
              <w:rPr>
                <w:rFonts w:ascii="Bierstadt" w:hAnsi="Bierstadt"/>
                <w:noProof/>
              </w:rPr>
              <w:drawing>
                <wp:inline distT="0" distB="0" distL="0" distR="0" wp14:anchorId="04A2A32A" wp14:editId="6E5A429E">
                  <wp:extent cx="1267968" cy="713232"/>
                  <wp:effectExtent l="0" t="0" r="0" b="0"/>
                  <wp:docPr id="2119499624" name="image95.png"/>
                  <wp:cNvGraphicFramePr/>
                  <a:graphic xmlns:a="http://schemas.openxmlformats.org/drawingml/2006/main">
                    <a:graphicData uri="http://schemas.openxmlformats.org/drawingml/2006/picture">
                      <pic:pic xmlns:pic="http://schemas.openxmlformats.org/drawingml/2006/picture">
                        <pic:nvPicPr>
                          <pic:cNvPr id="0" name="image95.png"/>
                          <pic:cNvPicPr preferRelativeResize="0"/>
                        </pic:nvPicPr>
                        <pic:blipFill>
                          <a:blip r:embed="rId196"/>
                          <a:srcRect/>
                          <a:stretch>
                            <a:fillRect/>
                          </a:stretch>
                        </pic:blipFill>
                        <pic:spPr>
                          <a:xfrm>
                            <a:off x="0" y="0"/>
                            <a:ext cx="1267968" cy="713232"/>
                          </a:xfrm>
                          <a:prstGeom prst="rect">
                            <a:avLst/>
                          </a:prstGeom>
                          <a:ln/>
                        </pic:spPr>
                      </pic:pic>
                    </a:graphicData>
                  </a:graphic>
                </wp:inline>
              </w:drawing>
            </w:r>
          </w:p>
        </w:tc>
        <w:tc>
          <w:tcPr>
            <w:tcW w:w="6925" w:type="dxa"/>
          </w:tcPr>
          <w:p w14:paraId="57F62944" w14:textId="77777777" w:rsidR="00AD4DDB" w:rsidRPr="00CF421B" w:rsidRDefault="00AD4DDB" w:rsidP="00AD4DDB">
            <w:pPr>
              <w:pBdr>
                <w:top w:val="nil"/>
                <w:left w:val="nil"/>
                <w:bottom w:val="nil"/>
                <w:right w:val="nil"/>
                <w:between w:val="nil"/>
              </w:pBdr>
              <w:rPr>
                <w:rFonts w:ascii="Bierstadt" w:hAnsi="Bierstadt"/>
                <w:b/>
                <w:bCs/>
                <w:i/>
                <w:iCs/>
              </w:rPr>
            </w:pPr>
            <w:r w:rsidRPr="00CF421B">
              <w:rPr>
                <w:rFonts w:ascii="Bierstadt" w:hAnsi="Bierstadt"/>
                <w:b/>
                <w:bCs/>
                <w:i/>
                <w:iCs/>
              </w:rPr>
              <w:t>Suggested time: 5 minutes</w:t>
            </w:r>
          </w:p>
          <w:p w14:paraId="000004CA" w14:textId="1999F803" w:rsidR="001A11F6" w:rsidRPr="00CF421B" w:rsidRDefault="00AD4DDB" w:rsidP="00AD4DDB">
            <w:pPr>
              <w:pBdr>
                <w:top w:val="nil"/>
                <w:left w:val="nil"/>
                <w:bottom w:val="nil"/>
                <w:right w:val="nil"/>
                <w:between w:val="nil"/>
              </w:pBdr>
              <w:rPr>
                <w:rFonts w:ascii="Bierstadt" w:hAnsi="Bierstadt"/>
              </w:rPr>
            </w:pPr>
            <w:r w:rsidRPr="00CF421B">
              <w:rPr>
                <w:rFonts w:ascii="Bierstadt" w:hAnsi="Bierstadt"/>
              </w:rPr>
              <w:t>Review the guidelines before beginning the activity. Use the same avatar as Lesson 1, 2, &amp; 3 (no slide or card required).</w:t>
            </w:r>
          </w:p>
        </w:tc>
      </w:tr>
      <w:tr w:rsidR="001A11F6" w:rsidRPr="00CF421B" w14:paraId="22F26241" w14:textId="77777777">
        <w:tc>
          <w:tcPr>
            <w:tcW w:w="2425" w:type="dxa"/>
          </w:tcPr>
          <w:p w14:paraId="000004CB" w14:textId="14DAE4AA" w:rsidR="001A11F6" w:rsidRPr="00CF421B" w:rsidRDefault="003A012C">
            <w:pPr>
              <w:rPr>
                <w:rFonts w:ascii="Bierstadt" w:hAnsi="Bierstadt"/>
              </w:rPr>
            </w:pPr>
            <w:r w:rsidRPr="00CF421B">
              <w:rPr>
                <w:rFonts w:ascii="Bierstadt" w:hAnsi="Bierstadt"/>
              </w:rPr>
              <w:t>Slide 12</w:t>
            </w:r>
            <w:r w:rsidR="005F6CBA">
              <w:rPr>
                <w:rFonts w:ascii="Bierstadt" w:hAnsi="Bierstadt"/>
              </w:rPr>
              <w:t>6</w:t>
            </w:r>
          </w:p>
          <w:p w14:paraId="000004CD" w14:textId="2645229C" w:rsidR="001A11F6" w:rsidRPr="00CF421B" w:rsidRDefault="00AD4DDB">
            <w:pPr>
              <w:rPr>
                <w:rFonts w:ascii="Bierstadt" w:hAnsi="Bierstadt"/>
              </w:rPr>
            </w:pPr>
            <w:r w:rsidRPr="00CF421B">
              <w:rPr>
                <w:rFonts w:ascii="Bierstadt" w:hAnsi="Bierstadt"/>
                <w:noProof/>
              </w:rPr>
              <w:drawing>
                <wp:inline distT="0" distB="0" distL="0" distR="0" wp14:anchorId="454D75F1" wp14:editId="74F40418">
                  <wp:extent cx="1262444" cy="713232"/>
                  <wp:effectExtent l="0" t="0" r="0" b="0"/>
                  <wp:docPr id="82906859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9068591" name=""/>
                          <pic:cNvPicPr/>
                        </pic:nvPicPr>
                        <pic:blipFill>
                          <a:blip r:embed="rId197"/>
                          <a:stretch>
                            <a:fillRect/>
                          </a:stretch>
                        </pic:blipFill>
                        <pic:spPr>
                          <a:xfrm>
                            <a:off x="0" y="0"/>
                            <a:ext cx="1262444" cy="713232"/>
                          </a:xfrm>
                          <a:prstGeom prst="rect">
                            <a:avLst/>
                          </a:prstGeom>
                        </pic:spPr>
                      </pic:pic>
                    </a:graphicData>
                  </a:graphic>
                </wp:inline>
              </w:drawing>
            </w:r>
          </w:p>
        </w:tc>
        <w:tc>
          <w:tcPr>
            <w:tcW w:w="6925" w:type="dxa"/>
          </w:tcPr>
          <w:p w14:paraId="0DA038EF" w14:textId="1FEF4B91" w:rsidR="00AD4DDB" w:rsidRPr="00CF421B" w:rsidRDefault="00AD4DDB" w:rsidP="00AD4DDB">
            <w:pPr>
              <w:pBdr>
                <w:top w:val="nil"/>
                <w:left w:val="nil"/>
                <w:bottom w:val="nil"/>
                <w:right w:val="nil"/>
                <w:between w:val="nil"/>
              </w:pBdr>
              <w:rPr>
                <w:rFonts w:ascii="Bierstadt" w:hAnsi="Bierstadt"/>
                <w:b/>
                <w:bCs/>
                <w:i/>
                <w:iCs/>
                <w:color w:val="000000"/>
              </w:rPr>
            </w:pPr>
            <w:r w:rsidRPr="00CF421B">
              <w:rPr>
                <w:rFonts w:ascii="Bierstadt" w:hAnsi="Bierstadt"/>
                <w:b/>
                <w:bCs/>
                <w:i/>
                <w:iCs/>
                <w:color w:val="000000"/>
              </w:rPr>
              <w:t xml:space="preserve">Suggested time: </w:t>
            </w:r>
            <w:r w:rsidR="00A86BE9" w:rsidRPr="00CF421B">
              <w:rPr>
                <w:rFonts w:ascii="Bierstadt" w:hAnsi="Bierstadt"/>
                <w:b/>
                <w:bCs/>
                <w:i/>
                <w:iCs/>
                <w:color w:val="000000"/>
              </w:rPr>
              <w:t>2</w:t>
            </w:r>
            <w:r w:rsidRPr="00CF421B">
              <w:rPr>
                <w:rFonts w:ascii="Bierstadt" w:hAnsi="Bierstadt"/>
                <w:b/>
                <w:bCs/>
                <w:i/>
                <w:iCs/>
                <w:color w:val="000000"/>
              </w:rPr>
              <w:t xml:space="preserve"> minutes</w:t>
            </w:r>
          </w:p>
          <w:p w14:paraId="000004D0" w14:textId="3FE6C4A5" w:rsidR="001A11F6" w:rsidRPr="00CF421B" w:rsidRDefault="00AD4DDB" w:rsidP="00AD4DDB">
            <w:pPr>
              <w:pBdr>
                <w:top w:val="nil"/>
                <w:left w:val="nil"/>
                <w:bottom w:val="nil"/>
                <w:right w:val="nil"/>
                <w:between w:val="nil"/>
              </w:pBdr>
              <w:rPr>
                <w:rFonts w:ascii="Bierstadt" w:hAnsi="Bierstadt"/>
                <w:color w:val="000000"/>
              </w:rPr>
            </w:pPr>
            <w:r w:rsidRPr="00CF421B">
              <w:rPr>
                <w:rFonts w:ascii="Bierstadt" w:hAnsi="Bierstadt"/>
                <w:color w:val="000000"/>
              </w:rPr>
              <w:t>Review the instructions for how to use the stock exchange score sheet. If they would like, students can keep track of the stock price changes for each day in the middle columns</w:t>
            </w:r>
          </w:p>
        </w:tc>
      </w:tr>
      <w:tr w:rsidR="001A11F6" w:rsidRPr="00CF421B" w14:paraId="47B01893" w14:textId="77777777">
        <w:tc>
          <w:tcPr>
            <w:tcW w:w="2425" w:type="dxa"/>
          </w:tcPr>
          <w:p w14:paraId="000004D1" w14:textId="3B291192" w:rsidR="001A11F6" w:rsidRPr="00CF421B" w:rsidRDefault="003A012C">
            <w:pPr>
              <w:rPr>
                <w:rFonts w:ascii="Bierstadt" w:hAnsi="Bierstadt"/>
              </w:rPr>
            </w:pPr>
            <w:r w:rsidRPr="00CF421B">
              <w:rPr>
                <w:rFonts w:ascii="Bierstadt" w:hAnsi="Bierstadt"/>
              </w:rPr>
              <w:t>Slide 12</w:t>
            </w:r>
            <w:r w:rsidR="005F6CBA">
              <w:rPr>
                <w:rFonts w:ascii="Bierstadt" w:hAnsi="Bierstadt"/>
              </w:rPr>
              <w:t>7</w:t>
            </w:r>
          </w:p>
          <w:p w14:paraId="000004D2" w14:textId="77777777" w:rsidR="001A11F6" w:rsidRPr="00CF421B" w:rsidRDefault="003A012C">
            <w:pPr>
              <w:rPr>
                <w:rFonts w:ascii="Bierstadt" w:hAnsi="Bierstadt"/>
              </w:rPr>
            </w:pPr>
            <w:r w:rsidRPr="00CF421B">
              <w:rPr>
                <w:rFonts w:ascii="Bierstadt" w:hAnsi="Bierstadt"/>
                <w:noProof/>
              </w:rPr>
              <w:drawing>
                <wp:inline distT="0" distB="0" distL="0" distR="0" wp14:anchorId="49250B26" wp14:editId="2D2984A7">
                  <wp:extent cx="1267968" cy="713232"/>
                  <wp:effectExtent l="0" t="0" r="0" b="0"/>
                  <wp:docPr id="2119499628" name="image101.png"/>
                  <wp:cNvGraphicFramePr/>
                  <a:graphic xmlns:a="http://schemas.openxmlformats.org/drawingml/2006/main">
                    <a:graphicData uri="http://schemas.openxmlformats.org/drawingml/2006/picture">
                      <pic:pic xmlns:pic="http://schemas.openxmlformats.org/drawingml/2006/picture">
                        <pic:nvPicPr>
                          <pic:cNvPr id="0" name="image101.png"/>
                          <pic:cNvPicPr preferRelativeResize="0"/>
                        </pic:nvPicPr>
                        <pic:blipFill>
                          <a:blip r:embed="rId198"/>
                          <a:srcRect/>
                          <a:stretch>
                            <a:fillRect/>
                          </a:stretch>
                        </pic:blipFill>
                        <pic:spPr>
                          <a:xfrm>
                            <a:off x="0" y="0"/>
                            <a:ext cx="1267968" cy="713232"/>
                          </a:xfrm>
                          <a:prstGeom prst="rect">
                            <a:avLst/>
                          </a:prstGeom>
                          <a:ln/>
                        </pic:spPr>
                      </pic:pic>
                    </a:graphicData>
                  </a:graphic>
                </wp:inline>
              </w:drawing>
            </w:r>
          </w:p>
          <w:p w14:paraId="000004D3" w14:textId="77777777" w:rsidR="001A11F6" w:rsidRPr="00CF421B" w:rsidRDefault="001A11F6">
            <w:pPr>
              <w:rPr>
                <w:rFonts w:ascii="Bierstadt" w:hAnsi="Bierstadt"/>
              </w:rPr>
            </w:pPr>
          </w:p>
        </w:tc>
        <w:tc>
          <w:tcPr>
            <w:tcW w:w="6925" w:type="dxa"/>
          </w:tcPr>
          <w:p w14:paraId="5DAA909F" w14:textId="11173632" w:rsidR="00AD4DDB" w:rsidRPr="00CF421B" w:rsidRDefault="00AD4DDB" w:rsidP="00AD4DDB">
            <w:pPr>
              <w:pBdr>
                <w:top w:val="nil"/>
                <w:left w:val="nil"/>
                <w:bottom w:val="nil"/>
                <w:right w:val="nil"/>
                <w:between w:val="nil"/>
              </w:pBdr>
              <w:rPr>
                <w:rFonts w:ascii="Bierstadt" w:hAnsi="Bierstadt"/>
                <w:b/>
                <w:bCs/>
                <w:i/>
                <w:iCs/>
              </w:rPr>
            </w:pPr>
            <w:r w:rsidRPr="00CF421B">
              <w:rPr>
                <w:rFonts w:ascii="Bierstadt" w:hAnsi="Bierstadt"/>
                <w:b/>
                <w:bCs/>
                <w:i/>
                <w:iCs/>
              </w:rPr>
              <w:t xml:space="preserve">Suggested time: </w:t>
            </w:r>
            <w:r w:rsidR="00703514" w:rsidRPr="00CF421B">
              <w:rPr>
                <w:rFonts w:ascii="Bierstadt" w:hAnsi="Bierstadt"/>
                <w:b/>
                <w:bCs/>
                <w:i/>
                <w:iCs/>
              </w:rPr>
              <w:t>20</w:t>
            </w:r>
            <w:r w:rsidRPr="00CF421B">
              <w:rPr>
                <w:rFonts w:ascii="Bierstadt" w:hAnsi="Bierstadt"/>
                <w:b/>
                <w:bCs/>
                <w:i/>
                <w:iCs/>
              </w:rPr>
              <w:t xml:space="preserve"> minutes</w:t>
            </w:r>
          </w:p>
          <w:p w14:paraId="737B199F" w14:textId="41264D6D" w:rsidR="00AD4DDB" w:rsidRPr="00CF421B" w:rsidRDefault="00AD4DDB" w:rsidP="00AD4DDB">
            <w:pPr>
              <w:pBdr>
                <w:top w:val="nil"/>
                <w:left w:val="nil"/>
                <w:bottom w:val="nil"/>
                <w:right w:val="nil"/>
                <w:between w:val="nil"/>
              </w:pBdr>
              <w:rPr>
                <w:rFonts w:ascii="Bierstadt" w:hAnsi="Bierstadt"/>
              </w:rPr>
            </w:pPr>
            <w:r w:rsidRPr="00CF421B">
              <w:rPr>
                <w:rFonts w:ascii="Bierstadt" w:hAnsi="Bierstadt"/>
                <w:b/>
                <w:bCs/>
              </w:rPr>
              <w:t>*Click or tap to reveal the results of each day of trading.</w:t>
            </w:r>
            <w:r w:rsidRPr="00CF421B">
              <w:rPr>
                <w:rFonts w:ascii="Bierstadt" w:hAnsi="Bierstadt"/>
              </w:rPr>
              <w:t xml:space="preserve"> There are 5 days in total. Ask the students to reflect after each day of trading and facilitate discussion among the class.</w:t>
            </w:r>
          </w:p>
          <w:p w14:paraId="2CC7E967" w14:textId="77777777" w:rsidR="00AD4DDB" w:rsidRPr="00CF421B" w:rsidRDefault="00AD4DDB" w:rsidP="00AD4DDB">
            <w:pPr>
              <w:pBdr>
                <w:top w:val="nil"/>
                <w:left w:val="nil"/>
                <w:bottom w:val="nil"/>
                <w:right w:val="nil"/>
                <w:between w:val="nil"/>
              </w:pBdr>
              <w:rPr>
                <w:rFonts w:ascii="Bierstadt" w:hAnsi="Bierstadt"/>
              </w:rPr>
            </w:pPr>
          </w:p>
          <w:p w14:paraId="6674A74D" w14:textId="01FB285A" w:rsidR="00AD4DDB" w:rsidRPr="00CF421B" w:rsidRDefault="00AD4DDB" w:rsidP="00AD4DDB">
            <w:pPr>
              <w:pBdr>
                <w:top w:val="nil"/>
                <w:left w:val="nil"/>
                <w:bottom w:val="nil"/>
                <w:right w:val="nil"/>
                <w:between w:val="nil"/>
              </w:pBdr>
              <w:rPr>
                <w:rFonts w:ascii="Bierstadt" w:hAnsi="Bierstadt"/>
                <w:b/>
                <w:bCs/>
              </w:rPr>
            </w:pPr>
            <w:r w:rsidRPr="00CF421B">
              <w:rPr>
                <w:rFonts w:ascii="Bierstadt" w:hAnsi="Bierstadt"/>
                <w:b/>
                <w:bCs/>
              </w:rPr>
              <w:t>Day 1</w:t>
            </w:r>
            <w:r w:rsidR="00C05A62" w:rsidRPr="00CF421B">
              <w:rPr>
                <w:rFonts w:ascii="Bierstadt" w:hAnsi="Bierstadt"/>
                <w:b/>
                <w:bCs/>
              </w:rPr>
              <w:t xml:space="preserve"> Trading</w:t>
            </w:r>
          </w:p>
          <w:p w14:paraId="21650FE6" w14:textId="1CEB790E" w:rsidR="00AD4DDB" w:rsidRPr="00CF421B" w:rsidRDefault="00AD4DDB" w:rsidP="00054250">
            <w:pPr>
              <w:pStyle w:val="ListParagraph"/>
              <w:numPr>
                <w:ilvl w:val="0"/>
                <w:numId w:val="21"/>
              </w:numPr>
              <w:pBdr>
                <w:top w:val="nil"/>
                <w:left w:val="nil"/>
                <w:bottom w:val="nil"/>
                <w:right w:val="nil"/>
                <w:between w:val="nil"/>
              </w:pBdr>
              <w:rPr>
                <w:rFonts w:ascii="Bierstadt" w:hAnsi="Bierstadt"/>
              </w:rPr>
            </w:pPr>
            <w:r w:rsidRPr="00CF421B">
              <w:rPr>
                <w:rFonts w:ascii="Bierstadt" w:hAnsi="Bierstadt"/>
              </w:rPr>
              <w:t>Day 1 Trading Begins</w:t>
            </w:r>
          </w:p>
          <w:p w14:paraId="3D1FAB71" w14:textId="77777777" w:rsidR="00AD4DDB" w:rsidRPr="00CF421B" w:rsidRDefault="00AD4DDB" w:rsidP="00054250">
            <w:pPr>
              <w:pStyle w:val="ListParagraph"/>
              <w:numPr>
                <w:ilvl w:val="1"/>
                <w:numId w:val="21"/>
              </w:numPr>
              <w:pBdr>
                <w:top w:val="nil"/>
                <w:left w:val="nil"/>
                <w:bottom w:val="nil"/>
                <w:right w:val="nil"/>
                <w:between w:val="nil"/>
              </w:pBdr>
              <w:rPr>
                <w:rFonts w:ascii="Bierstadt" w:hAnsi="Bierstadt"/>
              </w:rPr>
            </w:pPr>
            <w:r w:rsidRPr="00CF421B">
              <w:rPr>
                <w:rFonts w:ascii="Bierstadt" w:hAnsi="Bierstadt"/>
              </w:rPr>
              <w:t xml:space="preserve">Decide how many shares to purchase and record the transaction. Make your next decision about what to buy </w:t>
            </w:r>
            <w:proofErr w:type="gramStart"/>
            <w:r w:rsidRPr="00CF421B">
              <w:rPr>
                <w:rFonts w:ascii="Bierstadt" w:hAnsi="Bierstadt"/>
              </w:rPr>
              <w:t>in</w:t>
            </w:r>
            <w:proofErr w:type="gramEnd"/>
            <w:r w:rsidRPr="00CF421B">
              <w:rPr>
                <w:rFonts w:ascii="Bierstadt" w:hAnsi="Bierstadt"/>
              </w:rPr>
              <w:t xml:space="preserve"> day two. </w:t>
            </w:r>
          </w:p>
          <w:p w14:paraId="4F6F4413" w14:textId="05B31BF8" w:rsidR="0061608A" w:rsidRPr="00CF421B" w:rsidRDefault="0061608A" w:rsidP="00054250">
            <w:pPr>
              <w:pStyle w:val="ListParagraph"/>
              <w:numPr>
                <w:ilvl w:val="0"/>
                <w:numId w:val="21"/>
              </w:numPr>
              <w:pBdr>
                <w:top w:val="nil"/>
                <w:left w:val="nil"/>
                <w:bottom w:val="nil"/>
                <w:right w:val="nil"/>
                <w:between w:val="nil"/>
              </w:pBdr>
              <w:rPr>
                <w:rFonts w:ascii="Bierstadt" w:hAnsi="Bierstadt"/>
              </w:rPr>
            </w:pPr>
            <w:r w:rsidRPr="00CF421B">
              <w:rPr>
                <w:rFonts w:ascii="Bierstadt" w:hAnsi="Bierstadt"/>
              </w:rPr>
              <w:t>Close of Day 1 Trading</w:t>
            </w:r>
          </w:p>
          <w:p w14:paraId="2A35A60E" w14:textId="42769E77" w:rsidR="00AD4DDB" w:rsidRPr="00CF421B" w:rsidRDefault="007A12A0" w:rsidP="00054250">
            <w:pPr>
              <w:pStyle w:val="ListParagraph"/>
              <w:numPr>
                <w:ilvl w:val="1"/>
                <w:numId w:val="21"/>
              </w:numPr>
              <w:pBdr>
                <w:top w:val="nil"/>
                <w:left w:val="nil"/>
                <w:bottom w:val="nil"/>
                <w:right w:val="nil"/>
                <w:between w:val="nil"/>
              </w:pBdr>
              <w:rPr>
                <w:rFonts w:ascii="Bierstadt" w:hAnsi="Bierstadt"/>
              </w:rPr>
            </w:pPr>
            <w:r w:rsidRPr="00CF421B">
              <w:rPr>
                <w:rFonts w:ascii="Bierstadt" w:hAnsi="Bierstadt"/>
                <w:b/>
                <w:bCs/>
              </w:rPr>
              <w:t>*Click or tap to reveal the end of Day 1 prices</w:t>
            </w:r>
            <w:r w:rsidRPr="00CF421B">
              <w:rPr>
                <w:rFonts w:ascii="Bierstadt" w:hAnsi="Bierstadt"/>
              </w:rPr>
              <w:t xml:space="preserve"> and </w:t>
            </w:r>
            <w:r w:rsidR="00AD4DDB" w:rsidRPr="00CF421B">
              <w:rPr>
                <w:rFonts w:ascii="Bierstadt" w:hAnsi="Bierstadt"/>
              </w:rPr>
              <w:t xml:space="preserve">announce whether the value of each stock has gone up, down, or stayed the same. </w:t>
            </w:r>
          </w:p>
          <w:p w14:paraId="401262F6" w14:textId="561FD080" w:rsidR="00AD4DDB" w:rsidRPr="00CF421B" w:rsidRDefault="00C05A62" w:rsidP="00AD4DDB">
            <w:pPr>
              <w:pBdr>
                <w:top w:val="nil"/>
                <w:left w:val="nil"/>
                <w:bottom w:val="nil"/>
                <w:right w:val="nil"/>
                <w:between w:val="nil"/>
              </w:pBdr>
              <w:rPr>
                <w:rFonts w:ascii="Bierstadt" w:hAnsi="Bierstadt"/>
                <w:b/>
                <w:bCs/>
              </w:rPr>
            </w:pPr>
            <w:r w:rsidRPr="00CF421B">
              <w:rPr>
                <w:rFonts w:ascii="Bierstadt" w:hAnsi="Bierstadt"/>
                <w:b/>
                <w:bCs/>
              </w:rPr>
              <w:t xml:space="preserve">Day 2 Trading </w:t>
            </w:r>
          </w:p>
          <w:p w14:paraId="03A205D5" w14:textId="5657E515" w:rsidR="00C05A62" w:rsidRPr="00CF421B" w:rsidRDefault="00C05A62" w:rsidP="00054250">
            <w:pPr>
              <w:pStyle w:val="ListParagraph"/>
              <w:numPr>
                <w:ilvl w:val="0"/>
                <w:numId w:val="21"/>
              </w:numPr>
              <w:pBdr>
                <w:top w:val="nil"/>
                <w:left w:val="nil"/>
                <w:bottom w:val="nil"/>
                <w:right w:val="nil"/>
                <w:between w:val="nil"/>
              </w:pBdr>
              <w:rPr>
                <w:rFonts w:ascii="Bierstadt" w:hAnsi="Bierstadt"/>
              </w:rPr>
            </w:pPr>
            <w:r w:rsidRPr="00CF421B">
              <w:rPr>
                <w:rFonts w:ascii="Bierstadt" w:hAnsi="Bierstadt"/>
              </w:rPr>
              <w:t xml:space="preserve">Day 2 trading begins </w:t>
            </w:r>
          </w:p>
          <w:p w14:paraId="5BC6B38C" w14:textId="77777777" w:rsidR="00AD4DDB" w:rsidRPr="00CF421B" w:rsidRDefault="00AD4DDB" w:rsidP="00054250">
            <w:pPr>
              <w:pStyle w:val="ListParagraph"/>
              <w:numPr>
                <w:ilvl w:val="1"/>
                <w:numId w:val="21"/>
              </w:numPr>
              <w:pBdr>
                <w:top w:val="nil"/>
                <w:left w:val="nil"/>
                <w:bottom w:val="nil"/>
                <w:right w:val="nil"/>
                <w:between w:val="nil"/>
              </w:pBdr>
              <w:rPr>
                <w:rFonts w:ascii="Bierstadt" w:hAnsi="Bierstadt"/>
              </w:rPr>
            </w:pPr>
            <w:r w:rsidRPr="00CF421B">
              <w:rPr>
                <w:rFonts w:ascii="Bierstadt" w:hAnsi="Bierstadt"/>
              </w:rPr>
              <w:t xml:space="preserve">Use the End of Day One prices shown on the slide as the buying prices for day two stock purchases. </w:t>
            </w:r>
          </w:p>
          <w:p w14:paraId="70E2DB8C" w14:textId="42D61C97" w:rsidR="00AD4DDB" w:rsidRPr="00CF421B" w:rsidRDefault="00C05A62" w:rsidP="00054250">
            <w:pPr>
              <w:pStyle w:val="ListParagraph"/>
              <w:numPr>
                <w:ilvl w:val="1"/>
                <w:numId w:val="21"/>
              </w:numPr>
              <w:pBdr>
                <w:top w:val="nil"/>
                <w:left w:val="nil"/>
                <w:bottom w:val="nil"/>
                <w:right w:val="nil"/>
                <w:between w:val="nil"/>
              </w:pBdr>
              <w:rPr>
                <w:rFonts w:ascii="Bierstadt" w:hAnsi="Bierstadt"/>
              </w:rPr>
            </w:pPr>
            <w:r w:rsidRPr="00CF421B">
              <w:rPr>
                <w:rFonts w:ascii="Bierstadt" w:hAnsi="Bierstadt"/>
              </w:rPr>
              <w:t xml:space="preserve">Students </w:t>
            </w:r>
            <w:r w:rsidR="00AD4DDB" w:rsidRPr="00CF421B">
              <w:rPr>
                <w:rFonts w:ascii="Bierstadt" w:hAnsi="Bierstadt"/>
              </w:rPr>
              <w:t>may buy shares in the same company or in a different company</w:t>
            </w:r>
            <w:r w:rsidRPr="00CF421B">
              <w:rPr>
                <w:rFonts w:ascii="Bierstadt" w:hAnsi="Bierstadt"/>
              </w:rPr>
              <w:t xml:space="preserve">, but the </w:t>
            </w:r>
            <w:r w:rsidR="00AD4DDB" w:rsidRPr="00CF421B">
              <w:rPr>
                <w:rFonts w:ascii="Bierstadt" w:hAnsi="Bierstadt"/>
              </w:rPr>
              <w:t xml:space="preserve">share price may have changed. </w:t>
            </w:r>
            <w:r w:rsidRPr="00CF421B">
              <w:rPr>
                <w:rFonts w:ascii="Bierstadt" w:hAnsi="Bierstadt"/>
              </w:rPr>
              <w:t>Ensure students</w:t>
            </w:r>
            <w:r w:rsidR="00AD4DDB" w:rsidRPr="00CF421B">
              <w:rPr>
                <w:rFonts w:ascii="Bierstadt" w:hAnsi="Bierstadt"/>
              </w:rPr>
              <w:t xml:space="preserve"> </w:t>
            </w:r>
            <w:r w:rsidRPr="00CF421B">
              <w:rPr>
                <w:rFonts w:ascii="Bierstadt" w:hAnsi="Bierstadt"/>
              </w:rPr>
              <w:t>record their</w:t>
            </w:r>
            <w:r w:rsidR="00AD4DDB" w:rsidRPr="00CF421B">
              <w:rPr>
                <w:rFonts w:ascii="Bierstadt" w:hAnsi="Bierstadt"/>
              </w:rPr>
              <w:t xml:space="preserve"> transaction. </w:t>
            </w:r>
          </w:p>
          <w:p w14:paraId="2C0E6AEA" w14:textId="484BDDB3" w:rsidR="00C05A62" w:rsidRPr="00CF421B" w:rsidRDefault="00C05A62" w:rsidP="00054250">
            <w:pPr>
              <w:pStyle w:val="ListParagraph"/>
              <w:numPr>
                <w:ilvl w:val="0"/>
                <w:numId w:val="21"/>
              </w:numPr>
              <w:pBdr>
                <w:top w:val="nil"/>
                <w:left w:val="nil"/>
                <w:bottom w:val="nil"/>
                <w:right w:val="nil"/>
                <w:between w:val="nil"/>
              </w:pBdr>
              <w:rPr>
                <w:rFonts w:ascii="Bierstadt" w:hAnsi="Bierstadt"/>
              </w:rPr>
            </w:pPr>
            <w:r w:rsidRPr="00CF421B">
              <w:rPr>
                <w:rFonts w:ascii="Bierstadt" w:hAnsi="Bierstadt"/>
              </w:rPr>
              <w:t>Close of Day 2 Trading</w:t>
            </w:r>
          </w:p>
          <w:p w14:paraId="069F42E4" w14:textId="150C0404" w:rsidR="00C05A62" w:rsidRPr="00CF421B" w:rsidRDefault="00C05A62" w:rsidP="00054250">
            <w:pPr>
              <w:pStyle w:val="ListParagraph"/>
              <w:numPr>
                <w:ilvl w:val="1"/>
                <w:numId w:val="21"/>
              </w:numPr>
              <w:pBdr>
                <w:top w:val="nil"/>
                <w:left w:val="nil"/>
                <w:bottom w:val="nil"/>
                <w:right w:val="nil"/>
                <w:between w:val="nil"/>
              </w:pBdr>
              <w:rPr>
                <w:rFonts w:ascii="Bierstadt" w:hAnsi="Bierstadt"/>
              </w:rPr>
            </w:pPr>
            <w:r w:rsidRPr="00CF421B">
              <w:rPr>
                <w:rFonts w:ascii="Bierstadt" w:hAnsi="Bierstadt"/>
                <w:b/>
                <w:bCs/>
              </w:rPr>
              <w:t>*Click or tap to reveal the end of Day 2 prices</w:t>
            </w:r>
            <w:r w:rsidRPr="00CF421B">
              <w:rPr>
                <w:rFonts w:ascii="Bierstadt" w:hAnsi="Bierstadt"/>
              </w:rPr>
              <w:t xml:space="preserve"> and announce whether the value of each stock has gone up, down, or stayed the same. </w:t>
            </w:r>
          </w:p>
          <w:p w14:paraId="2E96535F" w14:textId="77777777" w:rsidR="00AD4DDB" w:rsidRPr="00CF421B" w:rsidRDefault="00AD4DDB" w:rsidP="00AD4DDB">
            <w:pPr>
              <w:pBdr>
                <w:top w:val="nil"/>
                <w:left w:val="nil"/>
                <w:bottom w:val="nil"/>
                <w:right w:val="nil"/>
                <w:between w:val="nil"/>
              </w:pBdr>
              <w:rPr>
                <w:rFonts w:ascii="Bierstadt" w:hAnsi="Bierstadt"/>
              </w:rPr>
            </w:pPr>
          </w:p>
          <w:p w14:paraId="580938A1" w14:textId="77777777" w:rsidR="00AD4DDB" w:rsidRPr="00CF421B" w:rsidRDefault="00AD4DDB" w:rsidP="00AD4DDB">
            <w:pPr>
              <w:pBdr>
                <w:top w:val="nil"/>
                <w:left w:val="nil"/>
                <w:bottom w:val="nil"/>
                <w:right w:val="nil"/>
                <w:between w:val="nil"/>
              </w:pBdr>
              <w:rPr>
                <w:rFonts w:ascii="Bierstadt" w:hAnsi="Bierstadt"/>
              </w:rPr>
            </w:pPr>
            <w:r w:rsidRPr="00CF421B">
              <w:rPr>
                <w:rFonts w:ascii="Bierstadt" w:hAnsi="Bierstadt"/>
              </w:rPr>
              <w:lastRenderedPageBreak/>
              <w:t xml:space="preserve">Continue for all five days until the buying phase of the activity is over. </w:t>
            </w:r>
          </w:p>
          <w:p w14:paraId="74CE5F83" w14:textId="77777777" w:rsidR="00AD4DDB" w:rsidRPr="00CF421B" w:rsidRDefault="00AD4DDB" w:rsidP="00AD4DDB">
            <w:pPr>
              <w:pBdr>
                <w:top w:val="nil"/>
                <w:left w:val="nil"/>
                <w:bottom w:val="nil"/>
                <w:right w:val="nil"/>
                <w:between w:val="nil"/>
              </w:pBdr>
              <w:rPr>
                <w:rFonts w:ascii="Bierstadt" w:hAnsi="Bierstadt"/>
              </w:rPr>
            </w:pPr>
          </w:p>
          <w:p w14:paraId="2C331B6D" w14:textId="6079CF7E" w:rsidR="00AD4DDB" w:rsidRPr="00CF421B" w:rsidRDefault="009E0CC1" w:rsidP="00AD4DDB">
            <w:pPr>
              <w:pBdr>
                <w:top w:val="nil"/>
                <w:left w:val="nil"/>
                <w:bottom w:val="nil"/>
                <w:right w:val="nil"/>
                <w:between w:val="nil"/>
              </w:pBdr>
              <w:rPr>
                <w:rFonts w:ascii="Bierstadt" w:hAnsi="Bierstadt"/>
                <w:b/>
                <w:bCs/>
              </w:rPr>
            </w:pPr>
            <w:r w:rsidRPr="00CF421B">
              <w:rPr>
                <w:rFonts w:ascii="Bierstadt" w:hAnsi="Bierstadt"/>
                <w:b/>
                <w:bCs/>
              </w:rPr>
              <w:t>Selling Shares</w:t>
            </w:r>
          </w:p>
          <w:p w14:paraId="3FB001BC" w14:textId="512490B0" w:rsidR="00AD4DDB" w:rsidRPr="00CF421B" w:rsidRDefault="009E0CC1" w:rsidP="00AD4DDB">
            <w:pPr>
              <w:pBdr>
                <w:top w:val="nil"/>
                <w:left w:val="nil"/>
                <w:bottom w:val="nil"/>
                <w:right w:val="nil"/>
                <w:between w:val="nil"/>
              </w:pBdr>
              <w:rPr>
                <w:rFonts w:ascii="Bierstadt" w:hAnsi="Bierstadt"/>
              </w:rPr>
            </w:pPr>
            <w:r w:rsidRPr="00CF421B">
              <w:rPr>
                <w:rFonts w:ascii="Bierstadt" w:hAnsi="Bierstadt"/>
              </w:rPr>
              <w:t>Now students must sell their shares.</w:t>
            </w:r>
            <w:r w:rsidR="00AD4DDB" w:rsidRPr="00CF421B">
              <w:rPr>
                <w:rFonts w:ascii="Bierstadt" w:hAnsi="Bierstadt"/>
              </w:rPr>
              <w:t xml:space="preserve"> Using today’s share prices, record how many shares you have of each company and what they are worth. You will be selling them for what they are worth at the end of day 5. </w:t>
            </w:r>
          </w:p>
          <w:p w14:paraId="000004EC" w14:textId="3F863600" w:rsidR="001A11F6" w:rsidRPr="00CF421B" w:rsidRDefault="00AD4DDB" w:rsidP="00054250">
            <w:pPr>
              <w:pStyle w:val="ListParagraph"/>
              <w:numPr>
                <w:ilvl w:val="0"/>
                <w:numId w:val="22"/>
              </w:numPr>
              <w:pBdr>
                <w:top w:val="nil"/>
                <w:left w:val="nil"/>
                <w:bottom w:val="nil"/>
                <w:right w:val="nil"/>
                <w:between w:val="nil"/>
              </w:pBdr>
              <w:rPr>
                <w:rFonts w:ascii="Bierstadt" w:hAnsi="Bierstadt"/>
              </w:rPr>
            </w:pPr>
            <w:r w:rsidRPr="00CF421B">
              <w:rPr>
                <w:rFonts w:ascii="Bierstadt" w:hAnsi="Bierstadt"/>
              </w:rPr>
              <w:t xml:space="preserve">Note: Each </w:t>
            </w:r>
            <w:proofErr w:type="gramStart"/>
            <w:r w:rsidRPr="00CF421B">
              <w:rPr>
                <w:rFonts w:ascii="Bierstadt" w:hAnsi="Bierstadt"/>
              </w:rPr>
              <w:t>end of day’s</w:t>
            </w:r>
            <w:proofErr w:type="gramEnd"/>
            <w:r w:rsidRPr="00CF421B">
              <w:rPr>
                <w:rFonts w:ascii="Bierstadt" w:hAnsi="Bierstadt"/>
              </w:rPr>
              <w:t xml:space="preserve"> prices are the selling prices for the next trading day.</w:t>
            </w:r>
          </w:p>
        </w:tc>
      </w:tr>
      <w:tr w:rsidR="001A11F6" w:rsidRPr="00CF421B" w14:paraId="49ABABC0" w14:textId="77777777">
        <w:tc>
          <w:tcPr>
            <w:tcW w:w="2425" w:type="dxa"/>
          </w:tcPr>
          <w:p w14:paraId="000004ED" w14:textId="10284BF3" w:rsidR="001A11F6" w:rsidRPr="00CF421B" w:rsidRDefault="003A012C">
            <w:pPr>
              <w:rPr>
                <w:rFonts w:ascii="Bierstadt" w:hAnsi="Bierstadt"/>
              </w:rPr>
            </w:pPr>
            <w:r w:rsidRPr="00CF421B">
              <w:rPr>
                <w:rFonts w:ascii="Bierstadt" w:hAnsi="Bierstadt"/>
              </w:rPr>
              <w:lastRenderedPageBreak/>
              <w:t>Slide 12</w:t>
            </w:r>
            <w:r w:rsidR="005F6CBA">
              <w:rPr>
                <w:rFonts w:ascii="Bierstadt" w:hAnsi="Bierstadt"/>
              </w:rPr>
              <w:t>8</w:t>
            </w:r>
          </w:p>
          <w:p w14:paraId="000004EF" w14:textId="5A5CFFFB" w:rsidR="001A11F6" w:rsidRPr="00CF421B" w:rsidRDefault="004047A0">
            <w:pPr>
              <w:rPr>
                <w:rFonts w:ascii="Bierstadt" w:hAnsi="Bierstadt"/>
              </w:rPr>
            </w:pPr>
            <w:r w:rsidRPr="00CF421B">
              <w:rPr>
                <w:rFonts w:ascii="Bierstadt" w:hAnsi="Bierstadt"/>
                <w:noProof/>
              </w:rPr>
              <w:drawing>
                <wp:inline distT="0" distB="0" distL="0" distR="0" wp14:anchorId="3FB1F20F" wp14:editId="06A21F4B">
                  <wp:extent cx="1267522" cy="713232"/>
                  <wp:effectExtent l="0" t="0" r="8890" b="0"/>
                  <wp:docPr id="7800049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004955" name=""/>
                          <pic:cNvPicPr/>
                        </pic:nvPicPr>
                        <pic:blipFill>
                          <a:blip r:embed="rId199"/>
                          <a:stretch>
                            <a:fillRect/>
                          </a:stretch>
                        </pic:blipFill>
                        <pic:spPr>
                          <a:xfrm>
                            <a:off x="0" y="0"/>
                            <a:ext cx="1267522" cy="713232"/>
                          </a:xfrm>
                          <a:prstGeom prst="rect">
                            <a:avLst/>
                          </a:prstGeom>
                        </pic:spPr>
                      </pic:pic>
                    </a:graphicData>
                  </a:graphic>
                </wp:inline>
              </w:drawing>
            </w:r>
          </w:p>
        </w:tc>
        <w:tc>
          <w:tcPr>
            <w:tcW w:w="6925" w:type="dxa"/>
          </w:tcPr>
          <w:p w14:paraId="35E59909" w14:textId="49E6CC18" w:rsidR="004047A0" w:rsidRPr="00CF421B" w:rsidRDefault="004047A0" w:rsidP="004047A0">
            <w:pPr>
              <w:pBdr>
                <w:top w:val="nil"/>
                <w:left w:val="nil"/>
                <w:bottom w:val="nil"/>
                <w:right w:val="nil"/>
                <w:between w:val="nil"/>
              </w:pBdr>
              <w:spacing w:line="276" w:lineRule="auto"/>
              <w:rPr>
                <w:rFonts w:ascii="Bierstadt" w:eastAsia="Bierstadt" w:hAnsi="Bierstadt" w:cs="Bierstadt"/>
                <w:b/>
                <w:bCs/>
                <w:i/>
                <w:iCs/>
                <w:color w:val="000000"/>
              </w:rPr>
            </w:pPr>
            <w:r w:rsidRPr="00CF421B">
              <w:rPr>
                <w:rFonts w:ascii="Bierstadt" w:eastAsia="Bierstadt" w:hAnsi="Bierstadt" w:cs="Bierstadt"/>
                <w:b/>
                <w:bCs/>
                <w:i/>
                <w:iCs/>
                <w:color w:val="000000"/>
              </w:rPr>
              <w:t xml:space="preserve">Suggested time: </w:t>
            </w:r>
            <w:r w:rsidR="00703514" w:rsidRPr="00CF421B">
              <w:rPr>
                <w:rFonts w:ascii="Bierstadt" w:eastAsia="Bierstadt" w:hAnsi="Bierstadt" w:cs="Bierstadt"/>
                <w:b/>
                <w:bCs/>
                <w:i/>
                <w:iCs/>
                <w:color w:val="000000"/>
              </w:rPr>
              <w:t>3</w:t>
            </w:r>
            <w:r w:rsidRPr="00CF421B">
              <w:rPr>
                <w:rFonts w:ascii="Bierstadt" w:eastAsia="Bierstadt" w:hAnsi="Bierstadt" w:cs="Bierstadt"/>
                <w:b/>
                <w:bCs/>
                <w:i/>
                <w:iCs/>
                <w:color w:val="000000"/>
              </w:rPr>
              <w:t xml:space="preserve"> minutes</w:t>
            </w:r>
          </w:p>
          <w:p w14:paraId="000004F1" w14:textId="442CBEE4" w:rsidR="001A11F6" w:rsidRPr="00CF421B" w:rsidRDefault="004047A0" w:rsidP="004047A0">
            <w:pPr>
              <w:pBdr>
                <w:top w:val="nil"/>
                <w:left w:val="nil"/>
                <w:bottom w:val="nil"/>
                <w:right w:val="nil"/>
                <w:between w:val="nil"/>
              </w:pBdr>
              <w:spacing w:after="160" w:line="276" w:lineRule="auto"/>
              <w:rPr>
                <w:rFonts w:ascii="Bierstadt" w:eastAsia="Times New Roman" w:hAnsi="Bierstadt" w:cs="Times New Roman"/>
                <w:color w:val="000000"/>
              </w:rPr>
            </w:pPr>
            <w:r w:rsidRPr="00CF421B">
              <w:rPr>
                <w:rFonts w:ascii="Bierstadt" w:eastAsia="Bierstadt" w:hAnsi="Bierstadt" w:cs="Bierstadt"/>
                <w:color w:val="000000"/>
              </w:rPr>
              <w:t>Wrap up the activity using the discussion questions.</w:t>
            </w:r>
          </w:p>
        </w:tc>
      </w:tr>
      <w:tr w:rsidR="001A11F6" w:rsidRPr="00CF421B" w14:paraId="59E8B140" w14:textId="77777777">
        <w:tc>
          <w:tcPr>
            <w:tcW w:w="2425" w:type="dxa"/>
          </w:tcPr>
          <w:p w14:paraId="000004F2" w14:textId="2D6A8618" w:rsidR="001A11F6" w:rsidRPr="00CF421B" w:rsidRDefault="003A012C">
            <w:pPr>
              <w:rPr>
                <w:rFonts w:ascii="Bierstadt" w:hAnsi="Bierstadt"/>
              </w:rPr>
            </w:pPr>
            <w:r w:rsidRPr="00CF421B">
              <w:rPr>
                <w:rFonts w:ascii="Bierstadt" w:hAnsi="Bierstadt"/>
              </w:rPr>
              <w:t>Slide 12</w:t>
            </w:r>
            <w:r w:rsidR="005F6CBA">
              <w:rPr>
                <w:rFonts w:ascii="Bierstadt" w:hAnsi="Bierstadt"/>
              </w:rPr>
              <w:t>9</w:t>
            </w:r>
          </w:p>
          <w:p w14:paraId="000004F3" w14:textId="77777777" w:rsidR="001A11F6" w:rsidRPr="00CF421B" w:rsidRDefault="003A012C">
            <w:pPr>
              <w:rPr>
                <w:rFonts w:ascii="Bierstadt" w:hAnsi="Bierstadt"/>
              </w:rPr>
            </w:pPr>
            <w:r w:rsidRPr="00CF421B">
              <w:rPr>
                <w:rFonts w:ascii="Bierstadt" w:hAnsi="Bierstadt"/>
                <w:noProof/>
              </w:rPr>
              <w:drawing>
                <wp:inline distT="0" distB="0" distL="0" distR="0" wp14:anchorId="2673C89A" wp14:editId="42E394E3">
                  <wp:extent cx="1267968" cy="713232"/>
                  <wp:effectExtent l="0" t="0" r="0" b="0"/>
                  <wp:docPr id="2119499620" name="image85.png"/>
                  <wp:cNvGraphicFramePr/>
                  <a:graphic xmlns:a="http://schemas.openxmlformats.org/drawingml/2006/main">
                    <a:graphicData uri="http://schemas.openxmlformats.org/drawingml/2006/picture">
                      <pic:pic xmlns:pic="http://schemas.openxmlformats.org/drawingml/2006/picture">
                        <pic:nvPicPr>
                          <pic:cNvPr id="0" name="image85.png"/>
                          <pic:cNvPicPr preferRelativeResize="0"/>
                        </pic:nvPicPr>
                        <pic:blipFill>
                          <a:blip r:embed="rId200"/>
                          <a:srcRect/>
                          <a:stretch>
                            <a:fillRect/>
                          </a:stretch>
                        </pic:blipFill>
                        <pic:spPr>
                          <a:xfrm>
                            <a:off x="0" y="0"/>
                            <a:ext cx="1267968" cy="713232"/>
                          </a:xfrm>
                          <a:prstGeom prst="rect">
                            <a:avLst/>
                          </a:prstGeom>
                          <a:ln/>
                        </pic:spPr>
                      </pic:pic>
                    </a:graphicData>
                  </a:graphic>
                </wp:inline>
              </w:drawing>
            </w:r>
          </w:p>
          <w:p w14:paraId="000004F4" w14:textId="77777777" w:rsidR="001A11F6" w:rsidRPr="00CF421B" w:rsidRDefault="001A11F6">
            <w:pPr>
              <w:rPr>
                <w:rFonts w:ascii="Bierstadt" w:hAnsi="Bierstadt"/>
              </w:rPr>
            </w:pPr>
          </w:p>
        </w:tc>
        <w:tc>
          <w:tcPr>
            <w:tcW w:w="6925" w:type="dxa"/>
          </w:tcPr>
          <w:p w14:paraId="5E136010" w14:textId="77777777" w:rsidR="00821637" w:rsidRPr="00CF421B" w:rsidRDefault="00821637" w:rsidP="00821637">
            <w:pPr>
              <w:pBdr>
                <w:top w:val="nil"/>
                <w:left w:val="nil"/>
                <w:bottom w:val="nil"/>
                <w:right w:val="nil"/>
                <w:between w:val="nil"/>
              </w:pBdr>
              <w:rPr>
                <w:rFonts w:ascii="Bierstadt" w:hAnsi="Bierstadt"/>
                <w:b/>
                <w:bCs/>
                <w:i/>
                <w:iCs/>
              </w:rPr>
            </w:pPr>
            <w:r w:rsidRPr="00CF421B">
              <w:rPr>
                <w:rFonts w:ascii="Bierstadt" w:hAnsi="Bierstadt"/>
                <w:b/>
                <w:bCs/>
                <w:i/>
                <w:iCs/>
              </w:rPr>
              <w:t xml:space="preserve">Suggested time: Students can complete the reflections in class if time allows, or independently </w:t>
            </w:r>
            <w:proofErr w:type="gramStart"/>
            <w:r w:rsidRPr="00CF421B">
              <w:rPr>
                <w:rFonts w:ascii="Bierstadt" w:hAnsi="Bierstadt"/>
                <w:b/>
                <w:bCs/>
                <w:i/>
                <w:iCs/>
              </w:rPr>
              <w:t>later on</w:t>
            </w:r>
            <w:proofErr w:type="gramEnd"/>
            <w:r w:rsidRPr="00CF421B">
              <w:rPr>
                <w:rFonts w:ascii="Bierstadt" w:hAnsi="Bierstadt"/>
                <w:b/>
                <w:bCs/>
                <w:i/>
                <w:iCs/>
              </w:rPr>
              <w:t>.</w:t>
            </w:r>
          </w:p>
          <w:p w14:paraId="000004F7" w14:textId="2859305D" w:rsidR="001A11F6" w:rsidRPr="00CF421B" w:rsidRDefault="00821637" w:rsidP="00821637">
            <w:pPr>
              <w:pBdr>
                <w:top w:val="nil"/>
                <w:left w:val="nil"/>
                <w:bottom w:val="nil"/>
                <w:right w:val="nil"/>
                <w:between w:val="nil"/>
              </w:pBdr>
              <w:rPr>
                <w:rFonts w:ascii="Bierstadt" w:hAnsi="Bierstadt"/>
              </w:rPr>
            </w:pPr>
            <w:r w:rsidRPr="00CF421B">
              <w:rPr>
                <w:rFonts w:ascii="Bierstadt" w:hAnsi="Bierstadt"/>
              </w:rPr>
              <w:t xml:space="preserve">Students can complete the self-reflection activity in their </w:t>
            </w:r>
            <w:r w:rsidRPr="00CF421B">
              <w:rPr>
                <w:rFonts w:ascii="Bierstadt" w:hAnsi="Bierstadt"/>
                <w:b/>
                <w:bCs/>
              </w:rPr>
              <w:t xml:space="preserve">student portfolio, page 32. </w:t>
            </w:r>
            <w:r w:rsidRPr="00CF421B">
              <w:rPr>
                <w:rFonts w:ascii="Bierstadt" w:hAnsi="Bierstadt"/>
              </w:rPr>
              <w:t xml:space="preserve">Students may respond to some or </w:t>
            </w:r>
            <w:proofErr w:type="gramStart"/>
            <w:r w:rsidRPr="00CF421B">
              <w:rPr>
                <w:rFonts w:ascii="Bierstadt" w:hAnsi="Bierstadt"/>
              </w:rPr>
              <w:t>all of</w:t>
            </w:r>
            <w:proofErr w:type="gramEnd"/>
            <w:r w:rsidRPr="00CF421B">
              <w:rPr>
                <w:rFonts w:ascii="Bierstadt" w:hAnsi="Bierstadt"/>
              </w:rPr>
              <w:t xml:space="preserve"> the prompts. There is no need to discuss their self-reflections; you and the classroom teacher may review them either between lessons or </w:t>
            </w:r>
            <w:proofErr w:type="gramStart"/>
            <w:r w:rsidRPr="00CF421B">
              <w:rPr>
                <w:rFonts w:ascii="Bierstadt" w:hAnsi="Bierstadt"/>
              </w:rPr>
              <w:t>later on</w:t>
            </w:r>
            <w:proofErr w:type="gramEnd"/>
            <w:r w:rsidRPr="00CF421B">
              <w:rPr>
                <w:rFonts w:ascii="Bierstadt" w:hAnsi="Bierstadt"/>
              </w:rPr>
              <w:t xml:space="preserve"> if necessary.</w:t>
            </w:r>
          </w:p>
        </w:tc>
      </w:tr>
    </w:tbl>
    <w:p w14:paraId="000004F8" w14:textId="77777777" w:rsidR="001A11F6" w:rsidRDefault="001A11F6">
      <w:pPr>
        <w:rPr>
          <w:rFonts w:ascii="Bierstadt" w:hAnsi="Bierstadt"/>
        </w:rPr>
      </w:pPr>
    </w:p>
    <w:p w14:paraId="23CBE683" w14:textId="77777777" w:rsidR="001807CF" w:rsidRDefault="001807CF">
      <w:pPr>
        <w:rPr>
          <w:rFonts w:ascii="Bierstadt" w:hAnsi="Bierstadt"/>
        </w:rPr>
      </w:pPr>
    </w:p>
    <w:p w14:paraId="020C8F52" w14:textId="77777777" w:rsidR="001807CF" w:rsidRDefault="001807CF">
      <w:pPr>
        <w:rPr>
          <w:rFonts w:ascii="Bierstadt" w:hAnsi="Bierstadt"/>
        </w:rPr>
      </w:pPr>
    </w:p>
    <w:p w14:paraId="3CFF9D2B" w14:textId="77777777" w:rsidR="001807CF" w:rsidRDefault="001807CF">
      <w:pPr>
        <w:rPr>
          <w:rFonts w:ascii="Bierstadt" w:hAnsi="Bierstadt"/>
        </w:rPr>
      </w:pPr>
    </w:p>
    <w:p w14:paraId="0CB2E67B" w14:textId="77777777" w:rsidR="001807CF" w:rsidRDefault="001807CF">
      <w:pPr>
        <w:rPr>
          <w:rFonts w:ascii="Bierstadt" w:hAnsi="Bierstadt"/>
        </w:rPr>
      </w:pPr>
    </w:p>
    <w:p w14:paraId="3E255EDD" w14:textId="77777777" w:rsidR="001807CF" w:rsidRDefault="001807CF">
      <w:pPr>
        <w:rPr>
          <w:rFonts w:ascii="Bierstadt" w:hAnsi="Bierstadt"/>
        </w:rPr>
      </w:pPr>
    </w:p>
    <w:p w14:paraId="515FE2A6" w14:textId="77777777" w:rsidR="001807CF" w:rsidRDefault="001807CF">
      <w:pPr>
        <w:rPr>
          <w:rFonts w:ascii="Bierstadt" w:hAnsi="Bierstadt"/>
        </w:rPr>
      </w:pPr>
    </w:p>
    <w:p w14:paraId="601D633D" w14:textId="77777777" w:rsidR="001807CF" w:rsidRDefault="001807CF">
      <w:pPr>
        <w:rPr>
          <w:rFonts w:ascii="Bierstadt" w:hAnsi="Bierstadt"/>
        </w:rPr>
      </w:pPr>
    </w:p>
    <w:p w14:paraId="3CE7A72A" w14:textId="77777777" w:rsidR="001807CF" w:rsidRDefault="001807CF">
      <w:pPr>
        <w:rPr>
          <w:rFonts w:ascii="Bierstadt" w:hAnsi="Bierstadt"/>
        </w:rPr>
      </w:pPr>
    </w:p>
    <w:p w14:paraId="3665E6A6" w14:textId="77777777" w:rsidR="001807CF" w:rsidRDefault="001807CF">
      <w:pPr>
        <w:rPr>
          <w:rFonts w:ascii="Bierstadt" w:hAnsi="Bierstadt"/>
        </w:rPr>
      </w:pPr>
    </w:p>
    <w:p w14:paraId="191C08AE" w14:textId="77777777" w:rsidR="001807CF" w:rsidRDefault="001807CF">
      <w:pPr>
        <w:rPr>
          <w:rFonts w:ascii="Bierstadt" w:hAnsi="Bierstadt"/>
        </w:rPr>
      </w:pPr>
    </w:p>
    <w:p w14:paraId="1D99446F" w14:textId="77777777" w:rsidR="001807CF" w:rsidRDefault="001807CF">
      <w:pPr>
        <w:rPr>
          <w:rFonts w:ascii="Bierstadt" w:hAnsi="Bierstadt"/>
        </w:rPr>
      </w:pPr>
    </w:p>
    <w:p w14:paraId="62A590C0" w14:textId="77777777" w:rsidR="001807CF" w:rsidRDefault="001807CF">
      <w:pPr>
        <w:rPr>
          <w:rFonts w:ascii="Bierstadt" w:hAnsi="Bierstadt"/>
        </w:rPr>
        <w:sectPr w:rsidR="001807CF">
          <w:headerReference w:type="default" r:id="rId201"/>
          <w:pgSz w:w="12240" w:h="15840"/>
          <w:pgMar w:top="1440" w:right="1440" w:bottom="1440" w:left="1440" w:header="720" w:footer="720" w:gutter="0"/>
          <w:pgNumType w:start="1"/>
          <w:cols w:space="720"/>
        </w:sectPr>
      </w:pPr>
    </w:p>
    <w:p w14:paraId="000004F9" w14:textId="77777777" w:rsidR="001A11F6" w:rsidRPr="00CF421B" w:rsidRDefault="003A012C">
      <w:pPr>
        <w:rPr>
          <w:rFonts w:ascii="Bierstadt" w:hAnsi="Bierstadt"/>
          <w:b/>
        </w:rPr>
      </w:pPr>
      <w:r w:rsidRPr="00CF421B">
        <w:rPr>
          <w:rFonts w:ascii="Bierstadt" w:hAnsi="Bierstadt"/>
          <w:b/>
        </w:rPr>
        <w:lastRenderedPageBreak/>
        <w:t>Lesson 5: Using Credit</w:t>
      </w:r>
    </w:p>
    <w:tbl>
      <w:tblPr>
        <w:tblStyle w:val="a4"/>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1807CF" w:rsidRPr="00CF421B" w14:paraId="6ADA8ECA" w14:textId="77777777">
        <w:tc>
          <w:tcPr>
            <w:tcW w:w="2425" w:type="dxa"/>
          </w:tcPr>
          <w:p w14:paraId="10CE53FC" w14:textId="38F1FB60" w:rsidR="001807CF" w:rsidRPr="005C16B0" w:rsidRDefault="001807CF">
            <w:pPr>
              <w:rPr>
                <w:rFonts w:ascii="Bierstadt" w:hAnsi="Bierstadt"/>
              </w:rPr>
            </w:pPr>
            <w:r w:rsidRPr="005C16B0">
              <w:rPr>
                <w:rFonts w:ascii="Bierstadt" w:hAnsi="Bierstadt"/>
              </w:rPr>
              <w:t>Program Kit Materials</w:t>
            </w:r>
          </w:p>
        </w:tc>
        <w:tc>
          <w:tcPr>
            <w:tcW w:w="6925" w:type="dxa"/>
          </w:tcPr>
          <w:p w14:paraId="304A7B57" w14:textId="77777777" w:rsidR="001807CF" w:rsidRPr="005C16B0" w:rsidRDefault="00CA6CD0">
            <w:pPr>
              <w:rPr>
                <w:rFonts w:ascii="Bierstadt" w:hAnsi="Bierstadt"/>
              </w:rPr>
            </w:pPr>
            <w:r w:rsidRPr="005C16B0">
              <w:rPr>
                <w:rFonts w:ascii="Bierstadt" w:hAnsi="Bierstadt"/>
              </w:rPr>
              <w:t xml:space="preserve">Credit Sense Game Cards </w:t>
            </w:r>
          </w:p>
          <w:p w14:paraId="56789435" w14:textId="52976227" w:rsidR="00CA6CD0" w:rsidRPr="005C16B0" w:rsidRDefault="009262B2">
            <w:pPr>
              <w:rPr>
                <w:rFonts w:ascii="Bierstadt" w:hAnsi="Bierstadt"/>
              </w:rPr>
            </w:pPr>
            <w:r w:rsidRPr="005C16B0">
              <w:rPr>
                <w:rFonts w:ascii="Bierstadt" w:hAnsi="Bierstadt"/>
                <w:noProof/>
              </w:rPr>
              <w:drawing>
                <wp:inline distT="0" distB="0" distL="0" distR="0" wp14:anchorId="149D5B85" wp14:editId="65477737">
                  <wp:extent cx="1358900" cy="950157"/>
                  <wp:effectExtent l="0" t="0" r="0" b="2540"/>
                  <wp:docPr id="4180731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073110" name=""/>
                          <pic:cNvPicPr/>
                        </pic:nvPicPr>
                        <pic:blipFill>
                          <a:blip r:embed="rId202"/>
                          <a:stretch>
                            <a:fillRect/>
                          </a:stretch>
                        </pic:blipFill>
                        <pic:spPr>
                          <a:xfrm>
                            <a:off x="0" y="0"/>
                            <a:ext cx="1365094" cy="954488"/>
                          </a:xfrm>
                          <a:prstGeom prst="rect">
                            <a:avLst/>
                          </a:prstGeom>
                        </pic:spPr>
                      </pic:pic>
                    </a:graphicData>
                  </a:graphic>
                </wp:inline>
              </w:drawing>
            </w:r>
          </w:p>
        </w:tc>
      </w:tr>
      <w:tr w:rsidR="001A11F6" w:rsidRPr="00CF421B" w14:paraId="4EE4CF8C" w14:textId="77777777" w:rsidTr="00414D97">
        <w:trPr>
          <w:trHeight w:val="1525"/>
        </w:trPr>
        <w:tc>
          <w:tcPr>
            <w:tcW w:w="2425" w:type="dxa"/>
          </w:tcPr>
          <w:p w14:paraId="000004FA" w14:textId="32945244" w:rsidR="001A11F6" w:rsidRPr="00CF421B" w:rsidRDefault="003A012C">
            <w:pPr>
              <w:rPr>
                <w:rFonts w:ascii="Bierstadt" w:hAnsi="Bierstadt"/>
              </w:rPr>
            </w:pPr>
            <w:r w:rsidRPr="00CF421B">
              <w:rPr>
                <w:rFonts w:ascii="Bierstadt" w:hAnsi="Bierstadt"/>
              </w:rPr>
              <w:t>Slide 1</w:t>
            </w:r>
            <w:r w:rsidR="005F6CBA">
              <w:rPr>
                <w:rFonts w:ascii="Bierstadt" w:hAnsi="Bierstadt"/>
              </w:rPr>
              <w:t>30</w:t>
            </w:r>
            <w:r w:rsidRPr="00CF421B">
              <w:rPr>
                <w:rFonts w:ascii="Bierstadt" w:hAnsi="Bierstadt"/>
              </w:rPr>
              <w:t xml:space="preserve"> – Lesson 5</w:t>
            </w:r>
          </w:p>
          <w:p w14:paraId="000004FC" w14:textId="7F5C7221" w:rsidR="001A11F6" w:rsidRPr="00CF421B" w:rsidRDefault="003A012C">
            <w:pPr>
              <w:rPr>
                <w:rFonts w:ascii="Bierstadt" w:hAnsi="Bierstadt"/>
              </w:rPr>
            </w:pPr>
            <w:r w:rsidRPr="00CF421B">
              <w:rPr>
                <w:rFonts w:ascii="Bierstadt" w:hAnsi="Bierstadt"/>
                <w:noProof/>
              </w:rPr>
              <w:drawing>
                <wp:inline distT="0" distB="0" distL="0" distR="0" wp14:anchorId="2FD3933F" wp14:editId="62C49600">
                  <wp:extent cx="1260200" cy="708863"/>
                  <wp:effectExtent l="0" t="0" r="0" b="0"/>
                  <wp:docPr id="2119499623" name="image96.png"/>
                  <wp:cNvGraphicFramePr/>
                  <a:graphic xmlns:a="http://schemas.openxmlformats.org/drawingml/2006/main">
                    <a:graphicData uri="http://schemas.openxmlformats.org/drawingml/2006/picture">
                      <pic:pic xmlns:pic="http://schemas.openxmlformats.org/drawingml/2006/picture">
                        <pic:nvPicPr>
                          <pic:cNvPr id="0" name="image96.png"/>
                          <pic:cNvPicPr preferRelativeResize="0"/>
                        </pic:nvPicPr>
                        <pic:blipFill>
                          <a:blip r:embed="rId203"/>
                          <a:srcRect/>
                          <a:stretch>
                            <a:fillRect/>
                          </a:stretch>
                        </pic:blipFill>
                        <pic:spPr>
                          <a:xfrm>
                            <a:off x="0" y="0"/>
                            <a:ext cx="1260200" cy="708863"/>
                          </a:xfrm>
                          <a:prstGeom prst="rect">
                            <a:avLst/>
                          </a:prstGeom>
                          <a:ln/>
                        </pic:spPr>
                      </pic:pic>
                    </a:graphicData>
                  </a:graphic>
                </wp:inline>
              </w:drawing>
            </w:r>
          </w:p>
        </w:tc>
        <w:tc>
          <w:tcPr>
            <w:tcW w:w="6925" w:type="dxa"/>
          </w:tcPr>
          <w:p w14:paraId="000004FD" w14:textId="743D864C" w:rsidR="001A11F6" w:rsidRPr="00CF421B" w:rsidRDefault="00494982">
            <w:pPr>
              <w:rPr>
                <w:rFonts w:ascii="Bierstadt" w:hAnsi="Bierstadt"/>
              </w:rPr>
            </w:pPr>
            <w:r w:rsidRPr="00CF421B">
              <w:rPr>
                <w:rFonts w:ascii="Bierstadt" w:hAnsi="Bierstadt"/>
              </w:rPr>
              <w:t>Lesson 5 – Using Credit</w:t>
            </w:r>
          </w:p>
          <w:p w14:paraId="000004FE" w14:textId="77777777" w:rsidR="001A11F6" w:rsidRPr="00CF421B" w:rsidRDefault="001A11F6">
            <w:pPr>
              <w:rPr>
                <w:rFonts w:ascii="Bierstadt" w:hAnsi="Bierstadt"/>
              </w:rPr>
            </w:pPr>
          </w:p>
          <w:p w14:paraId="000004FF" w14:textId="77777777" w:rsidR="001A11F6" w:rsidRPr="00CF421B" w:rsidRDefault="001A11F6">
            <w:pPr>
              <w:rPr>
                <w:rFonts w:ascii="Bierstadt" w:hAnsi="Bierstadt"/>
              </w:rPr>
            </w:pPr>
          </w:p>
          <w:p w14:paraId="00000500" w14:textId="77777777" w:rsidR="001A11F6" w:rsidRPr="00CF421B" w:rsidRDefault="001A11F6">
            <w:pPr>
              <w:rPr>
                <w:rFonts w:ascii="Bierstadt" w:hAnsi="Bierstadt"/>
              </w:rPr>
            </w:pPr>
          </w:p>
          <w:p w14:paraId="00000503" w14:textId="77777777" w:rsidR="001A11F6" w:rsidRPr="00CF421B" w:rsidRDefault="001A11F6">
            <w:pPr>
              <w:rPr>
                <w:rFonts w:ascii="Bierstadt" w:hAnsi="Bierstadt"/>
              </w:rPr>
            </w:pPr>
          </w:p>
        </w:tc>
      </w:tr>
      <w:tr w:rsidR="001A11F6" w:rsidRPr="00CF421B" w14:paraId="3AFB0BE5" w14:textId="77777777" w:rsidTr="00414D97">
        <w:trPr>
          <w:trHeight w:val="1844"/>
        </w:trPr>
        <w:tc>
          <w:tcPr>
            <w:tcW w:w="2425" w:type="dxa"/>
          </w:tcPr>
          <w:p w14:paraId="00000504" w14:textId="3FF84CD4" w:rsidR="001A11F6" w:rsidRPr="00CF421B" w:rsidRDefault="003A012C">
            <w:pPr>
              <w:rPr>
                <w:rFonts w:ascii="Bierstadt" w:hAnsi="Bierstadt"/>
              </w:rPr>
            </w:pPr>
            <w:r w:rsidRPr="00CF421B">
              <w:rPr>
                <w:rFonts w:ascii="Bierstadt" w:hAnsi="Bierstadt"/>
              </w:rPr>
              <w:t>Slide 1</w:t>
            </w:r>
            <w:r w:rsidR="00EF1773" w:rsidRPr="00CF421B">
              <w:rPr>
                <w:rFonts w:ascii="Bierstadt" w:hAnsi="Bierstadt"/>
              </w:rPr>
              <w:t>3</w:t>
            </w:r>
            <w:r w:rsidR="005F6CBA">
              <w:rPr>
                <w:rFonts w:ascii="Bierstadt" w:hAnsi="Bierstadt"/>
              </w:rPr>
              <w:t>1</w:t>
            </w:r>
            <w:r w:rsidRPr="00CF421B">
              <w:rPr>
                <w:rFonts w:ascii="Bierstadt" w:hAnsi="Bierstadt"/>
              </w:rPr>
              <w:t xml:space="preserve"> – Objectives</w:t>
            </w:r>
          </w:p>
          <w:p w14:paraId="00000506" w14:textId="3D38A1AC" w:rsidR="001A11F6" w:rsidRPr="00CF421B" w:rsidRDefault="003A012C">
            <w:pPr>
              <w:rPr>
                <w:rFonts w:ascii="Bierstadt" w:hAnsi="Bierstadt"/>
              </w:rPr>
            </w:pPr>
            <w:r w:rsidRPr="00CF421B">
              <w:rPr>
                <w:rFonts w:ascii="Bierstadt" w:hAnsi="Bierstadt"/>
              </w:rPr>
              <w:t xml:space="preserve"> </w:t>
            </w:r>
            <w:r w:rsidRPr="00CF421B">
              <w:rPr>
                <w:rFonts w:ascii="Bierstadt" w:hAnsi="Bierstadt"/>
                <w:noProof/>
              </w:rPr>
              <w:drawing>
                <wp:inline distT="0" distB="0" distL="0" distR="0" wp14:anchorId="2ABB6E18" wp14:editId="737B5E5D">
                  <wp:extent cx="1267968" cy="713231"/>
                  <wp:effectExtent l="0" t="0" r="0" b="0"/>
                  <wp:docPr id="2119499622" name="image92.png"/>
                  <wp:cNvGraphicFramePr/>
                  <a:graphic xmlns:a="http://schemas.openxmlformats.org/drawingml/2006/main">
                    <a:graphicData uri="http://schemas.openxmlformats.org/drawingml/2006/picture">
                      <pic:pic xmlns:pic="http://schemas.openxmlformats.org/drawingml/2006/picture">
                        <pic:nvPicPr>
                          <pic:cNvPr id="0" name="image92.png"/>
                          <pic:cNvPicPr preferRelativeResize="0"/>
                        </pic:nvPicPr>
                        <pic:blipFill>
                          <a:blip r:embed="rId204"/>
                          <a:srcRect/>
                          <a:stretch>
                            <a:fillRect/>
                          </a:stretch>
                        </pic:blipFill>
                        <pic:spPr>
                          <a:xfrm>
                            <a:off x="0" y="0"/>
                            <a:ext cx="1267968" cy="713231"/>
                          </a:xfrm>
                          <a:prstGeom prst="rect">
                            <a:avLst/>
                          </a:prstGeom>
                          <a:ln/>
                        </pic:spPr>
                      </pic:pic>
                    </a:graphicData>
                  </a:graphic>
                </wp:inline>
              </w:drawing>
            </w:r>
          </w:p>
        </w:tc>
        <w:tc>
          <w:tcPr>
            <w:tcW w:w="6925" w:type="dxa"/>
          </w:tcPr>
          <w:p w14:paraId="00000507" w14:textId="77777777" w:rsidR="001A11F6" w:rsidRPr="00CF421B" w:rsidRDefault="003A012C">
            <w:pPr>
              <w:rPr>
                <w:rFonts w:ascii="Bierstadt" w:hAnsi="Bierstadt"/>
              </w:rPr>
            </w:pPr>
            <w:r w:rsidRPr="00CF421B">
              <w:rPr>
                <w:rFonts w:ascii="Bierstadt" w:hAnsi="Bierstadt"/>
              </w:rPr>
              <w:t>Optional – review the learning objectives for the lesson</w:t>
            </w:r>
          </w:p>
        </w:tc>
      </w:tr>
      <w:tr w:rsidR="001A11F6" w:rsidRPr="00CF421B" w14:paraId="4C042875" w14:textId="77777777" w:rsidTr="00414D97">
        <w:trPr>
          <w:trHeight w:val="1828"/>
        </w:trPr>
        <w:tc>
          <w:tcPr>
            <w:tcW w:w="2425" w:type="dxa"/>
          </w:tcPr>
          <w:p w14:paraId="00000508" w14:textId="56A4C3B7" w:rsidR="001A11F6" w:rsidRPr="00CF421B" w:rsidRDefault="003A012C">
            <w:pPr>
              <w:rPr>
                <w:rFonts w:ascii="Bierstadt" w:hAnsi="Bierstadt"/>
              </w:rPr>
            </w:pPr>
            <w:r w:rsidRPr="00CF421B">
              <w:rPr>
                <w:rFonts w:ascii="Bierstadt" w:hAnsi="Bierstadt"/>
              </w:rPr>
              <w:t>Slide 13</w:t>
            </w:r>
            <w:r w:rsidR="005F6CBA">
              <w:rPr>
                <w:rFonts w:ascii="Bierstadt" w:hAnsi="Bierstadt"/>
              </w:rPr>
              <w:t>2</w:t>
            </w:r>
            <w:r w:rsidRPr="00CF421B">
              <w:rPr>
                <w:rFonts w:ascii="Bierstadt" w:hAnsi="Bierstadt"/>
              </w:rPr>
              <w:t xml:space="preserve"> – Introduction</w:t>
            </w:r>
          </w:p>
          <w:p w14:paraId="0000050A" w14:textId="7A18B85B" w:rsidR="001A11F6" w:rsidRPr="00CF421B" w:rsidRDefault="003A012C">
            <w:pPr>
              <w:rPr>
                <w:rFonts w:ascii="Bierstadt" w:hAnsi="Bierstadt"/>
              </w:rPr>
            </w:pPr>
            <w:r w:rsidRPr="00CF421B">
              <w:rPr>
                <w:rFonts w:ascii="Bierstadt" w:hAnsi="Bierstadt"/>
                <w:noProof/>
              </w:rPr>
              <w:drawing>
                <wp:inline distT="0" distB="0" distL="0" distR="0" wp14:anchorId="5EE01935" wp14:editId="5633F705">
                  <wp:extent cx="1262451" cy="710129"/>
                  <wp:effectExtent l="0" t="0" r="0" b="0"/>
                  <wp:docPr id="2119499593" name="image52.png"/>
                  <wp:cNvGraphicFramePr/>
                  <a:graphic xmlns:a="http://schemas.openxmlformats.org/drawingml/2006/main">
                    <a:graphicData uri="http://schemas.openxmlformats.org/drawingml/2006/picture">
                      <pic:pic xmlns:pic="http://schemas.openxmlformats.org/drawingml/2006/picture">
                        <pic:nvPicPr>
                          <pic:cNvPr id="0" name="image52.png"/>
                          <pic:cNvPicPr preferRelativeResize="0"/>
                        </pic:nvPicPr>
                        <pic:blipFill>
                          <a:blip r:embed="rId205"/>
                          <a:srcRect/>
                          <a:stretch>
                            <a:fillRect/>
                          </a:stretch>
                        </pic:blipFill>
                        <pic:spPr>
                          <a:xfrm>
                            <a:off x="0" y="0"/>
                            <a:ext cx="1262451" cy="710129"/>
                          </a:xfrm>
                          <a:prstGeom prst="rect">
                            <a:avLst/>
                          </a:prstGeom>
                          <a:ln/>
                        </pic:spPr>
                      </pic:pic>
                    </a:graphicData>
                  </a:graphic>
                </wp:inline>
              </w:drawing>
            </w:r>
          </w:p>
        </w:tc>
        <w:tc>
          <w:tcPr>
            <w:tcW w:w="6925" w:type="dxa"/>
          </w:tcPr>
          <w:p w14:paraId="0000050B"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Introduce the lesson using the prompts on the slide. Remind students that your credit score is affected by how you use credit.</w:t>
            </w:r>
          </w:p>
          <w:p w14:paraId="47FA8F55" w14:textId="77777777" w:rsidR="001A11F6" w:rsidRDefault="001A11F6">
            <w:pPr>
              <w:pBdr>
                <w:top w:val="nil"/>
                <w:left w:val="nil"/>
                <w:bottom w:val="nil"/>
                <w:right w:val="nil"/>
                <w:between w:val="nil"/>
              </w:pBdr>
              <w:rPr>
                <w:rFonts w:ascii="Bierstadt" w:eastAsia="Times New Roman" w:hAnsi="Bierstadt" w:cs="Times New Roman"/>
                <w:color w:val="000000"/>
              </w:rPr>
            </w:pPr>
          </w:p>
          <w:p w14:paraId="721051FA" w14:textId="77777777" w:rsidR="00652566" w:rsidRDefault="00652566">
            <w:pPr>
              <w:pBdr>
                <w:top w:val="nil"/>
                <w:left w:val="nil"/>
                <w:bottom w:val="nil"/>
                <w:right w:val="nil"/>
                <w:between w:val="nil"/>
              </w:pBdr>
              <w:rPr>
                <w:rFonts w:ascii="Bierstadt" w:eastAsia="Times New Roman" w:hAnsi="Bierstadt" w:cs="Times New Roman"/>
                <w:color w:val="000000"/>
              </w:rPr>
            </w:pPr>
          </w:p>
          <w:p w14:paraId="0DA7812E" w14:textId="77777777" w:rsidR="00652566" w:rsidRDefault="00652566">
            <w:pPr>
              <w:pBdr>
                <w:top w:val="nil"/>
                <w:left w:val="nil"/>
                <w:bottom w:val="nil"/>
                <w:right w:val="nil"/>
                <w:between w:val="nil"/>
              </w:pBdr>
              <w:rPr>
                <w:rFonts w:ascii="Bierstadt" w:eastAsia="Times New Roman" w:hAnsi="Bierstadt" w:cs="Times New Roman"/>
                <w:color w:val="000000"/>
              </w:rPr>
            </w:pPr>
          </w:p>
          <w:p w14:paraId="0000050C" w14:textId="77777777" w:rsidR="00652566" w:rsidRPr="00CF421B" w:rsidRDefault="00652566">
            <w:pPr>
              <w:pBdr>
                <w:top w:val="nil"/>
                <w:left w:val="nil"/>
                <w:bottom w:val="nil"/>
                <w:right w:val="nil"/>
                <w:between w:val="nil"/>
              </w:pBdr>
              <w:rPr>
                <w:rFonts w:ascii="Bierstadt" w:eastAsia="Times New Roman" w:hAnsi="Bierstadt" w:cs="Times New Roman"/>
                <w:color w:val="000000"/>
              </w:rPr>
            </w:pPr>
          </w:p>
        </w:tc>
      </w:tr>
      <w:tr w:rsidR="001A11F6" w:rsidRPr="00CF421B" w14:paraId="5690E94B" w14:textId="77777777">
        <w:tc>
          <w:tcPr>
            <w:tcW w:w="2425" w:type="dxa"/>
          </w:tcPr>
          <w:p w14:paraId="0000050D" w14:textId="1B8F632C" w:rsidR="001A11F6" w:rsidRPr="00CF421B" w:rsidRDefault="003A012C">
            <w:pPr>
              <w:rPr>
                <w:rFonts w:ascii="Bierstadt" w:hAnsi="Bierstadt"/>
              </w:rPr>
            </w:pPr>
            <w:r w:rsidRPr="00CF421B">
              <w:rPr>
                <w:rFonts w:ascii="Bierstadt" w:hAnsi="Bierstadt"/>
              </w:rPr>
              <w:t>Slide 13</w:t>
            </w:r>
            <w:r w:rsidR="005F6CBA">
              <w:rPr>
                <w:rFonts w:ascii="Bierstadt" w:hAnsi="Bierstadt"/>
              </w:rPr>
              <w:t>3</w:t>
            </w:r>
            <w:r w:rsidRPr="00CF421B">
              <w:rPr>
                <w:rFonts w:ascii="Bierstadt" w:hAnsi="Bierstadt"/>
              </w:rPr>
              <w:t xml:space="preserve"> – Activity Menu</w:t>
            </w:r>
          </w:p>
          <w:p w14:paraId="0000050F" w14:textId="4C2A3DF2" w:rsidR="001A11F6" w:rsidRPr="00CF421B" w:rsidRDefault="003645EA">
            <w:pPr>
              <w:rPr>
                <w:rFonts w:ascii="Bierstadt" w:hAnsi="Bierstadt"/>
              </w:rPr>
            </w:pPr>
            <w:r w:rsidRPr="003645EA">
              <w:rPr>
                <w:rFonts w:ascii="Bierstadt" w:hAnsi="Bierstadt"/>
                <w:noProof/>
              </w:rPr>
              <w:drawing>
                <wp:inline distT="0" distB="0" distL="0" distR="0" wp14:anchorId="798F7540" wp14:editId="466C1F5A">
                  <wp:extent cx="1271614" cy="713232"/>
                  <wp:effectExtent l="0" t="0" r="5080" b="0"/>
                  <wp:docPr id="21203223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322363" name=""/>
                          <pic:cNvPicPr/>
                        </pic:nvPicPr>
                        <pic:blipFill>
                          <a:blip r:embed="rId206"/>
                          <a:stretch>
                            <a:fillRect/>
                          </a:stretch>
                        </pic:blipFill>
                        <pic:spPr>
                          <a:xfrm>
                            <a:off x="0" y="0"/>
                            <a:ext cx="1271614" cy="713232"/>
                          </a:xfrm>
                          <a:prstGeom prst="rect">
                            <a:avLst/>
                          </a:prstGeom>
                        </pic:spPr>
                      </pic:pic>
                    </a:graphicData>
                  </a:graphic>
                </wp:inline>
              </w:drawing>
            </w:r>
          </w:p>
        </w:tc>
        <w:tc>
          <w:tcPr>
            <w:tcW w:w="6925" w:type="dxa"/>
          </w:tcPr>
          <w:p w14:paraId="00000510" w14:textId="77777777" w:rsidR="001A11F6" w:rsidRPr="00CF421B" w:rsidRDefault="003A012C">
            <w:pPr>
              <w:rPr>
                <w:rFonts w:ascii="Bierstadt" w:hAnsi="Bierstadt"/>
                <w:b/>
              </w:rPr>
            </w:pPr>
            <w:r w:rsidRPr="00CF421B">
              <w:rPr>
                <w:rFonts w:ascii="Bierstadt" w:hAnsi="Bierstadt"/>
                <w:b/>
              </w:rPr>
              <w:t xml:space="preserve">*Select the button to </w:t>
            </w:r>
            <w:proofErr w:type="gramStart"/>
            <w:r w:rsidRPr="00CF421B">
              <w:rPr>
                <w:rFonts w:ascii="Bierstadt" w:hAnsi="Bierstadt"/>
                <w:b/>
              </w:rPr>
              <w:t>navigate to</w:t>
            </w:r>
            <w:proofErr w:type="gramEnd"/>
            <w:r w:rsidRPr="00CF421B">
              <w:rPr>
                <w:rFonts w:ascii="Bierstadt" w:hAnsi="Bierstadt"/>
                <w:b/>
              </w:rPr>
              <w:t xml:space="preserve"> the activity.</w:t>
            </w:r>
          </w:p>
          <w:p w14:paraId="00000511" w14:textId="77777777" w:rsidR="001A11F6" w:rsidRPr="00CF421B" w:rsidRDefault="001A11F6">
            <w:pPr>
              <w:rPr>
                <w:rFonts w:ascii="Bierstadt" w:hAnsi="Bierstadt"/>
                <w:b/>
              </w:rPr>
            </w:pPr>
          </w:p>
          <w:p w14:paraId="00000512" w14:textId="77777777" w:rsidR="001A11F6" w:rsidRPr="00CF421B" w:rsidRDefault="003A012C">
            <w:pPr>
              <w:rPr>
                <w:rFonts w:ascii="Bierstadt" w:hAnsi="Bierstadt"/>
              </w:rPr>
            </w:pPr>
            <w:r w:rsidRPr="00CF421B">
              <w:rPr>
                <w:rFonts w:ascii="Bierstadt" w:hAnsi="Bierstadt"/>
              </w:rPr>
              <w:t xml:space="preserve">After you have completed an activity, you will be redirected back to the activity menu. </w:t>
            </w:r>
          </w:p>
          <w:p w14:paraId="00000513" w14:textId="77777777" w:rsidR="001A11F6" w:rsidRPr="00CF421B" w:rsidRDefault="001A11F6">
            <w:pPr>
              <w:rPr>
                <w:rFonts w:ascii="Bierstadt" w:hAnsi="Bierstadt"/>
              </w:rPr>
            </w:pPr>
          </w:p>
          <w:p w14:paraId="00000514" w14:textId="52FC6DCD" w:rsidR="009875D5" w:rsidRPr="001807CF" w:rsidRDefault="009E7191">
            <w:pPr>
              <w:rPr>
                <w:rFonts w:ascii="Bierstadt" w:hAnsi="Bierstadt"/>
                <w:b/>
                <w:color w:val="000000"/>
              </w:rPr>
            </w:pPr>
            <w:r w:rsidRPr="009032D3">
              <w:rPr>
                <w:rFonts w:ascii="Bierstadt" w:hAnsi="Bierstadt"/>
                <w:b/>
                <w:color w:val="000000"/>
              </w:rPr>
              <w:t xml:space="preserve">*Click or tap the </w:t>
            </w:r>
            <w:r w:rsidRPr="003A2D42">
              <w:rPr>
                <w:rFonts w:ascii="Bierstadt" w:hAnsi="Bierstadt"/>
                <w:b/>
                <w:i/>
                <w:iCs/>
                <w:color w:val="000000"/>
              </w:rPr>
              <w:t>Return to Main Menu</w:t>
            </w:r>
            <w:r w:rsidRPr="009032D3">
              <w:rPr>
                <w:rFonts w:ascii="Bierstadt" w:hAnsi="Bierstadt"/>
                <w:b/>
                <w:color w:val="000000"/>
              </w:rPr>
              <w:t xml:space="preserve"> button to return to the Lessons (Slide 5)</w:t>
            </w:r>
          </w:p>
        </w:tc>
      </w:tr>
      <w:tr w:rsidR="001A11F6" w:rsidRPr="00CF421B" w14:paraId="1052C574" w14:textId="77777777">
        <w:tc>
          <w:tcPr>
            <w:tcW w:w="9350" w:type="dxa"/>
            <w:gridSpan w:val="2"/>
            <w:shd w:val="clear" w:color="auto" w:fill="C2EDF0"/>
          </w:tcPr>
          <w:p w14:paraId="00000515" w14:textId="0833801B" w:rsidR="001A11F6" w:rsidRPr="00CF421B" w:rsidRDefault="003A012C">
            <w:pPr>
              <w:jc w:val="right"/>
              <w:rPr>
                <w:rFonts w:ascii="Bierstadt" w:hAnsi="Bierstadt"/>
                <w:b/>
              </w:rPr>
            </w:pPr>
            <w:r w:rsidRPr="00CF421B">
              <w:rPr>
                <w:rFonts w:ascii="Bierstadt" w:hAnsi="Bierstadt"/>
                <w:b/>
              </w:rPr>
              <w:t xml:space="preserve">Credit with Sense Game                 </w:t>
            </w:r>
            <w:r w:rsidR="00D110E3" w:rsidRPr="00CF421B">
              <w:rPr>
                <w:rFonts w:ascii="Bierstadt" w:hAnsi="Bierstadt"/>
                <w:b/>
              </w:rPr>
              <w:t xml:space="preserve">     </w:t>
            </w:r>
            <w:r w:rsidRPr="00CF421B">
              <w:rPr>
                <w:rFonts w:ascii="Bierstadt" w:hAnsi="Bierstadt"/>
                <w:b/>
              </w:rPr>
              <w:t xml:space="preserve">             </w:t>
            </w:r>
            <w:r w:rsidR="00D110E3" w:rsidRPr="00CF421B">
              <w:rPr>
                <w:rFonts w:ascii="Bierstadt" w:hAnsi="Bierstadt"/>
                <w:b/>
              </w:rPr>
              <w:t>45</w:t>
            </w:r>
            <w:r w:rsidRPr="00CF421B">
              <w:rPr>
                <w:rFonts w:ascii="Bierstadt" w:hAnsi="Bierstadt"/>
                <w:b/>
              </w:rPr>
              <w:t xml:space="preserve"> mins</w:t>
            </w:r>
          </w:p>
        </w:tc>
      </w:tr>
      <w:tr w:rsidR="000B1FF5" w:rsidRPr="00CF421B" w14:paraId="72110105" w14:textId="77777777" w:rsidTr="000B1FF5">
        <w:tc>
          <w:tcPr>
            <w:tcW w:w="2425" w:type="dxa"/>
            <w:shd w:val="clear" w:color="auto" w:fill="D9F1F3"/>
          </w:tcPr>
          <w:p w14:paraId="5F0F7F91" w14:textId="35A3052D" w:rsidR="000B1FF5" w:rsidRPr="00CF421B" w:rsidRDefault="000B1FF5">
            <w:pPr>
              <w:rPr>
                <w:rFonts w:ascii="Bierstadt" w:hAnsi="Bierstadt"/>
              </w:rPr>
            </w:pPr>
            <w:r>
              <w:rPr>
                <w:rFonts w:ascii="Bierstadt" w:hAnsi="Bierstadt"/>
              </w:rPr>
              <w:t>Program Kit Materials</w:t>
            </w:r>
          </w:p>
        </w:tc>
        <w:tc>
          <w:tcPr>
            <w:tcW w:w="6925" w:type="dxa"/>
            <w:shd w:val="clear" w:color="auto" w:fill="D9F1F3"/>
          </w:tcPr>
          <w:p w14:paraId="709DD569" w14:textId="226EBA0C" w:rsidR="000B1FF5" w:rsidRPr="00CF421B" w:rsidRDefault="005C16B0">
            <w:pPr>
              <w:pBdr>
                <w:top w:val="nil"/>
                <w:left w:val="nil"/>
                <w:bottom w:val="nil"/>
                <w:right w:val="nil"/>
                <w:between w:val="nil"/>
              </w:pBdr>
              <w:rPr>
                <w:rFonts w:ascii="Bierstadt" w:hAnsi="Bierstadt"/>
                <w:b/>
                <w:i/>
                <w:color w:val="000000"/>
              </w:rPr>
            </w:pPr>
            <w:r w:rsidRPr="008E0071">
              <w:rPr>
                <w:rFonts w:ascii="Bierstadt" w:eastAsia="+mn-ea" w:hAnsi="Bierstadt" w:cs="+mn-cs"/>
                <w:b/>
                <w:bCs/>
                <w:i/>
                <w:iCs/>
                <w:color w:val="000000"/>
                <w:kern w:val="24"/>
                <w:lang w:val="en-CA"/>
              </w:rPr>
              <w:t xml:space="preserve">For slides </w:t>
            </w:r>
            <w:r w:rsidR="0076309A">
              <w:rPr>
                <w:rFonts w:ascii="Bierstadt" w:eastAsia="+mn-ea" w:hAnsi="Bierstadt" w:cs="+mn-cs"/>
                <w:b/>
                <w:bCs/>
                <w:i/>
                <w:iCs/>
                <w:color w:val="000000"/>
                <w:kern w:val="24"/>
                <w:lang w:val="en-CA"/>
              </w:rPr>
              <w:t>135-138</w:t>
            </w:r>
            <w:r w:rsidRPr="008E0071">
              <w:rPr>
                <w:rFonts w:ascii="Bierstadt" w:eastAsia="+mn-ea" w:hAnsi="Bierstadt" w:cs="+mn-cs"/>
                <w:b/>
                <w:bCs/>
                <w:i/>
                <w:iCs/>
                <w:color w:val="000000"/>
                <w:kern w:val="24"/>
                <w:lang w:val="en-CA"/>
              </w:rPr>
              <w:t xml:space="preserve">, you </w:t>
            </w:r>
            <w:r>
              <w:rPr>
                <w:rFonts w:ascii="Bierstadt" w:eastAsia="+mn-ea" w:hAnsi="Bierstadt" w:cs="+mn-cs"/>
                <w:b/>
                <w:bCs/>
                <w:i/>
                <w:iCs/>
                <w:color w:val="000000"/>
                <w:kern w:val="24"/>
                <w:lang w:val="en-CA"/>
              </w:rPr>
              <w:t xml:space="preserve">will need to use the </w:t>
            </w:r>
            <w:r w:rsidR="000921AB">
              <w:rPr>
                <w:rFonts w:ascii="Bierstadt" w:eastAsia="+mn-ea" w:hAnsi="Bierstadt" w:cs="+mn-cs"/>
                <w:b/>
                <w:bCs/>
                <w:i/>
                <w:iCs/>
                <w:color w:val="000000"/>
                <w:kern w:val="24"/>
                <w:lang w:val="en-CA"/>
              </w:rPr>
              <w:t>Credit Sense Game</w:t>
            </w:r>
            <w:r>
              <w:rPr>
                <w:rFonts w:ascii="Bierstadt" w:eastAsia="+mn-ea" w:hAnsi="Bierstadt" w:cs="+mn-cs"/>
                <w:b/>
                <w:bCs/>
                <w:i/>
                <w:iCs/>
                <w:color w:val="000000"/>
                <w:kern w:val="24"/>
                <w:lang w:val="en-CA"/>
              </w:rPr>
              <w:t xml:space="preserve"> </w:t>
            </w:r>
            <w:r w:rsidRPr="008E0071">
              <w:rPr>
                <w:rFonts w:ascii="Bierstadt" w:eastAsia="+mn-ea" w:hAnsi="Bierstadt" w:cs="+mn-cs"/>
                <w:b/>
                <w:bCs/>
                <w:i/>
                <w:iCs/>
                <w:color w:val="000000"/>
                <w:kern w:val="24"/>
                <w:lang w:val="en-CA"/>
              </w:rPr>
              <w:t>Cards from the program kit</w:t>
            </w:r>
            <w:r w:rsidR="000921AB">
              <w:rPr>
                <w:rFonts w:ascii="Bierstadt" w:eastAsia="+mn-ea" w:hAnsi="Bierstadt" w:cs="+mn-cs"/>
                <w:b/>
                <w:bCs/>
                <w:i/>
                <w:iCs/>
                <w:color w:val="000000"/>
                <w:kern w:val="24"/>
                <w:lang w:val="en-CA"/>
              </w:rPr>
              <w:t>.</w:t>
            </w:r>
          </w:p>
        </w:tc>
      </w:tr>
      <w:tr w:rsidR="001A11F6" w:rsidRPr="00CF421B" w14:paraId="526DB97F" w14:textId="77777777">
        <w:tc>
          <w:tcPr>
            <w:tcW w:w="2425" w:type="dxa"/>
          </w:tcPr>
          <w:p w14:paraId="00000517" w14:textId="2A70003B" w:rsidR="001A11F6" w:rsidRPr="00CF421B" w:rsidRDefault="003A012C">
            <w:pPr>
              <w:rPr>
                <w:rFonts w:ascii="Bierstadt" w:hAnsi="Bierstadt"/>
              </w:rPr>
            </w:pPr>
            <w:r w:rsidRPr="00CF421B">
              <w:rPr>
                <w:rFonts w:ascii="Bierstadt" w:hAnsi="Bierstadt"/>
              </w:rPr>
              <w:t>Slide 13</w:t>
            </w:r>
            <w:r w:rsidR="005F6CBA">
              <w:rPr>
                <w:rFonts w:ascii="Bierstadt" w:hAnsi="Bierstadt"/>
              </w:rPr>
              <w:t>4</w:t>
            </w:r>
          </w:p>
          <w:p w14:paraId="00000518" w14:textId="77777777" w:rsidR="001A11F6" w:rsidRPr="00CF421B" w:rsidRDefault="003A012C">
            <w:pPr>
              <w:rPr>
                <w:rFonts w:ascii="Bierstadt" w:hAnsi="Bierstadt"/>
              </w:rPr>
            </w:pPr>
            <w:r w:rsidRPr="00CF421B">
              <w:rPr>
                <w:rFonts w:ascii="Bierstadt" w:hAnsi="Bierstadt"/>
                <w:noProof/>
              </w:rPr>
              <w:drawing>
                <wp:inline distT="0" distB="0" distL="0" distR="0" wp14:anchorId="51433A1D" wp14:editId="1B195935">
                  <wp:extent cx="1258645" cy="707987"/>
                  <wp:effectExtent l="0" t="0" r="0" b="0"/>
                  <wp:docPr id="2119499596" name="image55.png"/>
                  <wp:cNvGraphicFramePr/>
                  <a:graphic xmlns:a="http://schemas.openxmlformats.org/drawingml/2006/main">
                    <a:graphicData uri="http://schemas.openxmlformats.org/drawingml/2006/picture">
                      <pic:pic xmlns:pic="http://schemas.openxmlformats.org/drawingml/2006/picture">
                        <pic:nvPicPr>
                          <pic:cNvPr id="0" name="image55.png"/>
                          <pic:cNvPicPr preferRelativeResize="0"/>
                        </pic:nvPicPr>
                        <pic:blipFill>
                          <a:blip r:embed="rId207"/>
                          <a:srcRect/>
                          <a:stretch>
                            <a:fillRect/>
                          </a:stretch>
                        </pic:blipFill>
                        <pic:spPr>
                          <a:xfrm>
                            <a:off x="0" y="0"/>
                            <a:ext cx="1258645" cy="707987"/>
                          </a:xfrm>
                          <a:prstGeom prst="rect">
                            <a:avLst/>
                          </a:prstGeom>
                          <a:ln/>
                        </pic:spPr>
                      </pic:pic>
                    </a:graphicData>
                  </a:graphic>
                </wp:inline>
              </w:drawing>
            </w:r>
          </w:p>
          <w:p w14:paraId="00000519" w14:textId="77777777" w:rsidR="001A11F6" w:rsidRPr="00CF421B" w:rsidRDefault="001A11F6">
            <w:pPr>
              <w:rPr>
                <w:rFonts w:ascii="Bierstadt" w:hAnsi="Bierstadt"/>
              </w:rPr>
            </w:pPr>
          </w:p>
        </w:tc>
        <w:tc>
          <w:tcPr>
            <w:tcW w:w="6925" w:type="dxa"/>
          </w:tcPr>
          <w:p w14:paraId="0000051B" w14:textId="6A3BF945" w:rsidR="001A11F6" w:rsidRPr="00CF421B" w:rsidRDefault="003A012C">
            <w:pPr>
              <w:pBdr>
                <w:top w:val="nil"/>
                <w:left w:val="nil"/>
                <w:bottom w:val="nil"/>
                <w:right w:val="nil"/>
                <w:between w:val="nil"/>
              </w:pBdr>
              <w:rPr>
                <w:rFonts w:ascii="Bierstadt" w:eastAsia="Times New Roman" w:hAnsi="Bierstadt" w:cs="Times New Roman"/>
                <w:color w:val="000000"/>
              </w:rPr>
            </w:pPr>
            <w:r w:rsidRPr="00CF421B">
              <w:rPr>
                <w:rFonts w:ascii="Bierstadt" w:hAnsi="Bierstadt"/>
                <w:b/>
                <w:i/>
                <w:color w:val="000000"/>
              </w:rPr>
              <w:t xml:space="preserve">Suggested time: </w:t>
            </w:r>
            <w:r w:rsidR="0047554B" w:rsidRPr="00CF421B">
              <w:rPr>
                <w:rFonts w:ascii="Bierstadt" w:hAnsi="Bierstadt"/>
                <w:b/>
                <w:i/>
                <w:color w:val="000000"/>
              </w:rPr>
              <w:t>2</w:t>
            </w:r>
            <w:r w:rsidRPr="00CF421B">
              <w:rPr>
                <w:rFonts w:ascii="Bierstadt" w:hAnsi="Bierstadt"/>
                <w:b/>
                <w:i/>
                <w:color w:val="000000"/>
              </w:rPr>
              <w:t xml:space="preserve"> minutes</w:t>
            </w:r>
          </w:p>
          <w:p w14:paraId="0B6E4E49" w14:textId="77777777" w:rsidR="00FF54F8" w:rsidRDefault="003A012C" w:rsidP="00D110E3">
            <w:pPr>
              <w:pBdr>
                <w:top w:val="nil"/>
                <w:left w:val="nil"/>
                <w:bottom w:val="nil"/>
                <w:right w:val="nil"/>
                <w:between w:val="nil"/>
              </w:pBdr>
              <w:rPr>
                <w:rFonts w:ascii="Bierstadt" w:hAnsi="Bierstadt"/>
                <w:color w:val="000000"/>
              </w:rPr>
            </w:pPr>
            <w:r w:rsidRPr="00CF421B">
              <w:rPr>
                <w:rFonts w:ascii="Bierstadt" w:hAnsi="Bierstadt"/>
                <w:color w:val="000000"/>
              </w:rPr>
              <w:t xml:space="preserve">Tell students they will put their credit sense to the test with a game that requires them to make all kinds of credit decisions. Explain the goal of the game. Review how to play as a group. Students may reference the rules in their </w:t>
            </w:r>
            <w:r w:rsidRPr="00CF421B">
              <w:rPr>
                <w:rFonts w:ascii="Bierstadt" w:hAnsi="Bierstadt"/>
                <w:b/>
                <w:color w:val="000000"/>
              </w:rPr>
              <w:t>student portfolio, page 34</w:t>
            </w:r>
            <w:r w:rsidRPr="00CF421B">
              <w:rPr>
                <w:rFonts w:ascii="Bierstadt" w:hAnsi="Bierstadt"/>
                <w:color w:val="000000"/>
              </w:rPr>
              <w:t>.</w:t>
            </w:r>
            <w:r w:rsidR="001B18D2" w:rsidRPr="00CF421B">
              <w:rPr>
                <w:rFonts w:ascii="Bierstadt" w:hAnsi="Bierstadt"/>
                <w:color w:val="000000"/>
              </w:rPr>
              <w:t xml:space="preserve"> </w:t>
            </w:r>
          </w:p>
          <w:p w14:paraId="1068DA99" w14:textId="77777777" w:rsidR="00FF54F8" w:rsidRDefault="00FF54F8" w:rsidP="00D110E3">
            <w:pPr>
              <w:pBdr>
                <w:top w:val="nil"/>
                <w:left w:val="nil"/>
                <w:bottom w:val="nil"/>
                <w:right w:val="nil"/>
                <w:between w:val="nil"/>
              </w:pBdr>
              <w:rPr>
                <w:rFonts w:ascii="Bierstadt" w:hAnsi="Bierstadt"/>
                <w:color w:val="000000"/>
              </w:rPr>
            </w:pPr>
          </w:p>
          <w:p w14:paraId="0000051D" w14:textId="21BDFB92" w:rsidR="001A11F6" w:rsidRPr="00CF421B" w:rsidRDefault="001B18D2" w:rsidP="00D110E3">
            <w:pPr>
              <w:pBdr>
                <w:top w:val="nil"/>
                <w:left w:val="nil"/>
                <w:bottom w:val="nil"/>
                <w:right w:val="nil"/>
                <w:between w:val="nil"/>
              </w:pBdr>
              <w:rPr>
                <w:rFonts w:ascii="Bierstadt" w:eastAsia="Times New Roman" w:hAnsi="Bierstadt" w:cs="Times New Roman"/>
                <w:color w:val="000000"/>
              </w:rPr>
            </w:pPr>
            <w:r w:rsidRPr="00CF421B">
              <w:rPr>
                <w:rFonts w:ascii="Bierstadt" w:hAnsi="Bierstadt"/>
                <w:color w:val="000000"/>
              </w:rPr>
              <w:lastRenderedPageBreak/>
              <w:t>Break students into groups of up to 6 players per group</w:t>
            </w:r>
            <w:r w:rsidR="00EC5439" w:rsidRPr="00CF421B">
              <w:rPr>
                <w:rFonts w:ascii="Bierstadt" w:hAnsi="Bierstadt"/>
                <w:color w:val="000000"/>
              </w:rPr>
              <w:t xml:space="preserve"> and hand out game materials. </w:t>
            </w:r>
          </w:p>
        </w:tc>
      </w:tr>
      <w:tr w:rsidR="001A11F6" w:rsidRPr="00CF421B" w14:paraId="56722C7B" w14:textId="77777777">
        <w:tc>
          <w:tcPr>
            <w:tcW w:w="2425" w:type="dxa"/>
          </w:tcPr>
          <w:p w14:paraId="0000051E" w14:textId="2A8AEEFC" w:rsidR="001A11F6" w:rsidRPr="00CF421B" w:rsidRDefault="003A012C">
            <w:pPr>
              <w:rPr>
                <w:rFonts w:ascii="Bierstadt" w:hAnsi="Bierstadt"/>
              </w:rPr>
            </w:pPr>
            <w:r w:rsidRPr="00341EBF">
              <w:rPr>
                <w:rFonts w:ascii="Bierstadt" w:hAnsi="Bierstadt"/>
              </w:rPr>
              <w:lastRenderedPageBreak/>
              <w:t>Slide 13</w:t>
            </w:r>
            <w:r w:rsidR="005F6CBA">
              <w:rPr>
                <w:rFonts w:ascii="Bierstadt" w:hAnsi="Bierstadt"/>
              </w:rPr>
              <w:t>5</w:t>
            </w:r>
          </w:p>
          <w:p w14:paraId="0000051F" w14:textId="77777777" w:rsidR="001A11F6" w:rsidRPr="00CF421B" w:rsidRDefault="003A012C">
            <w:pPr>
              <w:rPr>
                <w:rFonts w:ascii="Bierstadt" w:hAnsi="Bierstadt"/>
              </w:rPr>
            </w:pPr>
            <w:r w:rsidRPr="00CF421B">
              <w:rPr>
                <w:rFonts w:ascii="Bierstadt" w:hAnsi="Bierstadt"/>
                <w:noProof/>
              </w:rPr>
              <w:drawing>
                <wp:inline distT="0" distB="0" distL="0" distR="0" wp14:anchorId="36800498" wp14:editId="683D19DA">
                  <wp:extent cx="1265564" cy="711879"/>
                  <wp:effectExtent l="0" t="0" r="0" b="0"/>
                  <wp:docPr id="2119499587" name="image56.png"/>
                  <wp:cNvGraphicFramePr/>
                  <a:graphic xmlns:a="http://schemas.openxmlformats.org/drawingml/2006/main">
                    <a:graphicData uri="http://schemas.openxmlformats.org/drawingml/2006/picture">
                      <pic:pic xmlns:pic="http://schemas.openxmlformats.org/drawingml/2006/picture">
                        <pic:nvPicPr>
                          <pic:cNvPr id="0" name="image56.png"/>
                          <pic:cNvPicPr preferRelativeResize="0"/>
                        </pic:nvPicPr>
                        <pic:blipFill>
                          <a:blip r:embed="rId208"/>
                          <a:srcRect/>
                          <a:stretch>
                            <a:fillRect/>
                          </a:stretch>
                        </pic:blipFill>
                        <pic:spPr>
                          <a:xfrm>
                            <a:off x="0" y="0"/>
                            <a:ext cx="1265564" cy="711879"/>
                          </a:xfrm>
                          <a:prstGeom prst="rect">
                            <a:avLst/>
                          </a:prstGeom>
                          <a:ln/>
                        </pic:spPr>
                      </pic:pic>
                    </a:graphicData>
                  </a:graphic>
                </wp:inline>
              </w:drawing>
            </w:r>
          </w:p>
          <w:p w14:paraId="00000520" w14:textId="77777777" w:rsidR="001A11F6" w:rsidRPr="00CF421B" w:rsidRDefault="001A11F6">
            <w:pPr>
              <w:rPr>
                <w:rFonts w:ascii="Bierstadt" w:hAnsi="Bierstadt"/>
              </w:rPr>
            </w:pPr>
          </w:p>
        </w:tc>
        <w:tc>
          <w:tcPr>
            <w:tcW w:w="6925" w:type="dxa"/>
          </w:tcPr>
          <w:p w14:paraId="69EEED78" w14:textId="2707F52C" w:rsidR="00D7602E" w:rsidRPr="00CF421B" w:rsidRDefault="00D7602E" w:rsidP="00D7602E">
            <w:pPr>
              <w:pBdr>
                <w:top w:val="nil"/>
                <w:left w:val="nil"/>
                <w:bottom w:val="nil"/>
                <w:right w:val="nil"/>
                <w:between w:val="nil"/>
              </w:pBdr>
              <w:rPr>
                <w:rFonts w:ascii="Bierstadt" w:hAnsi="Bierstadt"/>
                <w:b/>
                <w:bCs/>
                <w:i/>
                <w:iCs/>
                <w:color w:val="000000"/>
              </w:rPr>
            </w:pPr>
            <w:r w:rsidRPr="00CF421B">
              <w:rPr>
                <w:rFonts w:ascii="Bierstadt" w:hAnsi="Bierstadt"/>
                <w:b/>
                <w:bCs/>
                <w:i/>
                <w:iCs/>
                <w:color w:val="000000"/>
              </w:rPr>
              <w:t xml:space="preserve">Suggested Time: </w:t>
            </w:r>
            <w:r w:rsidR="007650D3" w:rsidRPr="00CF421B">
              <w:rPr>
                <w:rFonts w:ascii="Bierstadt" w:hAnsi="Bierstadt"/>
                <w:b/>
                <w:bCs/>
                <w:i/>
                <w:iCs/>
                <w:color w:val="000000"/>
              </w:rPr>
              <w:t>2</w:t>
            </w:r>
            <w:r w:rsidRPr="00CF421B">
              <w:rPr>
                <w:rFonts w:ascii="Bierstadt" w:hAnsi="Bierstadt"/>
                <w:b/>
                <w:bCs/>
                <w:i/>
                <w:iCs/>
                <w:color w:val="000000"/>
              </w:rPr>
              <w:t xml:space="preserve"> minutes</w:t>
            </w:r>
          </w:p>
          <w:p w14:paraId="0E1908A9" w14:textId="5BC5D6AE" w:rsidR="00D7602E" w:rsidRDefault="00D7602E" w:rsidP="00D7602E">
            <w:pPr>
              <w:pBdr>
                <w:top w:val="nil"/>
                <w:left w:val="nil"/>
                <w:bottom w:val="nil"/>
                <w:right w:val="nil"/>
                <w:between w:val="nil"/>
              </w:pBdr>
              <w:rPr>
                <w:rFonts w:ascii="Bierstadt" w:hAnsi="Bierstadt"/>
                <w:color w:val="000000"/>
              </w:rPr>
            </w:pPr>
            <w:r w:rsidRPr="00CF421B">
              <w:rPr>
                <w:rFonts w:ascii="Bierstadt" w:hAnsi="Bierstadt"/>
                <w:color w:val="000000"/>
              </w:rPr>
              <w:t xml:space="preserve">Once students are in their groups and before the game begins, they will each pick an avatar at random and fill in their avatar’s credit report in their </w:t>
            </w:r>
            <w:r w:rsidRPr="0082140F">
              <w:rPr>
                <w:rFonts w:ascii="Bierstadt" w:hAnsi="Bierstadt"/>
                <w:b/>
                <w:bCs/>
                <w:color w:val="000000"/>
              </w:rPr>
              <w:t>student portfolio, page 34</w:t>
            </w:r>
            <w:r w:rsidR="0082140F">
              <w:rPr>
                <w:rFonts w:ascii="Bierstadt" w:hAnsi="Bierstadt"/>
                <w:b/>
                <w:bCs/>
                <w:color w:val="000000"/>
              </w:rPr>
              <w:t>,</w:t>
            </w:r>
            <w:r w:rsidR="0082140F">
              <w:rPr>
                <w:rFonts w:ascii="Bierstadt" w:hAnsi="Bierstadt"/>
                <w:color w:val="000000"/>
              </w:rPr>
              <w:t xml:space="preserve"> using the information in the avatar profiles.</w:t>
            </w:r>
            <w:r w:rsidRPr="00CF421B">
              <w:rPr>
                <w:rFonts w:ascii="Bierstadt" w:hAnsi="Bierstadt"/>
                <w:color w:val="000000"/>
              </w:rPr>
              <w:t xml:space="preserve"> </w:t>
            </w:r>
          </w:p>
          <w:p w14:paraId="30A1E9D7" w14:textId="77777777" w:rsidR="00FF54F8" w:rsidRPr="00CF421B" w:rsidRDefault="00FF54F8" w:rsidP="00D7602E">
            <w:pPr>
              <w:pBdr>
                <w:top w:val="nil"/>
                <w:left w:val="nil"/>
                <w:bottom w:val="nil"/>
                <w:right w:val="nil"/>
                <w:between w:val="nil"/>
              </w:pBdr>
              <w:rPr>
                <w:rFonts w:ascii="Bierstadt" w:hAnsi="Bierstadt"/>
                <w:color w:val="000000"/>
              </w:rPr>
            </w:pPr>
          </w:p>
          <w:p w14:paraId="105A8563" w14:textId="77777777" w:rsidR="0082140F" w:rsidRDefault="00D7602E" w:rsidP="00D7602E">
            <w:pPr>
              <w:pBdr>
                <w:top w:val="nil"/>
                <w:left w:val="nil"/>
                <w:bottom w:val="nil"/>
                <w:right w:val="nil"/>
                <w:between w:val="nil"/>
              </w:pBdr>
              <w:rPr>
                <w:rFonts w:ascii="Bierstadt" w:hAnsi="Bierstadt"/>
                <w:i/>
                <w:iCs/>
                <w:color w:val="000000"/>
              </w:rPr>
            </w:pPr>
            <w:proofErr w:type="gramStart"/>
            <w:r w:rsidRPr="00CF421B">
              <w:rPr>
                <w:rFonts w:ascii="Bierstadt" w:hAnsi="Bierstadt"/>
                <w:i/>
                <w:iCs/>
                <w:color w:val="000000"/>
              </w:rPr>
              <w:t>Remind</w:t>
            </w:r>
            <w:proofErr w:type="gramEnd"/>
            <w:r w:rsidRPr="00CF421B">
              <w:rPr>
                <w:rFonts w:ascii="Bierstadt" w:hAnsi="Bierstadt"/>
                <w:i/>
                <w:iCs/>
                <w:color w:val="000000"/>
              </w:rPr>
              <w:t xml:space="preserve"> students that they mu</w:t>
            </w:r>
            <w:r w:rsidR="00B77F30" w:rsidRPr="00CF421B">
              <w:rPr>
                <w:rFonts w:ascii="Bierstadt" w:hAnsi="Bierstadt"/>
                <w:i/>
                <w:iCs/>
                <w:color w:val="000000"/>
              </w:rPr>
              <w:t>st</w:t>
            </w:r>
            <w:r w:rsidRPr="00CF421B">
              <w:rPr>
                <w:rFonts w:ascii="Bierstadt" w:hAnsi="Bierstadt"/>
                <w:i/>
                <w:iCs/>
                <w:color w:val="000000"/>
              </w:rPr>
              <w:t xml:space="preserve"> each use a different avatar.</w:t>
            </w:r>
          </w:p>
          <w:p w14:paraId="00000527" w14:textId="0F836864" w:rsidR="001A11F6" w:rsidRPr="00427449" w:rsidRDefault="0082140F" w:rsidP="00D7602E">
            <w:pPr>
              <w:pBdr>
                <w:top w:val="nil"/>
                <w:left w:val="nil"/>
                <w:bottom w:val="nil"/>
                <w:right w:val="nil"/>
                <w:between w:val="nil"/>
              </w:pBdr>
              <w:rPr>
                <w:rFonts w:ascii="Bierstadt" w:hAnsi="Bierstadt"/>
                <w:b/>
                <w:bCs/>
                <w:color w:val="000000"/>
              </w:rPr>
            </w:pPr>
            <w:r w:rsidRPr="0082140F">
              <w:rPr>
                <w:rFonts w:ascii="Bierstadt" w:hAnsi="Bierstadt"/>
                <w:b/>
                <w:bCs/>
                <w:color w:val="000000"/>
              </w:rPr>
              <w:t>*Click or tap to advance to the next slide for Avatar profiles</w:t>
            </w:r>
            <w:r w:rsidR="00D7602E" w:rsidRPr="0082140F">
              <w:rPr>
                <w:rFonts w:ascii="Bierstadt" w:hAnsi="Bierstadt"/>
                <w:b/>
                <w:bCs/>
                <w:color w:val="000000"/>
              </w:rPr>
              <w:t xml:space="preserve"> </w:t>
            </w:r>
          </w:p>
        </w:tc>
      </w:tr>
      <w:tr w:rsidR="00C86252" w:rsidRPr="00CF421B" w14:paraId="0A7669C2" w14:textId="77777777">
        <w:tc>
          <w:tcPr>
            <w:tcW w:w="2425" w:type="dxa"/>
          </w:tcPr>
          <w:p w14:paraId="03EB9AA6" w14:textId="08B4A45E" w:rsidR="00C86252" w:rsidRDefault="00C86252">
            <w:pPr>
              <w:rPr>
                <w:rFonts w:ascii="Bierstadt" w:hAnsi="Bierstadt"/>
              </w:rPr>
            </w:pPr>
            <w:r>
              <w:rPr>
                <w:rFonts w:ascii="Bierstadt" w:hAnsi="Bierstadt"/>
              </w:rPr>
              <w:t>Slide 13</w:t>
            </w:r>
            <w:r w:rsidR="005F6CBA">
              <w:rPr>
                <w:rFonts w:ascii="Bierstadt" w:hAnsi="Bierstadt"/>
              </w:rPr>
              <w:t>6</w:t>
            </w:r>
          </w:p>
          <w:p w14:paraId="00819CBD" w14:textId="3E1C87B8" w:rsidR="00C86252" w:rsidRPr="00341EBF" w:rsidRDefault="00BA10B0">
            <w:pPr>
              <w:rPr>
                <w:rFonts w:ascii="Bierstadt" w:hAnsi="Bierstadt"/>
              </w:rPr>
            </w:pPr>
            <w:r w:rsidRPr="00BA10B0">
              <w:rPr>
                <w:rFonts w:ascii="Bierstadt" w:hAnsi="Bierstadt"/>
                <w:noProof/>
              </w:rPr>
              <w:drawing>
                <wp:inline distT="0" distB="0" distL="0" distR="0" wp14:anchorId="678F6313" wp14:editId="7C352A18">
                  <wp:extent cx="1239008" cy="694944"/>
                  <wp:effectExtent l="0" t="0" r="0" b="0"/>
                  <wp:docPr id="14081348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8134831" name=""/>
                          <pic:cNvPicPr/>
                        </pic:nvPicPr>
                        <pic:blipFill>
                          <a:blip r:embed="rId209"/>
                          <a:stretch>
                            <a:fillRect/>
                          </a:stretch>
                        </pic:blipFill>
                        <pic:spPr>
                          <a:xfrm>
                            <a:off x="0" y="0"/>
                            <a:ext cx="1239008" cy="694944"/>
                          </a:xfrm>
                          <a:prstGeom prst="rect">
                            <a:avLst/>
                          </a:prstGeom>
                        </pic:spPr>
                      </pic:pic>
                    </a:graphicData>
                  </a:graphic>
                </wp:inline>
              </w:drawing>
            </w:r>
          </w:p>
        </w:tc>
        <w:tc>
          <w:tcPr>
            <w:tcW w:w="6925" w:type="dxa"/>
          </w:tcPr>
          <w:p w14:paraId="743A3DF9" w14:textId="77777777" w:rsidR="0063247C" w:rsidRDefault="00427449" w:rsidP="00D7602E">
            <w:pPr>
              <w:pBdr>
                <w:top w:val="nil"/>
                <w:left w:val="nil"/>
                <w:bottom w:val="nil"/>
                <w:right w:val="nil"/>
                <w:between w:val="nil"/>
              </w:pBdr>
              <w:rPr>
                <w:rFonts w:ascii="Bierstadt" w:hAnsi="Bierstadt"/>
                <w:color w:val="000000"/>
              </w:rPr>
            </w:pPr>
            <w:r w:rsidRPr="00CF421B">
              <w:rPr>
                <w:rFonts w:ascii="Bierstadt" w:hAnsi="Bierstadt"/>
                <w:color w:val="000000"/>
              </w:rPr>
              <w:t xml:space="preserve">Each player is assigned a credit score category at the start of the game, ranging from Excellent to Poor, determined by the avatar. </w:t>
            </w:r>
          </w:p>
          <w:p w14:paraId="38A59EF5" w14:textId="77777777" w:rsidR="0063247C" w:rsidRDefault="0063247C" w:rsidP="00D7602E">
            <w:pPr>
              <w:pBdr>
                <w:top w:val="nil"/>
                <w:left w:val="nil"/>
                <w:bottom w:val="nil"/>
                <w:right w:val="nil"/>
                <w:between w:val="nil"/>
              </w:pBdr>
              <w:rPr>
                <w:rFonts w:ascii="Bierstadt" w:hAnsi="Bierstadt"/>
                <w:color w:val="000000"/>
              </w:rPr>
            </w:pPr>
          </w:p>
          <w:p w14:paraId="0766B690" w14:textId="79687D8E" w:rsidR="00C86252" w:rsidRPr="00CF421B" w:rsidRDefault="00427449" w:rsidP="00D7602E">
            <w:pPr>
              <w:pBdr>
                <w:top w:val="nil"/>
                <w:left w:val="nil"/>
                <w:bottom w:val="nil"/>
                <w:right w:val="nil"/>
                <w:between w:val="nil"/>
              </w:pBdr>
              <w:rPr>
                <w:rFonts w:ascii="Bierstadt" w:hAnsi="Bierstadt"/>
                <w:b/>
                <w:bCs/>
                <w:i/>
                <w:iCs/>
                <w:color w:val="000000"/>
              </w:rPr>
            </w:pPr>
            <w:r w:rsidRPr="00CF421B">
              <w:rPr>
                <w:rFonts w:ascii="Bierstadt" w:hAnsi="Bierstadt"/>
                <w:color w:val="000000"/>
              </w:rPr>
              <w:t>The starting interest rate is based on the player’s initial credit score. The interest rate will vary as the credit score changes during the game.</w:t>
            </w:r>
          </w:p>
        </w:tc>
      </w:tr>
      <w:tr w:rsidR="001A11F6" w:rsidRPr="00CF421B" w14:paraId="7521415F" w14:textId="77777777">
        <w:trPr>
          <w:trHeight w:val="710"/>
        </w:trPr>
        <w:tc>
          <w:tcPr>
            <w:tcW w:w="2425" w:type="dxa"/>
          </w:tcPr>
          <w:p w14:paraId="00000528" w14:textId="7CD25277" w:rsidR="001A11F6" w:rsidRPr="00CF421B" w:rsidRDefault="003A012C">
            <w:pPr>
              <w:rPr>
                <w:rFonts w:ascii="Bierstadt" w:hAnsi="Bierstadt"/>
              </w:rPr>
            </w:pPr>
            <w:r w:rsidRPr="00CF421B">
              <w:rPr>
                <w:rFonts w:ascii="Bierstadt" w:hAnsi="Bierstadt"/>
              </w:rPr>
              <w:t>Slide 13</w:t>
            </w:r>
            <w:r w:rsidR="005F6CBA">
              <w:rPr>
                <w:rFonts w:ascii="Bierstadt" w:hAnsi="Bierstadt"/>
              </w:rPr>
              <w:t>7</w:t>
            </w:r>
          </w:p>
          <w:p w14:paraId="5F84454B" w14:textId="77777777" w:rsidR="001A11F6" w:rsidRDefault="003A012C">
            <w:pPr>
              <w:rPr>
                <w:rFonts w:ascii="Bierstadt" w:hAnsi="Bierstadt"/>
              </w:rPr>
            </w:pPr>
            <w:r w:rsidRPr="00CF421B">
              <w:rPr>
                <w:rFonts w:ascii="Bierstadt" w:hAnsi="Bierstadt"/>
                <w:noProof/>
              </w:rPr>
              <w:drawing>
                <wp:inline distT="0" distB="0" distL="0" distR="0" wp14:anchorId="0B15A9D9" wp14:editId="5921A1A7">
                  <wp:extent cx="1267968" cy="713232"/>
                  <wp:effectExtent l="0" t="0" r="0" b="0"/>
                  <wp:docPr id="2119499585" name="image50.png"/>
                  <wp:cNvGraphicFramePr/>
                  <a:graphic xmlns:a="http://schemas.openxmlformats.org/drawingml/2006/main">
                    <a:graphicData uri="http://schemas.openxmlformats.org/drawingml/2006/picture">
                      <pic:pic xmlns:pic="http://schemas.openxmlformats.org/drawingml/2006/picture">
                        <pic:nvPicPr>
                          <pic:cNvPr id="0" name="image50.png"/>
                          <pic:cNvPicPr preferRelativeResize="0"/>
                        </pic:nvPicPr>
                        <pic:blipFill>
                          <a:blip r:embed="rId210"/>
                          <a:srcRect/>
                          <a:stretch>
                            <a:fillRect/>
                          </a:stretch>
                        </pic:blipFill>
                        <pic:spPr>
                          <a:xfrm>
                            <a:off x="0" y="0"/>
                            <a:ext cx="1267968" cy="713232"/>
                          </a:xfrm>
                          <a:prstGeom prst="rect">
                            <a:avLst/>
                          </a:prstGeom>
                          <a:ln/>
                        </pic:spPr>
                      </pic:pic>
                    </a:graphicData>
                  </a:graphic>
                </wp:inline>
              </w:drawing>
            </w:r>
          </w:p>
          <w:p w14:paraId="2B2A55F2" w14:textId="77777777" w:rsidR="002C65B3" w:rsidRDefault="002C65B3">
            <w:pPr>
              <w:rPr>
                <w:rFonts w:ascii="Bierstadt" w:hAnsi="Bierstadt"/>
              </w:rPr>
            </w:pPr>
          </w:p>
          <w:p w14:paraId="3DD0F6D8" w14:textId="77777777" w:rsidR="002C65B3" w:rsidRDefault="002C65B3">
            <w:pPr>
              <w:rPr>
                <w:rFonts w:ascii="Bierstadt" w:hAnsi="Bierstadt"/>
              </w:rPr>
            </w:pPr>
            <w:r>
              <w:rPr>
                <w:rFonts w:ascii="Bierstadt" w:hAnsi="Bierstadt"/>
              </w:rPr>
              <w:t>Credit Sense Game Cards</w:t>
            </w:r>
          </w:p>
          <w:p w14:paraId="00000529" w14:textId="149A7FC2" w:rsidR="00701402" w:rsidRPr="00CF421B" w:rsidRDefault="00701402">
            <w:pPr>
              <w:rPr>
                <w:rFonts w:ascii="Bierstadt" w:hAnsi="Bierstadt"/>
              </w:rPr>
            </w:pPr>
            <w:r w:rsidRPr="005C16B0">
              <w:rPr>
                <w:rFonts w:ascii="Bierstadt" w:hAnsi="Bierstadt"/>
                <w:noProof/>
              </w:rPr>
              <w:drawing>
                <wp:inline distT="0" distB="0" distL="0" distR="0" wp14:anchorId="0623ED4D" wp14:editId="5F6F18CD">
                  <wp:extent cx="1035311" cy="723900"/>
                  <wp:effectExtent l="0" t="0" r="0" b="0"/>
                  <wp:docPr id="10192079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073110" name=""/>
                          <pic:cNvPicPr/>
                        </pic:nvPicPr>
                        <pic:blipFill>
                          <a:blip r:embed="rId202"/>
                          <a:stretch>
                            <a:fillRect/>
                          </a:stretch>
                        </pic:blipFill>
                        <pic:spPr>
                          <a:xfrm>
                            <a:off x="0" y="0"/>
                            <a:ext cx="1041273" cy="728068"/>
                          </a:xfrm>
                          <a:prstGeom prst="rect">
                            <a:avLst/>
                          </a:prstGeom>
                        </pic:spPr>
                      </pic:pic>
                    </a:graphicData>
                  </a:graphic>
                </wp:inline>
              </w:drawing>
            </w:r>
          </w:p>
        </w:tc>
        <w:tc>
          <w:tcPr>
            <w:tcW w:w="6925" w:type="dxa"/>
          </w:tcPr>
          <w:p w14:paraId="0000052B" w14:textId="3A339A50" w:rsidR="001A11F6" w:rsidRPr="00CF421B" w:rsidRDefault="003A012C">
            <w:pPr>
              <w:rPr>
                <w:rFonts w:ascii="Bierstadt" w:hAnsi="Bierstadt"/>
              </w:rPr>
            </w:pPr>
            <w:r w:rsidRPr="00CF421B">
              <w:rPr>
                <w:rFonts w:ascii="Bierstadt" w:hAnsi="Bierstadt"/>
                <w:b/>
                <w:i/>
                <w:color w:val="000000"/>
              </w:rPr>
              <w:t xml:space="preserve">Suggested Time: </w:t>
            </w:r>
            <w:r w:rsidR="007650D3" w:rsidRPr="00CF421B">
              <w:rPr>
                <w:rFonts w:ascii="Bierstadt" w:hAnsi="Bierstadt"/>
                <w:b/>
                <w:i/>
                <w:color w:val="000000"/>
              </w:rPr>
              <w:t>3</w:t>
            </w:r>
            <w:r w:rsidR="0047554B" w:rsidRPr="00CF421B">
              <w:rPr>
                <w:rFonts w:ascii="Bierstadt" w:hAnsi="Bierstadt"/>
                <w:b/>
                <w:i/>
                <w:color w:val="000000"/>
              </w:rPr>
              <w:t>5</w:t>
            </w:r>
            <w:r w:rsidRPr="00CF421B">
              <w:rPr>
                <w:rFonts w:ascii="Bierstadt" w:hAnsi="Bierstadt"/>
                <w:b/>
                <w:i/>
                <w:color w:val="000000"/>
              </w:rPr>
              <w:t xml:space="preserve"> minutes</w:t>
            </w:r>
          </w:p>
          <w:p w14:paraId="0000052C" w14:textId="473C9828" w:rsidR="001A11F6" w:rsidRPr="00CF421B" w:rsidRDefault="003A012C">
            <w:pPr>
              <w:rPr>
                <w:rFonts w:ascii="Bierstadt" w:hAnsi="Bierstadt"/>
              </w:rPr>
            </w:pPr>
            <w:r w:rsidRPr="00CF421B">
              <w:rPr>
                <w:rFonts w:ascii="Bierstadt" w:hAnsi="Bierstadt"/>
                <w:color w:val="000000"/>
              </w:rPr>
              <w:t xml:space="preserve">Review how to fill out the credit statement, </w:t>
            </w:r>
            <w:r w:rsidRPr="00CF421B">
              <w:rPr>
                <w:rFonts w:ascii="Bierstadt" w:hAnsi="Bierstadt"/>
                <w:b/>
                <w:color w:val="000000"/>
              </w:rPr>
              <w:t>student portfolio, page 35</w:t>
            </w:r>
            <w:r w:rsidRPr="00CF421B">
              <w:rPr>
                <w:rFonts w:ascii="Bierstadt" w:hAnsi="Bierstadt"/>
                <w:color w:val="000000"/>
              </w:rPr>
              <w:t>, during each round by reading the instructions</w:t>
            </w:r>
            <w:r w:rsidR="00D25778" w:rsidRPr="00CF421B">
              <w:rPr>
                <w:rFonts w:ascii="Bierstadt" w:hAnsi="Bierstadt"/>
                <w:color w:val="000000"/>
              </w:rPr>
              <w:t xml:space="preserve"> on the slide</w:t>
            </w:r>
            <w:r w:rsidRPr="00CF421B">
              <w:rPr>
                <w:rFonts w:ascii="Bierstadt" w:hAnsi="Bierstadt"/>
                <w:color w:val="000000"/>
              </w:rPr>
              <w:t xml:space="preserve"> for calculations. Highlight that each round represents one month in the game for a total of 10 months – or ten rounds in the game. Each student will have one turn in a round. </w:t>
            </w:r>
          </w:p>
          <w:p w14:paraId="0000052D" w14:textId="77777777" w:rsidR="001A11F6" w:rsidRPr="00CF421B" w:rsidRDefault="001A11F6">
            <w:pPr>
              <w:rPr>
                <w:rFonts w:ascii="Bierstadt" w:hAnsi="Bierstadt"/>
                <w:color w:val="000000"/>
              </w:rPr>
            </w:pPr>
          </w:p>
          <w:p w14:paraId="0000052E" w14:textId="77777777" w:rsidR="001A11F6" w:rsidRPr="00CF421B" w:rsidRDefault="003A012C">
            <w:pPr>
              <w:rPr>
                <w:rFonts w:ascii="Bierstadt" w:hAnsi="Bierstadt"/>
              </w:rPr>
            </w:pPr>
            <w:r w:rsidRPr="00CF421B">
              <w:rPr>
                <w:rFonts w:ascii="Bierstadt" w:hAnsi="Bierstadt"/>
                <w:i/>
                <w:iCs/>
                <w:color w:val="000000"/>
              </w:rPr>
              <w:t>Facilitator tip:</w:t>
            </w:r>
            <w:r w:rsidRPr="00CF421B">
              <w:rPr>
                <w:rFonts w:ascii="Bierstadt" w:hAnsi="Bierstadt"/>
                <w:color w:val="000000"/>
              </w:rPr>
              <w:t xml:space="preserve"> You may wish to demonstrate by selecting an event card, rolling the dice and filling out the credit statement so students understand how to perform the calculations based on the information they receive. Assist students with calculations, especially during the first round.</w:t>
            </w:r>
          </w:p>
          <w:p w14:paraId="0000052F" w14:textId="77777777" w:rsidR="001A11F6" w:rsidRPr="00CF421B" w:rsidRDefault="003A012C" w:rsidP="00054250">
            <w:pPr>
              <w:pStyle w:val="ListParagraph"/>
              <w:numPr>
                <w:ilvl w:val="0"/>
                <w:numId w:val="22"/>
              </w:numPr>
              <w:rPr>
                <w:rFonts w:ascii="Bierstadt" w:hAnsi="Bierstadt"/>
              </w:rPr>
            </w:pPr>
            <w:r w:rsidRPr="00CF421B">
              <w:rPr>
                <w:rFonts w:ascii="Bierstadt" w:hAnsi="Bierstadt"/>
                <w:color w:val="000000"/>
              </w:rPr>
              <w:t xml:space="preserve">See the sample credit statement in the Appendix for an example. </w:t>
            </w:r>
          </w:p>
          <w:p w14:paraId="00000530" w14:textId="77777777" w:rsidR="001A11F6" w:rsidRPr="00CF421B" w:rsidRDefault="003A012C" w:rsidP="00054250">
            <w:pPr>
              <w:pStyle w:val="ListParagraph"/>
              <w:numPr>
                <w:ilvl w:val="0"/>
                <w:numId w:val="22"/>
              </w:numPr>
              <w:rPr>
                <w:rFonts w:ascii="Bierstadt" w:hAnsi="Bierstadt"/>
              </w:rPr>
            </w:pPr>
            <w:r w:rsidRPr="00CF421B">
              <w:rPr>
                <w:rFonts w:ascii="Bierstadt" w:hAnsi="Bierstadt"/>
                <w:color w:val="000000"/>
              </w:rPr>
              <w:t>Students may wish to use a calculator to help them</w:t>
            </w:r>
          </w:p>
          <w:p w14:paraId="00000531" w14:textId="77777777" w:rsidR="001A11F6" w:rsidRPr="00CF421B" w:rsidRDefault="003A012C" w:rsidP="00054250">
            <w:pPr>
              <w:pStyle w:val="ListParagraph"/>
              <w:numPr>
                <w:ilvl w:val="0"/>
                <w:numId w:val="22"/>
              </w:numPr>
              <w:rPr>
                <w:rFonts w:ascii="Bierstadt" w:hAnsi="Bierstadt"/>
              </w:rPr>
            </w:pPr>
            <w:r w:rsidRPr="00CF421B">
              <w:rPr>
                <w:rFonts w:ascii="Bierstadt" w:hAnsi="Bierstadt"/>
                <w:color w:val="000000"/>
              </w:rPr>
              <w:t xml:space="preserve">They may also wish to use the glossary, </w:t>
            </w:r>
            <w:r w:rsidRPr="00CF421B">
              <w:rPr>
                <w:rFonts w:ascii="Bierstadt" w:hAnsi="Bierstadt"/>
                <w:b/>
                <w:color w:val="000000"/>
              </w:rPr>
              <w:t>student portfolio, page 37</w:t>
            </w:r>
            <w:r w:rsidRPr="00CF421B">
              <w:rPr>
                <w:rFonts w:ascii="Bierstadt" w:hAnsi="Bierstadt"/>
                <w:color w:val="000000"/>
              </w:rPr>
              <w:t>, to help them understand the words used in the game</w:t>
            </w:r>
          </w:p>
          <w:p w14:paraId="00000540" w14:textId="1759709D" w:rsidR="001A11F6" w:rsidRPr="00CF421B" w:rsidRDefault="001A11F6">
            <w:pPr>
              <w:rPr>
                <w:rFonts w:ascii="Bierstadt" w:hAnsi="Bierstadt"/>
              </w:rPr>
            </w:pPr>
          </w:p>
          <w:p w14:paraId="491883DC" w14:textId="0A280821" w:rsidR="007650D3" w:rsidRPr="00CF421B" w:rsidRDefault="007650D3">
            <w:pPr>
              <w:rPr>
                <w:rFonts w:ascii="Bierstadt" w:hAnsi="Bierstadt"/>
              </w:rPr>
            </w:pPr>
            <w:r w:rsidRPr="00CF421B">
              <w:rPr>
                <w:rFonts w:ascii="Bierstadt" w:hAnsi="Bierstadt"/>
              </w:rPr>
              <w:t xml:space="preserve">There is a sample credit statement for Lauren found in the appendix. </w:t>
            </w:r>
          </w:p>
          <w:p w14:paraId="0CFD2FAF" w14:textId="77777777" w:rsidR="007650D3" w:rsidRPr="00CF421B" w:rsidRDefault="007650D3">
            <w:pPr>
              <w:rPr>
                <w:rFonts w:ascii="Bierstadt" w:hAnsi="Bierstadt"/>
                <w:color w:val="000000"/>
              </w:rPr>
            </w:pPr>
          </w:p>
          <w:p w14:paraId="5FB92F68" w14:textId="77777777" w:rsidR="001A11F6" w:rsidRDefault="003A012C" w:rsidP="007650D3">
            <w:pPr>
              <w:rPr>
                <w:rFonts w:ascii="Bierstadt" w:hAnsi="Bierstadt"/>
                <w:color w:val="000000"/>
              </w:rPr>
            </w:pPr>
            <w:r w:rsidRPr="00CF421B">
              <w:rPr>
                <w:rFonts w:ascii="Bierstadt" w:hAnsi="Bierstadt"/>
                <w:color w:val="000000"/>
              </w:rPr>
              <w:t xml:space="preserve">Call time after </w:t>
            </w:r>
            <w:r w:rsidR="00F07B99" w:rsidRPr="00CF421B">
              <w:rPr>
                <w:rFonts w:ascii="Bierstadt" w:hAnsi="Bierstadt"/>
                <w:color w:val="000000"/>
              </w:rPr>
              <w:t>25- 30</w:t>
            </w:r>
            <w:r w:rsidRPr="00CF421B">
              <w:rPr>
                <w:rFonts w:ascii="Bierstadt" w:hAnsi="Bierstadt"/>
                <w:color w:val="000000"/>
              </w:rPr>
              <w:t xml:space="preserve"> minutes of play</w:t>
            </w:r>
            <w:r w:rsidR="00F07B99" w:rsidRPr="00CF421B">
              <w:rPr>
                <w:rFonts w:ascii="Bierstadt" w:hAnsi="Bierstadt"/>
                <w:color w:val="000000"/>
              </w:rPr>
              <w:t>.</w:t>
            </w:r>
            <w:r w:rsidRPr="00CF421B">
              <w:rPr>
                <w:rFonts w:ascii="Bierstadt" w:hAnsi="Bierstadt"/>
                <w:color w:val="000000"/>
              </w:rPr>
              <w:t xml:space="preserve"> </w:t>
            </w:r>
            <w:r w:rsidR="00707CBE" w:rsidRPr="00CF421B">
              <w:rPr>
                <w:rFonts w:ascii="Bierstadt" w:hAnsi="Bierstadt"/>
                <w:color w:val="000000"/>
              </w:rPr>
              <w:t xml:space="preserve">Allow a few minutes for students to return game cards. </w:t>
            </w:r>
          </w:p>
          <w:p w14:paraId="22BD6961" w14:textId="77777777" w:rsidR="00414D97" w:rsidRDefault="00414D97" w:rsidP="007650D3">
            <w:pPr>
              <w:rPr>
                <w:rFonts w:ascii="Bierstadt" w:hAnsi="Bierstadt"/>
                <w:color w:val="000000"/>
              </w:rPr>
            </w:pPr>
          </w:p>
          <w:p w14:paraId="73AFF576" w14:textId="77777777" w:rsidR="00414D97" w:rsidRDefault="00414D97" w:rsidP="007650D3">
            <w:pPr>
              <w:rPr>
                <w:rFonts w:ascii="Bierstadt" w:hAnsi="Bierstadt"/>
                <w:color w:val="000000"/>
              </w:rPr>
            </w:pPr>
          </w:p>
          <w:p w14:paraId="06F8E52D" w14:textId="77777777" w:rsidR="00414D97" w:rsidRDefault="00414D97" w:rsidP="007650D3">
            <w:pPr>
              <w:rPr>
                <w:rFonts w:ascii="Bierstadt" w:hAnsi="Bierstadt"/>
                <w:color w:val="000000"/>
              </w:rPr>
            </w:pPr>
          </w:p>
          <w:p w14:paraId="00000542" w14:textId="7900B15D" w:rsidR="00414D97" w:rsidRPr="00CF421B" w:rsidRDefault="00414D97" w:rsidP="007650D3">
            <w:pPr>
              <w:rPr>
                <w:rFonts w:ascii="Bierstadt" w:hAnsi="Bierstadt"/>
              </w:rPr>
            </w:pPr>
          </w:p>
        </w:tc>
      </w:tr>
      <w:tr w:rsidR="001A11F6" w:rsidRPr="00CF421B" w14:paraId="17D5DFC9" w14:textId="77777777">
        <w:tc>
          <w:tcPr>
            <w:tcW w:w="2425" w:type="dxa"/>
          </w:tcPr>
          <w:p w14:paraId="00000543" w14:textId="7EEBB372" w:rsidR="001A11F6" w:rsidRPr="00CF421B" w:rsidRDefault="003A012C">
            <w:pPr>
              <w:rPr>
                <w:rFonts w:ascii="Bierstadt" w:hAnsi="Bierstadt"/>
              </w:rPr>
            </w:pPr>
            <w:r w:rsidRPr="00CF421B">
              <w:rPr>
                <w:rFonts w:ascii="Bierstadt" w:hAnsi="Bierstadt"/>
              </w:rPr>
              <w:lastRenderedPageBreak/>
              <w:t>Slide 13</w:t>
            </w:r>
            <w:r w:rsidR="005F6CBA">
              <w:rPr>
                <w:rFonts w:ascii="Bierstadt" w:hAnsi="Bierstadt"/>
              </w:rPr>
              <w:t>8</w:t>
            </w:r>
          </w:p>
          <w:p w14:paraId="00000544" w14:textId="77777777" w:rsidR="001A11F6" w:rsidRPr="00CF421B" w:rsidRDefault="003A012C">
            <w:pPr>
              <w:rPr>
                <w:rFonts w:ascii="Bierstadt" w:hAnsi="Bierstadt"/>
              </w:rPr>
            </w:pPr>
            <w:r w:rsidRPr="00CF421B">
              <w:rPr>
                <w:rFonts w:ascii="Bierstadt" w:hAnsi="Bierstadt"/>
                <w:noProof/>
              </w:rPr>
              <w:drawing>
                <wp:inline distT="0" distB="0" distL="0" distR="0" wp14:anchorId="7A4369DE" wp14:editId="07416090">
                  <wp:extent cx="1261260" cy="709458"/>
                  <wp:effectExtent l="0" t="0" r="0" b="0"/>
                  <wp:docPr id="2119499591" name="image58.png"/>
                  <wp:cNvGraphicFramePr/>
                  <a:graphic xmlns:a="http://schemas.openxmlformats.org/drawingml/2006/main">
                    <a:graphicData uri="http://schemas.openxmlformats.org/drawingml/2006/picture">
                      <pic:pic xmlns:pic="http://schemas.openxmlformats.org/drawingml/2006/picture">
                        <pic:nvPicPr>
                          <pic:cNvPr id="0" name="image58.png"/>
                          <pic:cNvPicPr preferRelativeResize="0"/>
                        </pic:nvPicPr>
                        <pic:blipFill>
                          <a:blip r:embed="rId211"/>
                          <a:srcRect/>
                          <a:stretch>
                            <a:fillRect/>
                          </a:stretch>
                        </pic:blipFill>
                        <pic:spPr>
                          <a:xfrm>
                            <a:off x="0" y="0"/>
                            <a:ext cx="1261260" cy="709458"/>
                          </a:xfrm>
                          <a:prstGeom prst="rect">
                            <a:avLst/>
                          </a:prstGeom>
                          <a:ln/>
                        </pic:spPr>
                      </pic:pic>
                    </a:graphicData>
                  </a:graphic>
                </wp:inline>
              </w:drawing>
            </w:r>
          </w:p>
          <w:p w14:paraId="00000545" w14:textId="77777777" w:rsidR="001A11F6" w:rsidRPr="00CF421B" w:rsidRDefault="001A11F6">
            <w:pPr>
              <w:rPr>
                <w:rFonts w:ascii="Bierstadt" w:hAnsi="Bierstadt"/>
              </w:rPr>
            </w:pPr>
          </w:p>
        </w:tc>
        <w:tc>
          <w:tcPr>
            <w:tcW w:w="6925" w:type="dxa"/>
          </w:tcPr>
          <w:p w14:paraId="00000547" w14:textId="0EB597F4"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b/>
                <w:i/>
                <w:color w:val="000000"/>
              </w:rPr>
              <w:t xml:space="preserve">Suggested Time: </w:t>
            </w:r>
            <w:r w:rsidR="0047554B" w:rsidRPr="00CF421B">
              <w:rPr>
                <w:rFonts w:ascii="Bierstadt" w:hAnsi="Bierstadt"/>
                <w:b/>
                <w:i/>
                <w:color w:val="000000"/>
              </w:rPr>
              <w:t>2</w:t>
            </w:r>
            <w:r w:rsidRPr="00CF421B">
              <w:rPr>
                <w:rFonts w:ascii="Bierstadt" w:hAnsi="Bierstadt"/>
                <w:b/>
                <w:i/>
                <w:color w:val="000000"/>
              </w:rPr>
              <w:t xml:space="preserve"> minutes</w:t>
            </w:r>
          </w:p>
          <w:p w14:paraId="00000548"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Using the information from the last round of their credit statement, students will fill in their end of game summary. </w:t>
            </w:r>
          </w:p>
          <w:p w14:paraId="00000549" w14:textId="77777777" w:rsidR="001A11F6" w:rsidRPr="00CF421B" w:rsidRDefault="001A11F6">
            <w:pPr>
              <w:pBdr>
                <w:top w:val="nil"/>
                <w:left w:val="nil"/>
                <w:bottom w:val="nil"/>
                <w:right w:val="nil"/>
                <w:between w:val="nil"/>
              </w:pBdr>
              <w:rPr>
                <w:rFonts w:ascii="Bierstadt" w:hAnsi="Bierstadt"/>
                <w:color w:val="000000"/>
              </w:rPr>
            </w:pPr>
          </w:p>
          <w:p w14:paraId="0000054B" w14:textId="187F7A61" w:rsidR="000B1FF5"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The students may </w:t>
            </w:r>
            <w:proofErr w:type="gramStart"/>
            <w:r w:rsidRPr="00CF421B">
              <w:rPr>
                <w:rFonts w:ascii="Bierstadt" w:hAnsi="Bierstadt"/>
                <w:color w:val="000000"/>
              </w:rPr>
              <w:t>compare</w:t>
            </w:r>
            <w:proofErr w:type="gramEnd"/>
            <w:r w:rsidRPr="00CF421B">
              <w:rPr>
                <w:rFonts w:ascii="Bierstadt" w:hAnsi="Bierstadt"/>
                <w:color w:val="000000"/>
              </w:rPr>
              <w:t xml:space="preserve"> with those in their group to determine the winner. The person with the highest final credit remaining wins. Final credit score can be used to break a tie. </w:t>
            </w:r>
          </w:p>
        </w:tc>
      </w:tr>
      <w:tr w:rsidR="001A11F6" w:rsidRPr="00CF421B" w14:paraId="02F6E8AE" w14:textId="77777777">
        <w:tc>
          <w:tcPr>
            <w:tcW w:w="2425" w:type="dxa"/>
          </w:tcPr>
          <w:p w14:paraId="0000054C" w14:textId="72C97032" w:rsidR="001A11F6" w:rsidRPr="00CF421B" w:rsidRDefault="003A012C">
            <w:pPr>
              <w:rPr>
                <w:rFonts w:ascii="Bierstadt" w:hAnsi="Bierstadt"/>
              </w:rPr>
            </w:pPr>
            <w:r w:rsidRPr="00CF421B">
              <w:rPr>
                <w:rFonts w:ascii="Bierstadt" w:hAnsi="Bierstadt"/>
              </w:rPr>
              <w:t>Slide 13</w:t>
            </w:r>
            <w:r w:rsidR="005F6CBA">
              <w:rPr>
                <w:rFonts w:ascii="Bierstadt" w:hAnsi="Bierstadt"/>
              </w:rPr>
              <w:t>9</w:t>
            </w:r>
          </w:p>
          <w:p w14:paraId="0000054D" w14:textId="3D9A56C4" w:rsidR="001A11F6" w:rsidRPr="00CF421B" w:rsidRDefault="006A13B2">
            <w:pPr>
              <w:rPr>
                <w:rFonts w:ascii="Bierstadt" w:hAnsi="Bierstadt"/>
              </w:rPr>
            </w:pPr>
            <w:r w:rsidRPr="006A13B2">
              <w:rPr>
                <w:rFonts w:ascii="Bierstadt" w:hAnsi="Bierstadt"/>
                <w:noProof/>
              </w:rPr>
              <w:drawing>
                <wp:inline distT="0" distB="0" distL="0" distR="0" wp14:anchorId="64FF74A4" wp14:editId="788EFFDE">
                  <wp:extent cx="1266503" cy="713232"/>
                  <wp:effectExtent l="0" t="0" r="0" b="0"/>
                  <wp:docPr id="17381022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8102220" name=""/>
                          <pic:cNvPicPr/>
                        </pic:nvPicPr>
                        <pic:blipFill>
                          <a:blip r:embed="rId212"/>
                          <a:stretch>
                            <a:fillRect/>
                          </a:stretch>
                        </pic:blipFill>
                        <pic:spPr>
                          <a:xfrm>
                            <a:off x="0" y="0"/>
                            <a:ext cx="1266503" cy="713232"/>
                          </a:xfrm>
                          <a:prstGeom prst="rect">
                            <a:avLst/>
                          </a:prstGeom>
                        </pic:spPr>
                      </pic:pic>
                    </a:graphicData>
                  </a:graphic>
                </wp:inline>
              </w:drawing>
            </w:r>
          </w:p>
          <w:p w14:paraId="0000054E" w14:textId="77777777" w:rsidR="001A11F6" w:rsidRPr="00CF421B" w:rsidRDefault="001A11F6">
            <w:pPr>
              <w:rPr>
                <w:rFonts w:ascii="Bierstadt" w:hAnsi="Bierstadt"/>
              </w:rPr>
            </w:pPr>
          </w:p>
        </w:tc>
        <w:tc>
          <w:tcPr>
            <w:tcW w:w="6925" w:type="dxa"/>
          </w:tcPr>
          <w:p w14:paraId="00000550" w14:textId="5BB2946A" w:rsidR="001A11F6" w:rsidRPr="00CF421B" w:rsidRDefault="003A012C">
            <w:pPr>
              <w:rPr>
                <w:rFonts w:ascii="Bierstadt" w:hAnsi="Bierstadt"/>
              </w:rPr>
            </w:pPr>
            <w:r w:rsidRPr="00CF421B">
              <w:rPr>
                <w:rFonts w:ascii="Bierstadt" w:hAnsi="Bierstadt"/>
                <w:b/>
                <w:i/>
                <w:color w:val="000000"/>
              </w:rPr>
              <w:t xml:space="preserve">Suggested Time: </w:t>
            </w:r>
            <w:r w:rsidR="0047554B" w:rsidRPr="00CF421B">
              <w:rPr>
                <w:rFonts w:ascii="Bierstadt" w:hAnsi="Bierstadt"/>
                <w:b/>
                <w:i/>
                <w:color w:val="000000"/>
              </w:rPr>
              <w:t>2</w:t>
            </w:r>
            <w:r w:rsidRPr="00CF421B">
              <w:rPr>
                <w:rFonts w:ascii="Bierstadt" w:hAnsi="Bierstadt"/>
                <w:b/>
                <w:i/>
                <w:color w:val="000000"/>
              </w:rPr>
              <w:t xml:space="preserve"> minutes</w:t>
            </w:r>
          </w:p>
          <w:p w14:paraId="00000551" w14:textId="71E8A707" w:rsidR="001A11F6" w:rsidRPr="00CF421B" w:rsidRDefault="003A012C">
            <w:pPr>
              <w:rPr>
                <w:rFonts w:ascii="Bierstadt" w:hAnsi="Bierstadt"/>
              </w:rPr>
            </w:pPr>
            <w:r w:rsidRPr="00CF421B">
              <w:rPr>
                <w:rFonts w:ascii="Bierstadt" w:hAnsi="Bierstadt"/>
                <w:color w:val="000000"/>
              </w:rPr>
              <w:t xml:space="preserve">Wrap up the game by asking the students the </w:t>
            </w:r>
            <w:proofErr w:type="gramStart"/>
            <w:r w:rsidRPr="00CF421B">
              <w:rPr>
                <w:rFonts w:ascii="Bierstadt" w:hAnsi="Bierstadt"/>
                <w:color w:val="000000"/>
              </w:rPr>
              <w:t>question</w:t>
            </w:r>
            <w:proofErr w:type="gramEnd"/>
            <w:r w:rsidRPr="00CF421B">
              <w:rPr>
                <w:rFonts w:ascii="Bierstadt" w:hAnsi="Bierstadt"/>
                <w:color w:val="000000"/>
              </w:rPr>
              <w:t xml:space="preserve"> </w:t>
            </w:r>
            <w:proofErr w:type="gramStart"/>
            <w:r w:rsidRPr="00CF421B">
              <w:rPr>
                <w:rFonts w:ascii="Bierstadt" w:hAnsi="Bierstadt"/>
                <w:color w:val="000000"/>
              </w:rPr>
              <w:t>prompts</w:t>
            </w:r>
            <w:proofErr w:type="gramEnd"/>
            <w:r w:rsidRPr="00CF421B">
              <w:rPr>
                <w:rFonts w:ascii="Bierstadt" w:hAnsi="Bierstadt"/>
                <w:color w:val="000000"/>
              </w:rPr>
              <w:t xml:space="preserve">. Students may raise their </w:t>
            </w:r>
            <w:r w:rsidR="004B2996" w:rsidRPr="00CF421B">
              <w:rPr>
                <w:rFonts w:ascii="Bierstadt" w:hAnsi="Bierstadt"/>
                <w:color w:val="000000"/>
              </w:rPr>
              <w:t>hands</w:t>
            </w:r>
            <w:r w:rsidRPr="00CF421B">
              <w:rPr>
                <w:rFonts w:ascii="Bierstadt" w:hAnsi="Bierstadt"/>
                <w:color w:val="000000"/>
              </w:rPr>
              <w:t xml:space="preserve"> to respond. </w:t>
            </w:r>
          </w:p>
          <w:p w14:paraId="00000552" w14:textId="77777777" w:rsidR="001A11F6" w:rsidRPr="00CF421B" w:rsidRDefault="003A012C">
            <w:pPr>
              <w:rPr>
                <w:rFonts w:ascii="Bierstadt" w:hAnsi="Bierstadt"/>
              </w:rPr>
            </w:pPr>
            <w:r w:rsidRPr="00CF421B">
              <w:rPr>
                <w:rFonts w:ascii="Bierstadt" w:hAnsi="Bierstadt"/>
                <w:color w:val="000000"/>
              </w:rPr>
              <w:t>Discuss what helped the winners and what others needed to be aware of while playing. Guide students to a few key takeaways:</w:t>
            </w:r>
          </w:p>
          <w:p w14:paraId="00000553" w14:textId="77777777" w:rsidR="001A11F6" w:rsidRPr="00CF421B" w:rsidRDefault="003A012C" w:rsidP="00054250">
            <w:pPr>
              <w:pStyle w:val="ListParagraph"/>
              <w:numPr>
                <w:ilvl w:val="0"/>
                <w:numId w:val="23"/>
              </w:numPr>
              <w:rPr>
                <w:rFonts w:ascii="Bierstadt" w:hAnsi="Bierstadt"/>
              </w:rPr>
            </w:pPr>
            <w:r w:rsidRPr="00CF421B">
              <w:rPr>
                <w:rFonts w:ascii="Bierstadt" w:hAnsi="Bierstadt"/>
                <w:color w:val="000000"/>
              </w:rPr>
              <w:t xml:space="preserve">Sometimes in life things happen that we don’t have control over, but when there is a choice it needs to be thoughtful </w:t>
            </w:r>
          </w:p>
          <w:p w14:paraId="00000555" w14:textId="5F71CDB6" w:rsidR="001A11F6" w:rsidRPr="00CF421B" w:rsidRDefault="003A012C" w:rsidP="00054250">
            <w:pPr>
              <w:pStyle w:val="ListParagraph"/>
              <w:numPr>
                <w:ilvl w:val="0"/>
                <w:numId w:val="23"/>
              </w:numPr>
              <w:rPr>
                <w:rFonts w:ascii="Bierstadt" w:hAnsi="Bierstadt"/>
              </w:rPr>
            </w:pPr>
            <w:r w:rsidRPr="00CF421B">
              <w:rPr>
                <w:rFonts w:ascii="Bierstadt" w:hAnsi="Bierstadt"/>
                <w:color w:val="000000"/>
              </w:rPr>
              <w:t>The goal is not zero debt, but management of debit using planning and awareness of things like credit score and interest rates</w:t>
            </w:r>
          </w:p>
        </w:tc>
      </w:tr>
      <w:tr w:rsidR="001A11F6" w:rsidRPr="00CF421B" w14:paraId="554919B3" w14:textId="77777777">
        <w:tc>
          <w:tcPr>
            <w:tcW w:w="2425" w:type="dxa"/>
          </w:tcPr>
          <w:p w14:paraId="00000556" w14:textId="20FE755F" w:rsidR="001A11F6" w:rsidRPr="00CF421B" w:rsidRDefault="003A012C">
            <w:pPr>
              <w:rPr>
                <w:rFonts w:ascii="Bierstadt" w:hAnsi="Bierstadt"/>
              </w:rPr>
            </w:pPr>
            <w:r w:rsidRPr="00CF421B">
              <w:rPr>
                <w:rFonts w:ascii="Bierstadt" w:hAnsi="Bierstadt"/>
              </w:rPr>
              <w:t>Slide 1</w:t>
            </w:r>
            <w:r w:rsidR="005F6CBA">
              <w:rPr>
                <w:rFonts w:ascii="Bierstadt" w:hAnsi="Bierstadt"/>
              </w:rPr>
              <w:t>40</w:t>
            </w:r>
          </w:p>
          <w:p w14:paraId="00000558" w14:textId="7A1AB622" w:rsidR="001A11F6" w:rsidRPr="00CF421B" w:rsidRDefault="003A012C">
            <w:pPr>
              <w:rPr>
                <w:rFonts w:ascii="Bierstadt" w:hAnsi="Bierstadt"/>
              </w:rPr>
            </w:pPr>
            <w:r w:rsidRPr="00CF421B">
              <w:rPr>
                <w:rFonts w:ascii="Bierstadt" w:hAnsi="Bierstadt"/>
                <w:noProof/>
              </w:rPr>
              <w:drawing>
                <wp:inline distT="0" distB="0" distL="0" distR="0" wp14:anchorId="61242D9B" wp14:editId="43F66E1F">
                  <wp:extent cx="1261260" cy="709458"/>
                  <wp:effectExtent l="0" t="0" r="0" b="0"/>
                  <wp:docPr id="2119499580" name="image38.png"/>
                  <wp:cNvGraphicFramePr/>
                  <a:graphic xmlns:a="http://schemas.openxmlformats.org/drawingml/2006/main">
                    <a:graphicData uri="http://schemas.openxmlformats.org/drawingml/2006/picture">
                      <pic:pic xmlns:pic="http://schemas.openxmlformats.org/drawingml/2006/picture">
                        <pic:nvPicPr>
                          <pic:cNvPr id="0" name="image38.png"/>
                          <pic:cNvPicPr preferRelativeResize="0"/>
                        </pic:nvPicPr>
                        <pic:blipFill>
                          <a:blip r:embed="rId213"/>
                          <a:srcRect/>
                          <a:stretch>
                            <a:fillRect/>
                          </a:stretch>
                        </pic:blipFill>
                        <pic:spPr>
                          <a:xfrm>
                            <a:off x="0" y="0"/>
                            <a:ext cx="1261260" cy="709458"/>
                          </a:xfrm>
                          <a:prstGeom prst="rect">
                            <a:avLst/>
                          </a:prstGeom>
                          <a:ln/>
                        </pic:spPr>
                      </pic:pic>
                    </a:graphicData>
                  </a:graphic>
                </wp:inline>
              </w:drawing>
            </w:r>
          </w:p>
        </w:tc>
        <w:tc>
          <w:tcPr>
            <w:tcW w:w="6925" w:type="dxa"/>
          </w:tcPr>
          <w:p w14:paraId="0000055A" w14:textId="2F46F5F4" w:rsidR="001A11F6" w:rsidRPr="00CF421B" w:rsidRDefault="003A012C">
            <w:pPr>
              <w:pBdr>
                <w:top w:val="nil"/>
                <w:left w:val="nil"/>
                <w:bottom w:val="nil"/>
                <w:right w:val="nil"/>
                <w:between w:val="nil"/>
              </w:pBdr>
              <w:rPr>
                <w:rFonts w:ascii="Bierstadt" w:hAnsi="Bierstadt"/>
                <w:i/>
                <w:color w:val="000000"/>
              </w:rPr>
            </w:pPr>
            <w:r w:rsidRPr="00CF421B">
              <w:rPr>
                <w:rFonts w:ascii="Bierstadt" w:hAnsi="Bierstadt"/>
                <w:b/>
                <w:i/>
                <w:color w:val="000000"/>
              </w:rPr>
              <w:t xml:space="preserve">Suggested time: </w:t>
            </w:r>
            <w:r w:rsidR="0047554B" w:rsidRPr="00CF421B">
              <w:rPr>
                <w:rFonts w:ascii="Bierstadt" w:hAnsi="Bierstadt"/>
                <w:b/>
                <w:i/>
                <w:color w:val="000000"/>
              </w:rPr>
              <w:t>2</w:t>
            </w:r>
            <w:r w:rsidRPr="00CF421B">
              <w:rPr>
                <w:rFonts w:ascii="Bierstadt" w:hAnsi="Bierstadt"/>
                <w:b/>
                <w:i/>
                <w:color w:val="000000"/>
              </w:rPr>
              <w:t xml:space="preserve"> minutes</w:t>
            </w:r>
          </w:p>
          <w:p w14:paraId="0000055B"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Students will complete the questions in their </w:t>
            </w:r>
            <w:r w:rsidRPr="00CF421B">
              <w:rPr>
                <w:rFonts w:ascii="Bierstadt" w:hAnsi="Bierstadt"/>
                <w:b/>
                <w:bCs/>
                <w:color w:val="000000"/>
              </w:rPr>
              <w:t>student portfolio, page 36</w:t>
            </w:r>
            <w:r w:rsidRPr="00CF421B">
              <w:rPr>
                <w:rFonts w:ascii="Bierstadt" w:hAnsi="Bierstadt"/>
                <w:color w:val="000000"/>
              </w:rPr>
              <w:t xml:space="preserve">, to reflect on their learning throughout the game. </w:t>
            </w:r>
          </w:p>
          <w:p w14:paraId="0000055C" w14:textId="77777777" w:rsidR="001A11F6" w:rsidRPr="00CF421B" w:rsidRDefault="003A012C">
            <w:pPr>
              <w:pBdr>
                <w:top w:val="nil"/>
                <w:left w:val="nil"/>
                <w:bottom w:val="nil"/>
                <w:right w:val="nil"/>
                <w:between w:val="nil"/>
              </w:pBdr>
              <w:rPr>
                <w:rFonts w:ascii="Bierstadt" w:hAnsi="Bierstadt"/>
                <w:color w:val="000000"/>
              </w:rPr>
            </w:pPr>
            <w:r w:rsidRPr="00CF421B">
              <w:rPr>
                <w:rFonts w:ascii="Bierstadt" w:hAnsi="Bierstadt"/>
                <w:color w:val="000000"/>
              </w:rPr>
              <w:t xml:space="preserve">If time allows, invite a few students to share their responses. </w:t>
            </w:r>
          </w:p>
          <w:p w14:paraId="0000055D" w14:textId="77777777" w:rsidR="001A11F6" w:rsidRPr="00CF421B" w:rsidRDefault="001A11F6">
            <w:pPr>
              <w:pBdr>
                <w:top w:val="nil"/>
                <w:left w:val="nil"/>
                <w:bottom w:val="nil"/>
                <w:right w:val="nil"/>
                <w:between w:val="nil"/>
              </w:pBdr>
              <w:rPr>
                <w:rFonts w:ascii="Bierstadt" w:hAnsi="Bierstadt"/>
                <w:color w:val="000000"/>
              </w:rPr>
            </w:pPr>
          </w:p>
        </w:tc>
      </w:tr>
    </w:tbl>
    <w:p w14:paraId="0000055E" w14:textId="77777777" w:rsidR="001A11F6" w:rsidRDefault="001A11F6">
      <w:pPr>
        <w:rPr>
          <w:rFonts w:ascii="Bierstadt" w:hAnsi="Bierstadt"/>
        </w:rPr>
      </w:pPr>
    </w:p>
    <w:p w14:paraId="51DD50BB" w14:textId="77777777" w:rsidR="00AD49F9" w:rsidRDefault="00AD49F9">
      <w:pPr>
        <w:rPr>
          <w:rFonts w:ascii="Bierstadt" w:hAnsi="Bierstadt"/>
        </w:rPr>
      </w:pPr>
    </w:p>
    <w:p w14:paraId="64D1B206" w14:textId="77777777" w:rsidR="00AD49F9" w:rsidRDefault="00AD49F9">
      <w:pPr>
        <w:rPr>
          <w:rFonts w:ascii="Bierstadt" w:hAnsi="Bierstadt"/>
        </w:rPr>
      </w:pPr>
    </w:p>
    <w:p w14:paraId="4195283D" w14:textId="77777777" w:rsidR="00AD49F9" w:rsidRDefault="00AD49F9">
      <w:pPr>
        <w:rPr>
          <w:rFonts w:ascii="Bierstadt" w:hAnsi="Bierstadt"/>
        </w:rPr>
      </w:pPr>
    </w:p>
    <w:p w14:paraId="0F692594" w14:textId="77777777" w:rsidR="007275D1" w:rsidRDefault="007275D1">
      <w:pPr>
        <w:rPr>
          <w:rFonts w:ascii="Bierstadt" w:hAnsi="Bierstadt"/>
        </w:rPr>
      </w:pPr>
    </w:p>
    <w:p w14:paraId="79C49DA8" w14:textId="77777777" w:rsidR="007275D1" w:rsidRDefault="007275D1">
      <w:pPr>
        <w:rPr>
          <w:rFonts w:ascii="Bierstadt" w:hAnsi="Bierstadt"/>
        </w:rPr>
      </w:pPr>
    </w:p>
    <w:p w14:paraId="0854F446" w14:textId="77777777" w:rsidR="007275D1" w:rsidRDefault="007275D1">
      <w:pPr>
        <w:rPr>
          <w:rFonts w:ascii="Bierstadt" w:hAnsi="Bierstadt"/>
        </w:rPr>
      </w:pPr>
    </w:p>
    <w:p w14:paraId="03257A72" w14:textId="77777777" w:rsidR="00BA10B0" w:rsidRDefault="00BA10B0">
      <w:pPr>
        <w:rPr>
          <w:rFonts w:ascii="Bierstadt" w:hAnsi="Bierstadt"/>
        </w:rPr>
      </w:pPr>
    </w:p>
    <w:p w14:paraId="60D7A7C4" w14:textId="77777777" w:rsidR="000B1FF5" w:rsidRDefault="000B1FF5">
      <w:pPr>
        <w:rPr>
          <w:rFonts w:ascii="Bierstadt" w:hAnsi="Bierstadt"/>
        </w:rPr>
      </w:pPr>
    </w:p>
    <w:p w14:paraId="17C2DCCC" w14:textId="77777777" w:rsidR="000B1FF5" w:rsidRDefault="000B1FF5">
      <w:pPr>
        <w:rPr>
          <w:rFonts w:ascii="Bierstadt" w:hAnsi="Bierstadt"/>
        </w:rPr>
      </w:pPr>
    </w:p>
    <w:p w14:paraId="122A4F23" w14:textId="77777777" w:rsidR="000B1FF5" w:rsidRDefault="000B1FF5">
      <w:pPr>
        <w:rPr>
          <w:rFonts w:ascii="Bierstadt" w:hAnsi="Bierstadt"/>
        </w:rPr>
      </w:pPr>
    </w:p>
    <w:p w14:paraId="0B80356F" w14:textId="77777777" w:rsidR="000B1FF5" w:rsidRDefault="000B1FF5">
      <w:pPr>
        <w:rPr>
          <w:rFonts w:ascii="Bierstadt" w:hAnsi="Bierstadt"/>
        </w:rPr>
      </w:pPr>
    </w:p>
    <w:p w14:paraId="0816D557" w14:textId="77777777" w:rsidR="000B1FF5" w:rsidRDefault="000B1FF5">
      <w:pPr>
        <w:rPr>
          <w:rFonts w:ascii="Bierstadt" w:hAnsi="Bierstadt"/>
        </w:rPr>
      </w:pPr>
    </w:p>
    <w:p w14:paraId="17741794" w14:textId="77777777" w:rsidR="000B1FF5" w:rsidRDefault="000B1FF5">
      <w:pPr>
        <w:rPr>
          <w:rFonts w:ascii="Bierstadt" w:hAnsi="Bierstadt"/>
        </w:rPr>
        <w:sectPr w:rsidR="000B1FF5">
          <w:headerReference w:type="default" r:id="rId214"/>
          <w:pgSz w:w="12240" w:h="15840"/>
          <w:pgMar w:top="1440" w:right="1440" w:bottom="1440" w:left="1440" w:header="720" w:footer="720" w:gutter="0"/>
          <w:pgNumType w:start="1"/>
          <w:cols w:space="720"/>
        </w:sectPr>
      </w:pPr>
    </w:p>
    <w:p w14:paraId="0000055F" w14:textId="77777777" w:rsidR="001A11F6" w:rsidRPr="00CF421B" w:rsidRDefault="003A012C">
      <w:pPr>
        <w:rPr>
          <w:rFonts w:ascii="Bierstadt" w:hAnsi="Bierstadt"/>
        </w:rPr>
      </w:pPr>
      <w:r w:rsidRPr="00CF421B">
        <w:rPr>
          <w:rFonts w:ascii="Bierstadt" w:hAnsi="Bierstadt"/>
          <w:b/>
        </w:rPr>
        <w:lastRenderedPageBreak/>
        <w:t>Wrap Up</w:t>
      </w:r>
    </w:p>
    <w:tbl>
      <w:tblPr>
        <w:tblStyle w:val="a5"/>
        <w:tblW w:w="935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25"/>
        <w:gridCol w:w="6925"/>
      </w:tblGrid>
      <w:tr w:rsidR="00855EB6" w:rsidRPr="00CF421B" w14:paraId="4EE5BE12" w14:textId="77777777" w:rsidTr="00AD49F9">
        <w:trPr>
          <w:trHeight w:val="1565"/>
        </w:trPr>
        <w:tc>
          <w:tcPr>
            <w:tcW w:w="2425" w:type="dxa"/>
          </w:tcPr>
          <w:p w14:paraId="288D8B56" w14:textId="07498BCB" w:rsidR="00855EB6" w:rsidRPr="00CF421B" w:rsidRDefault="00855EB6">
            <w:pPr>
              <w:rPr>
                <w:rFonts w:ascii="Bierstadt" w:hAnsi="Bierstadt"/>
              </w:rPr>
            </w:pPr>
            <w:r>
              <w:rPr>
                <w:rFonts w:ascii="Bierstadt" w:hAnsi="Bierstadt"/>
              </w:rPr>
              <w:t xml:space="preserve">Program Kit Materials </w:t>
            </w:r>
          </w:p>
        </w:tc>
        <w:tc>
          <w:tcPr>
            <w:tcW w:w="6925" w:type="dxa"/>
          </w:tcPr>
          <w:p w14:paraId="014BE228" w14:textId="77777777" w:rsidR="00855EB6" w:rsidRDefault="00855EB6">
            <w:pPr>
              <w:rPr>
                <w:rFonts w:ascii="Bierstadt" w:hAnsi="Bierstadt"/>
              </w:rPr>
            </w:pPr>
            <w:r>
              <w:rPr>
                <w:rFonts w:ascii="Bierstadt" w:hAnsi="Bierstadt"/>
              </w:rPr>
              <w:t xml:space="preserve">Bingo Caller Cards </w:t>
            </w:r>
          </w:p>
          <w:p w14:paraId="60F9EBA8" w14:textId="59827728" w:rsidR="00855EB6" w:rsidRDefault="00F001F7">
            <w:pPr>
              <w:rPr>
                <w:rFonts w:ascii="Bierstadt" w:hAnsi="Bierstadt"/>
              </w:rPr>
            </w:pPr>
            <w:r w:rsidRPr="00F001F7">
              <w:rPr>
                <w:rFonts w:ascii="Bierstadt" w:hAnsi="Bierstadt"/>
                <w:noProof/>
              </w:rPr>
              <w:drawing>
                <wp:inline distT="0" distB="0" distL="0" distR="0" wp14:anchorId="7D222A38" wp14:editId="3D440656">
                  <wp:extent cx="819150" cy="570805"/>
                  <wp:effectExtent l="0" t="0" r="0" b="1270"/>
                  <wp:docPr id="14670465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046590" name=""/>
                          <pic:cNvPicPr/>
                        </pic:nvPicPr>
                        <pic:blipFill>
                          <a:blip r:embed="rId215"/>
                          <a:stretch>
                            <a:fillRect/>
                          </a:stretch>
                        </pic:blipFill>
                        <pic:spPr>
                          <a:xfrm>
                            <a:off x="0" y="0"/>
                            <a:ext cx="824926" cy="574830"/>
                          </a:xfrm>
                          <a:prstGeom prst="rect">
                            <a:avLst/>
                          </a:prstGeom>
                        </pic:spPr>
                      </pic:pic>
                    </a:graphicData>
                  </a:graphic>
                </wp:inline>
              </w:drawing>
            </w:r>
          </w:p>
          <w:p w14:paraId="0D4B33A9" w14:textId="77777777" w:rsidR="00DA0F69" w:rsidRDefault="00DA0F69">
            <w:pPr>
              <w:rPr>
                <w:rFonts w:ascii="Bierstadt" w:hAnsi="Bierstadt"/>
              </w:rPr>
            </w:pPr>
          </w:p>
          <w:p w14:paraId="4C8DE687" w14:textId="77777777" w:rsidR="00855EB6" w:rsidRDefault="00855EB6">
            <w:pPr>
              <w:rPr>
                <w:rFonts w:ascii="Bierstadt" w:hAnsi="Bierstadt"/>
              </w:rPr>
            </w:pPr>
            <w:r>
              <w:rPr>
                <w:rFonts w:ascii="Bierstadt" w:hAnsi="Bierstadt"/>
              </w:rPr>
              <w:t xml:space="preserve">Bingo Game Cards </w:t>
            </w:r>
          </w:p>
          <w:p w14:paraId="1DA8C04A" w14:textId="77777777" w:rsidR="00F001F7" w:rsidRDefault="00F001F7">
            <w:pPr>
              <w:rPr>
                <w:rFonts w:ascii="Bierstadt" w:hAnsi="Bierstadt"/>
              </w:rPr>
            </w:pPr>
            <w:r w:rsidRPr="00F001F7">
              <w:rPr>
                <w:rFonts w:ascii="Bierstadt" w:hAnsi="Bierstadt"/>
                <w:noProof/>
              </w:rPr>
              <w:drawing>
                <wp:inline distT="0" distB="0" distL="0" distR="0" wp14:anchorId="70D3E92C" wp14:editId="7E46E56C">
                  <wp:extent cx="834361" cy="1117600"/>
                  <wp:effectExtent l="0" t="0" r="4445" b="6350"/>
                  <wp:docPr id="10" name="Picture 9">
                    <a:extLst xmlns:a="http://schemas.openxmlformats.org/drawingml/2006/main">
                      <a:ext uri="{FF2B5EF4-FFF2-40B4-BE49-F238E27FC236}">
                        <a16:creationId xmlns:a16="http://schemas.microsoft.com/office/drawing/2014/main" id="{B901F14B-6905-E5BD-2B9B-19C76019EB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9">
                            <a:extLst>
                              <a:ext uri="{FF2B5EF4-FFF2-40B4-BE49-F238E27FC236}">
                                <a16:creationId xmlns:a16="http://schemas.microsoft.com/office/drawing/2014/main" id="{B901F14B-6905-E5BD-2B9B-19C76019EB39}"/>
                              </a:ext>
                            </a:extLst>
                          </pic:cNvPr>
                          <pic:cNvPicPr>
                            <a:picLocks noChangeAspect="1"/>
                          </pic:cNvPicPr>
                        </pic:nvPicPr>
                        <pic:blipFill>
                          <a:blip r:embed="rId216"/>
                          <a:stretch>
                            <a:fillRect/>
                          </a:stretch>
                        </pic:blipFill>
                        <pic:spPr>
                          <a:xfrm>
                            <a:off x="0" y="0"/>
                            <a:ext cx="840847" cy="1126287"/>
                          </a:xfrm>
                          <a:prstGeom prst="rect">
                            <a:avLst/>
                          </a:prstGeom>
                        </pic:spPr>
                      </pic:pic>
                    </a:graphicData>
                  </a:graphic>
                </wp:inline>
              </w:drawing>
            </w:r>
          </w:p>
          <w:p w14:paraId="1E8E8855" w14:textId="77777777" w:rsidR="00DA0F69" w:rsidRDefault="00DA0F69">
            <w:pPr>
              <w:rPr>
                <w:rFonts w:ascii="Bierstadt" w:hAnsi="Bierstadt"/>
              </w:rPr>
            </w:pPr>
          </w:p>
          <w:p w14:paraId="59272C92" w14:textId="49B19A1E" w:rsidR="00DA0F69" w:rsidRPr="00CF421B" w:rsidRDefault="00DA0F69">
            <w:pPr>
              <w:rPr>
                <w:rFonts w:ascii="Bierstadt" w:hAnsi="Bierstadt"/>
              </w:rPr>
            </w:pPr>
            <w:r>
              <w:rPr>
                <w:rFonts w:ascii="Bierstadt" w:hAnsi="Bierstadt"/>
              </w:rPr>
              <w:t xml:space="preserve">Certificates of Accomplishment </w:t>
            </w:r>
          </w:p>
        </w:tc>
      </w:tr>
      <w:tr w:rsidR="001A11F6" w:rsidRPr="00CF421B" w14:paraId="706BD499" w14:textId="77777777" w:rsidTr="00AD49F9">
        <w:trPr>
          <w:trHeight w:val="1565"/>
        </w:trPr>
        <w:tc>
          <w:tcPr>
            <w:tcW w:w="2425" w:type="dxa"/>
          </w:tcPr>
          <w:p w14:paraId="00000560" w14:textId="088AD7CF" w:rsidR="001A11F6" w:rsidRPr="00CF421B" w:rsidRDefault="003A012C">
            <w:pPr>
              <w:rPr>
                <w:rFonts w:ascii="Bierstadt" w:hAnsi="Bierstadt"/>
              </w:rPr>
            </w:pPr>
            <w:r w:rsidRPr="00CF421B">
              <w:rPr>
                <w:rFonts w:ascii="Bierstadt" w:hAnsi="Bierstadt"/>
              </w:rPr>
              <w:t>Slide 1</w:t>
            </w:r>
            <w:r w:rsidR="005F6CBA">
              <w:rPr>
                <w:rFonts w:ascii="Bierstadt" w:hAnsi="Bierstadt"/>
              </w:rPr>
              <w:t>41</w:t>
            </w:r>
            <w:r w:rsidR="00AA0A5D" w:rsidRPr="00CF421B">
              <w:rPr>
                <w:rFonts w:ascii="Bierstadt" w:hAnsi="Bierstadt"/>
              </w:rPr>
              <w:t xml:space="preserve"> - Wrap Up</w:t>
            </w:r>
          </w:p>
          <w:p w14:paraId="00000562" w14:textId="4B7310E2" w:rsidR="001A11F6" w:rsidRPr="00CF421B" w:rsidRDefault="003A012C">
            <w:pPr>
              <w:rPr>
                <w:rFonts w:ascii="Bierstadt" w:hAnsi="Bierstadt"/>
              </w:rPr>
            </w:pPr>
            <w:r w:rsidRPr="00CF421B">
              <w:rPr>
                <w:rFonts w:ascii="Bierstadt" w:hAnsi="Bierstadt"/>
                <w:noProof/>
              </w:rPr>
              <w:drawing>
                <wp:inline distT="0" distB="0" distL="0" distR="0" wp14:anchorId="5FEB7ACB" wp14:editId="67D2AE49">
                  <wp:extent cx="1258645" cy="707987"/>
                  <wp:effectExtent l="0" t="0" r="0" b="0"/>
                  <wp:docPr id="2119499578" name="image36.png"/>
                  <wp:cNvGraphicFramePr/>
                  <a:graphic xmlns:a="http://schemas.openxmlformats.org/drawingml/2006/main">
                    <a:graphicData uri="http://schemas.openxmlformats.org/drawingml/2006/picture">
                      <pic:pic xmlns:pic="http://schemas.openxmlformats.org/drawingml/2006/picture">
                        <pic:nvPicPr>
                          <pic:cNvPr id="0" name="image36.png"/>
                          <pic:cNvPicPr preferRelativeResize="0"/>
                        </pic:nvPicPr>
                        <pic:blipFill>
                          <a:blip r:embed="rId217"/>
                          <a:srcRect/>
                          <a:stretch>
                            <a:fillRect/>
                          </a:stretch>
                        </pic:blipFill>
                        <pic:spPr>
                          <a:xfrm>
                            <a:off x="0" y="0"/>
                            <a:ext cx="1258645" cy="707987"/>
                          </a:xfrm>
                          <a:prstGeom prst="rect">
                            <a:avLst/>
                          </a:prstGeom>
                          <a:ln/>
                        </pic:spPr>
                      </pic:pic>
                    </a:graphicData>
                  </a:graphic>
                </wp:inline>
              </w:drawing>
            </w:r>
          </w:p>
        </w:tc>
        <w:tc>
          <w:tcPr>
            <w:tcW w:w="6925" w:type="dxa"/>
          </w:tcPr>
          <w:p w14:paraId="28C7C46C" w14:textId="77777777" w:rsidR="001A11F6" w:rsidRDefault="0022213C">
            <w:pPr>
              <w:rPr>
                <w:rFonts w:ascii="Bierstadt" w:hAnsi="Bierstadt"/>
              </w:rPr>
            </w:pPr>
            <w:r w:rsidRPr="00CF421B">
              <w:rPr>
                <w:rFonts w:ascii="Bierstadt" w:hAnsi="Bierstadt"/>
              </w:rPr>
              <w:t>Wrap Up</w:t>
            </w:r>
          </w:p>
          <w:p w14:paraId="7F316293" w14:textId="77777777" w:rsidR="00A01B8C" w:rsidRDefault="00A01B8C">
            <w:pPr>
              <w:rPr>
                <w:rFonts w:ascii="Bierstadt" w:hAnsi="Bierstadt"/>
              </w:rPr>
            </w:pPr>
          </w:p>
          <w:p w14:paraId="17DCED87" w14:textId="77777777" w:rsidR="00A01B8C" w:rsidRDefault="00A01B8C">
            <w:pPr>
              <w:rPr>
                <w:rFonts w:ascii="Bierstadt" w:hAnsi="Bierstadt"/>
              </w:rPr>
            </w:pPr>
          </w:p>
          <w:p w14:paraId="00000563" w14:textId="704D0F83" w:rsidR="00A01B8C" w:rsidRPr="00CF421B" w:rsidRDefault="00A01B8C">
            <w:pPr>
              <w:rPr>
                <w:rFonts w:ascii="Bierstadt" w:hAnsi="Bierstadt"/>
              </w:rPr>
            </w:pPr>
          </w:p>
        </w:tc>
      </w:tr>
      <w:tr w:rsidR="001A11F6" w:rsidRPr="00CF421B" w14:paraId="73C7E9FD" w14:textId="77777777">
        <w:tc>
          <w:tcPr>
            <w:tcW w:w="2425" w:type="dxa"/>
          </w:tcPr>
          <w:p w14:paraId="00000564" w14:textId="160AE60A" w:rsidR="001A11F6" w:rsidRPr="00CF421B" w:rsidRDefault="003A012C">
            <w:pPr>
              <w:rPr>
                <w:rFonts w:ascii="Bierstadt" w:hAnsi="Bierstadt"/>
                <w:lang w:val="en-CA"/>
              </w:rPr>
            </w:pPr>
            <w:r w:rsidRPr="00CF421B">
              <w:rPr>
                <w:rFonts w:ascii="Bierstadt" w:hAnsi="Bierstadt"/>
              </w:rPr>
              <w:t>Slide 1</w:t>
            </w:r>
            <w:r w:rsidR="00686F3D" w:rsidRPr="00CF421B">
              <w:rPr>
                <w:rFonts w:ascii="Bierstadt" w:hAnsi="Bierstadt"/>
              </w:rPr>
              <w:t>4</w:t>
            </w:r>
            <w:r w:rsidR="005F6CBA">
              <w:rPr>
                <w:rFonts w:ascii="Bierstadt" w:hAnsi="Bierstadt"/>
              </w:rPr>
              <w:t>2</w:t>
            </w:r>
            <w:r w:rsidR="00AA0A5D" w:rsidRPr="00CF421B">
              <w:rPr>
                <w:rFonts w:ascii="Bierstadt" w:hAnsi="Bierstadt"/>
              </w:rPr>
              <w:t xml:space="preserve"> - Congratulations!</w:t>
            </w:r>
          </w:p>
          <w:p w14:paraId="00000566" w14:textId="58F5731F" w:rsidR="001A11F6" w:rsidRPr="00CF421B" w:rsidRDefault="002F08DA">
            <w:pPr>
              <w:rPr>
                <w:rFonts w:ascii="Bierstadt" w:hAnsi="Bierstadt"/>
              </w:rPr>
            </w:pPr>
            <w:r w:rsidRPr="00CF421B">
              <w:rPr>
                <w:rFonts w:ascii="Bierstadt" w:hAnsi="Bierstadt"/>
                <w:noProof/>
              </w:rPr>
              <w:drawing>
                <wp:inline distT="0" distB="0" distL="0" distR="0" wp14:anchorId="73638504" wp14:editId="0F47A689">
                  <wp:extent cx="1266503" cy="713232"/>
                  <wp:effectExtent l="0" t="0" r="0" b="0"/>
                  <wp:docPr id="12649101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4910154" name=""/>
                          <pic:cNvPicPr/>
                        </pic:nvPicPr>
                        <pic:blipFill>
                          <a:blip r:embed="rId218"/>
                          <a:stretch>
                            <a:fillRect/>
                          </a:stretch>
                        </pic:blipFill>
                        <pic:spPr>
                          <a:xfrm>
                            <a:off x="0" y="0"/>
                            <a:ext cx="1266503" cy="713232"/>
                          </a:xfrm>
                          <a:prstGeom prst="rect">
                            <a:avLst/>
                          </a:prstGeom>
                        </pic:spPr>
                      </pic:pic>
                    </a:graphicData>
                  </a:graphic>
                </wp:inline>
              </w:drawing>
            </w:r>
          </w:p>
        </w:tc>
        <w:tc>
          <w:tcPr>
            <w:tcW w:w="6925" w:type="dxa"/>
          </w:tcPr>
          <w:p w14:paraId="5EABB769" w14:textId="77777777" w:rsidR="002F08DA" w:rsidRPr="00CF421B" w:rsidRDefault="002F08DA" w:rsidP="002F08DA">
            <w:pPr>
              <w:pBdr>
                <w:top w:val="nil"/>
                <w:left w:val="nil"/>
                <w:bottom w:val="nil"/>
                <w:right w:val="nil"/>
                <w:between w:val="nil"/>
              </w:pBdr>
              <w:spacing w:line="276" w:lineRule="auto"/>
              <w:rPr>
                <w:rFonts w:ascii="Bierstadt" w:hAnsi="Bierstadt"/>
                <w:b/>
                <w:bCs/>
                <w:i/>
                <w:iCs/>
                <w:color w:val="000000"/>
              </w:rPr>
            </w:pPr>
            <w:r w:rsidRPr="00CF421B">
              <w:rPr>
                <w:rFonts w:ascii="Bierstadt" w:hAnsi="Bierstadt"/>
                <w:b/>
                <w:bCs/>
                <w:i/>
                <w:iCs/>
                <w:color w:val="000000"/>
              </w:rPr>
              <w:t>Suggested Time: 20 minutes</w:t>
            </w:r>
          </w:p>
          <w:p w14:paraId="00000569" w14:textId="7CA832EC" w:rsidR="001A11F6" w:rsidRPr="00CF421B" w:rsidRDefault="002F08DA" w:rsidP="002F08DA">
            <w:pPr>
              <w:pBdr>
                <w:top w:val="nil"/>
                <w:left w:val="nil"/>
                <w:bottom w:val="nil"/>
                <w:right w:val="nil"/>
                <w:between w:val="nil"/>
              </w:pBdr>
              <w:spacing w:line="276" w:lineRule="auto"/>
              <w:rPr>
                <w:rFonts w:ascii="Bierstadt" w:hAnsi="Bierstadt"/>
                <w:color w:val="000000"/>
              </w:rPr>
            </w:pPr>
            <w:r w:rsidRPr="00CF421B">
              <w:rPr>
                <w:rFonts w:ascii="Bierstadt" w:hAnsi="Bierstadt"/>
                <w:color w:val="000000"/>
              </w:rPr>
              <w:t>Wrap up the learning experience with Dollars with Sense Bingo.</w:t>
            </w:r>
          </w:p>
        </w:tc>
      </w:tr>
      <w:tr w:rsidR="00AC32D5" w:rsidRPr="00CF421B" w14:paraId="4C0ED316" w14:textId="77777777" w:rsidTr="00AC32D5">
        <w:tc>
          <w:tcPr>
            <w:tcW w:w="2425" w:type="dxa"/>
            <w:shd w:val="clear" w:color="auto" w:fill="D9F1F3"/>
          </w:tcPr>
          <w:p w14:paraId="032536EA" w14:textId="68B5D429" w:rsidR="00AC32D5" w:rsidRPr="00CF421B" w:rsidRDefault="00AC32D5">
            <w:pPr>
              <w:rPr>
                <w:rFonts w:ascii="Bierstadt" w:hAnsi="Bierstadt"/>
              </w:rPr>
            </w:pPr>
            <w:r>
              <w:rPr>
                <w:rFonts w:ascii="Bierstadt" w:hAnsi="Bierstadt"/>
              </w:rPr>
              <w:t>Program Kit Materials</w:t>
            </w:r>
          </w:p>
        </w:tc>
        <w:tc>
          <w:tcPr>
            <w:tcW w:w="6925" w:type="dxa"/>
            <w:shd w:val="clear" w:color="auto" w:fill="D9F1F3"/>
          </w:tcPr>
          <w:p w14:paraId="45B857D8" w14:textId="4F99FA33" w:rsidR="00AC32D5" w:rsidRPr="00CF421B" w:rsidRDefault="00E87F79" w:rsidP="00AA0A5D">
            <w:pPr>
              <w:pBdr>
                <w:top w:val="nil"/>
                <w:left w:val="nil"/>
                <w:bottom w:val="nil"/>
                <w:right w:val="nil"/>
                <w:between w:val="nil"/>
              </w:pBdr>
              <w:spacing w:line="276" w:lineRule="auto"/>
              <w:rPr>
                <w:rFonts w:ascii="Bierstadt" w:hAnsi="Bierstadt"/>
                <w:b/>
                <w:bCs/>
                <w:i/>
                <w:iCs/>
                <w:color w:val="000000"/>
                <w:lang w:val="en-CA"/>
              </w:rPr>
            </w:pPr>
            <w:r>
              <w:rPr>
                <w:rFonts w:ascii="Bierstadt" w:eastAsia="+mn-ea" w:hAnsi="Bierstadt" w:cs="+mn-cs"/>
                <w:b/>
                <w:bCs/>
                <w:i/>
                <w:iCs/>
                <w:color w:val="000000"/>
                <w:kern w:val="24"/>
                <w:lang w:val="en-CA"/>
              </w:rPr>
              <w:t xml:space="preserve">For slide 143, you will need to use the Bingo Caller Cards and Bingo Game Cards from the program kit. </w:t>
            </w:r>
          </w:p>
        </w:tc>
      </w:tr>
      <w:tr w:rsidR="00AA0A5D" w:rsidRPr="00CF421B" w14:paraId="6ECA3ACD" w14:textId="77777777">
        <w:tc>
          <w:tcPr>
            <w:tcW w:w="2425" w:type="dxa"/>
          </w:tcPr>
          <w:p w14:paraId="28B4A38E" w14:textId="018F452C" w:rsidR="00AA0A5D" w:rsidRPr="00CF421B" w:rsidRDefault="00AA0A5D">
            <w:pPr>
              <w:rPr>
                <w:rFonts w:ascii="Bierstadt" w:hAnsi="Bierstadt"/>
              </w:rPr>
            </w:pPr>
            <w:r w:rsidRPr="00CF421B">
              <w:rPr>
                <w:rFonts w:ascii="Bierstadt" w:hAnsi="Bierstadt"/>
              </w:rPr>
              <w:t>Slide 14</w:t>
            </w:r>
            <w:r w:rsidR="005F6CBA">
              <w:rPr>
                <w:rFonts w:ascii="Bierstadt" w:hAnsi="Bierstadt"/>
              </w:rPr>
              <w:t>3</w:t>
            </w:r>
            <w:r w:rsidRPr="00CF421B">
              <w:rPr>
                <w:rFonts w:ascii="Bierstadt" w:hAnsi="Bierstadt"/>
              </w:rPr>
              <w:t xml:space="preserve"> - Dollars with Sense Bingo</w:t>
            </w:r>
          </w:p>
          <w:p w14:paraId="2E61E736" w14:textId="77777777" w:rsidR="00AA0A5D" w:rsidRDefault="00AA0A5D">
            <w:pPr>
              <w:rPr>
                <w:rFonts w:ascii="Bierstadt" w:hAnsi="Bierstadt"/>
              </w:rPr>
            </w:pPr>
            <w:r w:rsidRPr="00CF421B">
              <w:rPr>
                <w:rFonts w:ascii="Bierstadt" w:hAnsi="Bierstadt"/>
                <w:noProof/>
              </w:rPr>
              <w:drawing>
                <wp:inline distT="0" distB="0" distL="0" distR="0" wp14:anchorId="434C0D14" wp14:editId="003C59EF">
                  <wp:extent cx="1267522" cy="713232"/>
                  <wp:effectExtent l="0" t="0" r="8890" b="0"/>
                  <wp:docPr id="282509023" name="Picture 4" descr="A screenshot of a bingo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2509023" name="Picture 4" descr="A screenshot of a bingo game&#10;&#10;Description automatically generated"/>
                          <pic:cNvPicPr/>
                        </pic:nvPicPr>
                        <pic:blipFill>
                          <a:blip r:embed="rId219" cstate="print">
                            <a:extLst>
                              <a:ext uri="{28A0092B-C50C-407E-A947-70E740481C1C}">
                                <a14:useLocalDpi xmlns:a14="http://schemas.microsoft.com/office/drawing/2010/main" val="0"/>
                              </a:ext>
                            </a:extLst>
                          </a:blip>
                          <a:stretch>
                            <a:fillRect/>
                          </a:stretch>
                        </pic:blipFill>
                        <pic:spPr>
                          <a:xfrm>
                            <a:off x="0" y="0"/>
                            <a:ext cx="1267522" cy="713232"/>
                          </a:xfrm>
                          <a:prstGeom prst="rect">
                            <a:avLst/>
                          </a:prstGeom>
                        </pic:spPr>
                      </pic:pic>
                    </a:graphicData>
                  </a:graphic>
                </wp:inline>
              </w:drawing>
            </w:r>
          </w:p>
          <w:p w14:paraId="1798F54F" w14:textId="77777777" w:rsidR="00E87F79" w:rsidRDefault="00E87F79">
            <w:pPr>
              <w:rPr>
                <w:rFonts w:ascii="Bierstadt" w:hAnsi="Bierstadt"/>
              </w:rPr>
            </w:pPr>
          </w:p>
          <w:p w14:paraId="42292428" w14:textId="77777777" w:rsidR="00E87F79" w:rsidRDefault="00E87F79">
            <w:pPr>
              <w:rPr>
                <w:rFonts w:ascii="Bierstadt" w:hAnsi="Bierstadt"/>
              </w:rPr>
            </w:pPr>
            <w:r>
              <w:rPr>
                <w:rFonts w:ascii="Bierstadt" w:hAnsi="Bierstadt"/>
              </w:rPr>
              <w:t xml:space="preserve">Bingo Caller Cards </w:t>
            </w:r>
          </w:p>
          <w:p w14:paraId="2905FDC2" w14:textId="77777777" w:rsidR="00E87F79" w:rsidRDefault="00E87F79">
            <w:pPr>
              <w:rPr>
                <w:rFonts w:ascii="Bierstadt" w:hAnsi="Bierstadt"/>
              </w:rPr>
            </w:pPr>
            <w:r w:rsidRPr="00F001F7">
              <w:rPr>
                <w:rFonts w:ascii="Bierstadt" w:hAnsi="Bierstadt"/>
                <w:noProof/>
              </w:rPr>
              <w:drawing>
                <wp:inline distT="0" distB="0" distL="0" distR="0" wp14:anchorId="683B88D5" wp14:editId="7995CA4B">
                  <wp:extent cx="929502" cy="647700"/>
                  <wp:effectExtent l="0" t="0" r="4445" b="0"/>
                  <wp:docPr id="16181297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7046590" name=""/>
                          <pic:cNvPicPr/>
                        </pic:nvPicPr>
                        <pic:blipFill>
                          <a:blip r:embed="rId215"/>
                          <a:stretch>
                            <a:fillRect/>
                          </a:stretch>
                        </pic:blipFill>
                        <pic:spPr>
                          <a:xfrm>
                            <a:off x="0" y="0"/>
                            <a:ext cx="941279" cy="655907"/>
                          </a:xfrm>
                          <a:prstGeom prst="rect">
                            <a:avLst/>
                          </a:prstGeom>
                        </pic:spPr>
                      </pic:pic>
                    </a:graphicData>
                  </a:graphic>
                </wp:inline>
              </w:drawing>
            </w:r>
          </w:p>
          <w:p w14:paraId="13B37A50" w14:textId="77777777" w:rsidR="00E87F79" w:rsidRDefault="00E87F79">
            <w:pPr>
              <w:rPr>
                <w:rFonts w:ascii="Bierstadt" w:hAnsi="Bierstadt"/>
              </w:rPr>
            </w:pPr>
          </w:p>
          <w:p w14:paraId="62376286" w14:textId="77777777" w:rsidR="00414D97" w:rsidRDefault="00414D97">
            <w:pPr>
              <w:rPr>
                <w:rFonts w:ascii="Bierstadt" w:hAnsi="Bierstadt"/>
              </w:rPr>
            </w:pPr>
          </w:p>
          <w:p w14:paraId="516F0F60" w14:textId="77777777" w:rsidR="00414D97" w:rsidRDefault="00414D97">
            <w:pPr>
              <w:rPr>
                <w:rFonts w:ascii="Bierstadt" w:hAnsi="Bierstadt"/>
              </w:rPr>
            </w:pPr>
          </w:p>
          <w:p w14:paraId="54D007B2" w14:textId="0FDDF790" w:rsidR="00E87F79" w:rsidRDefault="00E87F79">
            <w:pPr>
              <w:rPr>
                <w:rFonts w:ascii="Bierstadt" w:hAnsi="Bierstadt"/>
              </w:rPr>
            </w:pPr>
            <w:r>
              <w:rPr>
                <w:rFonts w:ascii="Bierstadt" w:hAnsi="Bierstadt"/>
              </w:rPr>
              <w:lastRenderedPageBreak/>
              <w:t>Bingo Game Cards</w:t>
            </w:r>
          </w:p>
          <w:p w14:paraId="6E69C619" w14:textId="182D36D7" w:rsidR="00E87F79" w:rsidRPr="00CF421B" w:rsidRDefault="00E87F79">
            <w:pPr>
              <w:rPr>
                <w:rFonts w:ascii="Bierstadt" w:hAnsi="Bierstadt"/>
              </w:rPr>
            </w:pPr>
            <w:r w:rsidRPr="00F001F7">
              <w:rPr>
                <w:rFonts w:ascii="Bierstadt" w:hAnsi="Bierstadt"/>
                <w:noProof/>
              </w:rPr>
              <w:drawing>
                <wp:inline distT="0" distB="0" distL="0" distR="0" wp14:anchorId="199D9007" wp14:editId="30D8BC4E">
                  <wp:extent cx="833755" cy="965200"/>
                  <wp:effectExtent l="0" t="0" r="4445" b="6350"/>
                  <wp:docPr id="1586657442" name="Picture 9">
                    <a:extLst xmlns:a="http://schemas.openxmlformats.org/drawingml/2006/main">
                      <a:ext uri="{FF2B5EF4-FFF2-40B4-BE49-F238E27FC236}">
                        <a16:creationId xmlns:a16="http://schemas.microsoft.com/office/drawing/2014/main" id="{B901F14B-6905-E5BD-2B9B-19C76019EB3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9">
                            <a:extLst>
                              <a:ext uri="{FF2B5EF4-FFF2-40B4-BE49-F238E27FC236}">
                                <a16:creationId xmlns:a16="http://schemas.microsoft.com/office/drawing/2014/main" id="{B901F14B-6905-E5BD-2B9B-19C76019EB39}"/>
                              </a:ext>
                            </a:extLst>
                          </pic:cNvPr>
                          <pic:cNvPicPr>
                            <a:picLocks noChangeAspect="1"/>
                          </pic:cNvPicPr>
                        </pic:nvPicPr>
                        <pic:blipFill>
                          <a:blip r:embed="rId216"/>
                          <a:stretch>
                            <a:fillRect/>
                          </a:stretch>
                        </pic:blipFill>
                        <pic:spPr>
                          <a:xfrm>
                            <a:off x="0" y="0"/>
                            <a:ext cx="840847" cy="973410"/>
                          </a:xfrm>
                          <a:prstGeom prst="rect">
                            <a:avLst/>
                          </a:prstGeom>
                        </pic:spPr>
                      </pic:pic>
                    </a:graphicData>
                  </a:graphic>
                </wp:inline>
              </w:drawing>
            </w:r>
          </w:p>
        </w:tc>
        <w:tc>
          <w:tcPr>
            <w:tcW w:w="6925" w:type="dxa"/>
          </w:tcPr>
          <w:p w14:paraId="40C6D1BD" w14:textId="77777777" w:rsidR="00AA0A5D" w:rsidRPr="00CF421B" w:rsidRDefault="00AA0A5D" w:rsidP="00AA0A5D">
            <w:pPr>
              <w:pBdr>
                <w:top w:val="nil"/>
                <w:left w:val="nil"/>
                <w:bottom w:val="nil"/>
                <w:right w:val="nil"/>
                <w:between w:val="nil"/>
              </w:pBdr>
              <w:spacing w:line="276" w:lineRule="auto"/>
              <w:rPr>
                <w:rFonts w:ascii="Bierstadt" w:hAnsi="Bierstadt"/>
                <w:b/>
                <w:i/>
                <w:color w:val="000000"/>
                <w:lang w:val="en-CA"/>
              </w:rPr>
            </w:pPr>
            <w:r w:rsidRPr="00CF421B">
              <w:rPr>
                <w:rFonts w:ascii="Bierstadt" w:hAnsi="Bierstadt"/>
                <w:b/>
                <w:bCs/>
                <w:i/>
                <w:iCs/>
                <w:color w:val="000000"/>
                <w:lang w:val="en-CA"/>
              </w:rPr>
              <w:lastRenderedPageBreak/>
              <w:t xml:space="preserve">Suggested time: </w:t>
            </w:r>
            <w:r w:rsidRPr="00CF421B">
              <w:rPr>
                <w:rFonts w:ascii="Bierstadt" w:hAnsi="Bierstadt"/>
                <w:b/>
                <w:bCs/>
                <w:i/>
                <w:iCs/>
                <w:color w:val="000000"/>
              </w:rPr>
              <w:t>20 minutes</w:t>
            </w:r>
          </w:p>
          <w:p w14:paraId="26691A53" w14:textId="351433AA" w:rsidR="00AA0A5D" w:rsidRPr="00CF421B" w:rsidRDefault="002F08DA" w:rsidP="00AA0A5D">
            <w:pPr>
              <w:pBdr>
                <w:top w:val="nil"/>
                <w:left w:val="nil"/>
                <w:bottom w:val="nil"/>
                <w:right w:val="nil"/>
                <w:between w:val="nil"/>
              </w:pBdr>
              <w:spacing w:line="276" w:lineRule="auto"/>
              <w:rPr>
                <w:rFonts w:ascii="Bierstadt" w:hAnsi="Bierstadt"/>
                <w:bCs/>
                <w:iCs/>
                <w:color w:val="000000"/>
                <w:lang w:val="en-CA"/>
              </w:rPr>
            </w:pPr>
            <w:r w:rsidRPr="00CF421B">
              <w:rPr>
                <w:rFonts w:ascii="Bierstadt" w:hAnsi="Bierstadt"/>
                <w:bCs/>
                <w:iCs/>
                <w:color w:val="000000"/>
                <w:lang w:val="en-PH"/>
              </w:rPr>
              <w:t>Play Bingo as a</w:t>
            </w:r>
            <w:r w:rsidR="00AA0A5D" w:rsidRPr="00CF421B">
              <w:rPr>
                <w:rFonts w:ascii="Bierstadt" w:hAnsi="Bierstadt"/>
                <w:bCs/>
                <w:iCs/>
                <w:color w:val="000000"/>
                <w:lang w:val="en-PH"/>
              </w:rPr>
              <w:t xml:space="preserve"> fun review of the terms and concepts covered.</w:t>
            </w:r>
          </w:p>
          <w:p w14:paraId="2923B3C0" w14:textId="10F7835B" w:rsidR="00AA0A5D" w:rsidRPr="00CF421B" w:rsidRDefault="00AA0A5D" w:rsidP="00AA0A5D">
            <w:pPr>
              <w:pBdr>
                <w:top w:val="nil"/>
                <w:left w:val="nil"/>
                <w:bottom w:val="nil"/>
                <w:right w:val="nil"/>
                <w:between w:val="nil"/>
              </w:pBdr>
              <w:spacing w:line="276" w:lineRule="auto"/>
              <w:rPr>
                <w:rFonts w:ascii="Bierstadt" w:hAnsi="Bierstadt"/>
                <w:bCs/>
                <w:iCs/>
                <w:color w:val="000000"/>
                <w:lang w:val="en-CA"/>
              </w:rPr>
            </w:pPr>
            <w:r w:rsidRPr="00CF421B">
              <w:rPr>
                <w:rFonts w:ascii="Bierstadt" w:hAnsi="Bierstadt"/>
                <w:bCs/>
                <w:iCs/>
                <w:color w:val="000000"/>
                <w:lang w:val="en-PH"/>
              </w:rPr>
              <w:t>Shuffle the pile and give each student one BINGO Game Card</w:t>
            </w:r>
            <w:r w:rsidR="002F08DA" w:rsidRPr="00CF421B">
              <w:rPr>
                <w:rFonts w:ascii="Bierstadt" w:hAnsi="Bierstadt"/>
                <w:bCs/>
                <w:iCs/>
                <w:color w:val="000000"/>
                <w:lang w:val="en-PH"/>
              </w:rPr>
              <w:t xml:space="preserve"> each</w:t>
            </w:r>
            <w:r w:rsidRPr="00CF421B">
              <w:rPr>
                <w:rFonts w:ascii="Bierstadt" w:hAnsi="Bierstadt"/>
                <w:bCs/>
                <w:iCs/>
                <w:color w:val="000000"/>
                <w:lang w:val="en-PH"/>
              </w:rPr>
              <w:t>. These Game Cards contain the answers to the</w:t>
            </w:r>
            <w:r w:rsidR="00495EAA">
              <w:rPr>
                <w:rFonts w:ascii="Bierstadt" w:hAnsi="Bierstadt"/>
                <w:bCs/>
                <w:iCs/>
                <w:color w:val="000000"/>
                <w:lang w:val="en-PH"/>
              </w:rPr>
              <w:t xml:space="preserve"> statements on the</w:t>
            </w:r>
            <w:r w:rsidRPr="00CF421B">
              <w:rPr>
                <w:rFonts w:ascii="Bierstadt" w:hAnsi="Bierstadt"/>
                <w:bCs/>
                <w:iCs/>
                <w:color w:val="000000"/>
                <w:lang w:val="en-PH"/>
              </w:rPr>
              <w:t xml:space="preserve"> </w:t>
            </w:r>
            <w:r w:rsidR="00495EAA">
              <w:rPr>
                <w:rFonts w:ascii="Bierstadt" w:hAnsi="Bierstadt"/>
                <w:bCs/>
                <w:iCs/>
                <w:color w:val="000000"/>
                <w:lang w:val="en-PH"/>
              </w:rPr>
              <w:t>b</w:t>
            </w:r>
            <w:r w:rsidR="00094E2E">
              <w:rPr>
                <w:rFonts w:ascii="Bierstadt" w:hAnsi="Bierstadt"/>
                <w:bCs/>
                <w:iCs/>
                <w:color w:val="000000"/>
                <w:lang w:val="en-PH"/>
              </w:rPr>
              <w:t>ingo caller cards</w:t>
            </w:r>
            <w:r w:rsidRPr="00CF421B">
              <w:rPr>
                <w:rFonts w:ascii="Bierstadt" w:hAnsi="Bierstadt"/>
                <w:bCs/>
                <w:iCs/>
                <w:color w:val="000000"/>
                <w:lang w:val="en-PH"/>
              </w:rPr>
              <w:t xml:space="preserve"> that </w:t>
            </w:r>
            <w:r w:rsidR="002F08DA" w:rsidRPr="00CF421B">
              <w:rPr>
                <w:rFonts w:ascii="Bierstadt" w:hAnsi="Bierstadt"/>
                <w:bCs/>
                <w:iCs/>
                <w:color w:val="000000"/>
                <w:lang w:val="en-PH"/>
              </w:rPr>
              <w:t>you</w:t>
            </w:r>
            <w:r w:rsidRPr="00CF421B">
              <w:rPr>
                <w:rFonts w:ascii="Bierstadt" w:hAnsi="Bierstadt"/>
                <w:bCs/>
                <w:iCs/>
                <w:color w:val="000000"/>
                <w:lang w:val="en-PH"/>
              </w:rPr>
              <w:t xml:space="preserve"> will draw at random</w:t>
            </w:r>
            <w:r w:rsidR="002F08DA" w:rsidRPr="00CF421B">
              <w:rPr>
                <w:rFonts w:ascii="Bierstadt" w:hAnsi="Bierstadt"/>
                <w:bCs/>
                <w:iCs/>
                <w:color w:val="000000"/>
                <w:lang w:val="en-PH"/>
              </w:rPr>
              <w:t xml:space="preserve"> and read aloud</w:t>
            </w:r>
            <w:r w:rsidR="006415DE" w:rsidRPr="00CF421B">
              <w:rPr>
                <w:rFonts w:ascii="Bierstadt" w:hAnsi="Bierstadt"/>
                <w:bCs/>
                <w:iCs/>
                <w:color w:val="000000"/>
                <w:lang w:val="en-PH"/>
              </w:rPr>
              <w:t xml:space="preserve">. </w:t>
            </w:r>
          </w:p>
          <w:p w14:paraId="59B39F2B" w14:textId="653B7FAC" w:rsidR="00AA0A5D" w:rsidRPr="00CF421B" w:rsidRDefault="00AA0A5D" w:rsidP="00054250">
            <w:pPr>
              <w:pStyle w:val="ListParagraph"/>
              <w:numPr>
                <w:ilvl w:val="0"/>
                <w:numId w:val="24"/>
              </w:numPr>
              <w:pBdr>
                <w:top w:val="nil"/>
                <w:left w:val="nil"/>
                <w:bottom w:val="nil"/>
                <w:right w:val="nil"/>
                <w:between w:val="nil"/>
              </w:pBdr>
              <w:spacing w:line="276" w:lineRule="auto"/>
              <w:rPr>
                <w:rFonts w:ascii="Bierstadt" w:hAnsi="Bierstadt"/>
                <w:bCs/>
                <w:iCs/>
                <w:color w:val="000000"/>
                <w:lang w:val="en-CA"/>
              </w:rPr>
            </w:pPr>
            <w:r w:rsidRPr="00CF421B">
              <w:rPr>
                <w:rFonts w:ascii="Bierstadt" w:hAnsi="Bierstadt"/>
                <w:bCs/>
                <w:iCs/>
                <w:color w:val="000000"/>
                <w:lang w:val="en-PH"/>
              </w:rPr>
              <w:t xml:space="preserve">The </w:t>
            </w:r>
            <w:r w:rsidR="00495EAA">
              <w:rPr>
                <w:rFonts w:ascii="Bierstadt" w:hAnsi="Bierstadt"/>
                <w:bCs/>
                <w:iCs/>
                <w:color w:val="000000"/>
                <w:lang w:val="en-PH"/>
              </w:rPr>
              <w:t xml:space="preserve">bingo </w:t>
            </w:r>
            <w:r w:rsidR="00094E2E">
              <w:rPr>
                <w:rFonts w:ascii="Bierstadt" w:hAnsi="Bierstadt"/>
                <w:bCs/>
                <w:iCs/>
                <w:color w:val="000000"/>
                <w:lang w:val="en-PH"/>
              </w:rPr>
              <w:t xml:space="preserve">caller </w:t>
            </w:r>
            <w:r w:rsidRPr="00CF421B">
              <w:rPr>
                <w:rFonts w:ascii="Bierstadt" w:hAnsi="Bierstadt"/>
                <w:bCs/>
                <w:iCs/>
                <w:color w:val="000000"/>
                <w:lang w:val="en-PH"/>
              </w:rPr>
              <w:t>cards and bingo game cards can be found in your JA Kit materials</w:t>
            </w:r>
            <w:r w:rsidR="00CE54B5">
              <w:rPr>
                <w:rFonts w:ascii="Bierstadt" w:hAnsi="Bierstadt"/>
                <w:bCs/>
                <w:iCs/>
                <w:color w:val="000000"/>
                <w:lang w:val="en-PH"/>
              </w:rPr>
              <w:t xml:space="preserve">. </w:t>
            </w:r>
            <w:r w:rsidR="00CE54B5" w:rsidRPr="00CE54B5">
              <w:rPr>
                <w:rFonts w:ascii="Bierstadt" w:hAnsi="Bierstadt"/>
                <w:b/>
                <w:i/>
                <w:color w:val="000000"/>
                <w:lang w:val="en-PH"/>
              </w:rPr>
              <w:t xml:space="preserve">The </w:t>
            </w:r>
            <w:r w:rsidR="00094E2E">
              <w:rPr>
                <w:rFonts w:ascii="Bierstadt" w:hAnsi="Bierstadt"/>
                <w:b/>
                <w:i/>
                <w:color w:val="000000"/>
                <w:lang w:val="en-PH"/>
              </w:rPr>
              <w:t>caller cards</w:t>
            </w:r>
            <w:r w:rsidR="00CE54B5" w:rsidRPr="00CE54B5">
              <w:rPr>
                <w:rFonts w:ascii="Bierstadt" w:hAnsi="Bierstadt"/>
                <w:b/>
                <w:i/>
                <w:color w:val="000000"/>
                <w:lang w:val="en-PH"/>
              </w:rPr>
              <w:t xml:space="preserve"> and answers can also be found in the appendix below.</w:t>
            </w:r>
          </w:p>
          <w:p w14:paraId="5AEE2D54" w14:textId="26DA3579" w:rsidR="00AA0A5D" w:rsidRPr="00CF421B" w:rsidRDefault="00AA0A5D" w:rsidP="00054250">
            <w:pPr>
              <w:pStyle w:val="ListParagraph"/>
              <w:numPr>
                <w:ilvl w:val="0"/>
                <w:numId w:val="24"/>
              </w:numPr>
              <w:pBdr>
                <w:top w:val="nil"/>
                <w:left w:val="nil"/>
                <w:bottom w:val="nil"/>
                <w:right w:val="nil"/>
                <w:between w:val="nil"/>
              </w:pBdr>
              <w:spacing w:line="276" w:lineRule="auto"/>
              <w:rPr>
                <w:rFonts w:ascii="Bierstadt" w:hAnsi="Bierstadt"/>
                <w:bCs/>
                <w:iCs/>
                <w:color w:val="000000"/>
                <w:lang w:val="en-CA"/>
              </w:rPr>
            </w:pPr>
            <w:r w:rsidRPr="00CF421B">
              <w:rPr>
                <w:rFonts w:ascii="Bierstadt" w:hAnsi="Bierstadt"/>
                <w:b/>
                <w:iCs/>
                <w:color w:val="000000"/>
                <w:lang w:val="en-PH"/>
              </w:rPr>
              <w:t>Example:</w:t>
            </w:r>
            <w:r w:rsidRPr="00CF421B">
              <w:rPr>
                <w:rFonts w:ascii="Bierstadt" w:hAnsi="Bierstadt"/>
                <w:bCs/>
                <w:iCs/>
                <w:color w:val="000000"/>
                <w:lang w:val="en-PH"/>
              </w:rPr>
              <w:t xml:space="preserve"> </w:t>
            </w:r>
            <w:r w:rsidR="002F08DA" w:rsidRPr="00CF421B">
              <w:rPr>
                <w:rFonts w:ascii="Bierstadt" w:hAnsi="Bierstadt"/>
                <w:bCs/>
                <w:iCs/>
                <w:color w:val="000000"/>
                <w:lang w:val="en-PH"/>
              </w:rPr>
              <w:t>“</w:t>
            </w:r>
            <w:r w:rsidRPr="00CF421B">
              <w:rPr>
                <w:rFonts w:ascii="Bierstadt" w:hAnsi="Bierstadt"/>
                <w:bCs/>
                <w:iCs/>
                <w:color w:val="000000"/>
                <w:lang w:val="en-PH"/>
              </w:rPr>
              <w:t>Under the letter “</w:t>
            </w:r>
            <w:r w:rsidR="004B2996" w:rsidRPr="00CF421B">
              <w:rPr>
                <w:rFonts w:ascii="Bierstadt" w:hAnsi="Bierstadt"/>
                <w:bCs/>
                <w:iCs/>
                <w:color w:val="000000"/>
                <w:lang w:val="en-PH"/>
              </w:rPr>
              <w:t>B” …</w:t>
            </w:r>
            <w:r w:rsidR="002F08DA" w:rsidRPr="00CF421B">
              <w:rPr>
                <w:rFonts w:ascii="Bierstadt" w:hAnsi="Bierstadt"/>
                <w:bCs/>
                <w:iCs/>
                <w:color w:val="000000"/>
                <w:lang w:val="en-PH"/>
              </w:rPr>
              <w:t>”</w:t>
            </w:r>
            <w:r w:rsidRPr="00CF421B">
              <w:rPr>
                <w:rFonts w:ascii="Bierstadt" w:hAnsi="Bierstadt"/>
                <w:bCs/>
                <w:iCs/>
                <w:color w:val="000000"/>
                <w:lang w:val="en-PH"/>
              </w:rPr>
              <w:t xml:space="preserve"> then read the question card. Students answer the question and try to find the correct answer under the letter “B” on their Game Card. </w:t>
            </w:r>
          </w:p>
          <w:p w14:paraId="59DA0E8A" w14:textId="77777777" w:rsidR="002823D7" w:rsidRPr="00CF421B" w:rsidRDefault="002823D7">
            <w:pPr>
              <w:pBdr>
                <w:top w:val="nil"/>
                <w:left w:val="nil"/>
                <w:bottom w:val="nil"/>
                <w:right w:val="nil"/>
                <w:between w:val="nil"/>
              </w:pBdr>
              <w:spacing w:line="276" w:lineRule="auto"/>
              <w:rPr>
                <w:rFonts w:ascii="Bierstadt" w:hAnsi="Bierstadt"/>
                <w:bCs/>
                <w:iCs/>
                <w:color w:val="000000"/>
                <w:lang w:val="en-PH"/>
              </w:rPr>
            </w:pPr>
          </w:p>
          <w:p w14:paraId="6AE1AD82" w14:textId="64C92A2E" w:rsidR="00AA0A5D" w:rsidRPr="00CF421B" w:rsidRDefault="00AA0A5D">
            <w:pPr>
              <w:pBdr>
                <w:top w:val="nil"/>
                <w:left w:val="nil"/>
                <w:bottom w:val="nil"/>
                <w:right w:val="nil"/>
                <w:between w:val="nil"/>
              </w:pBdr>
              <w:spacing w:line="276" w:lineRule="auto"/>
              <w:rPr>
                <w:rFonts w:ascii="Bierstadt" w:hAnsi="Bierstadt"/>
                <w:b/>
                <w:i/>
                <w:color w:val="000000"/>
                <w:lang w:val="en-CA"/>
              </w:rPr>
            </w:pPr>
            <w:r w:rsidRPr="00CF421B">
              <w:rPr>
                <w:rFonts w:ascii="Bierstadt" w:hAnsi="Bierstadt"/>
                <w:bCs/>
                <w:iCs/>
                <w:color w:val="000000"/>
                <w:lang w:val="en-PH"/>
              </w:rPr>
              <w:lastRenderedPageBreak/>
              <w:t xml:space="preserve">Depending on the amount of time available, </w:t>
            </w:r>
            <w:r w:rsidR="002823D7" w:rsidRPr="00CF421B">
              <w:rPr>
                <w:rFonts w:ascii="Bierstadt" w:hAnsi="Bierstadt"/>
                <w:bCs/>
                <w:iCs/>
                <w:color w:val="000000"/>
                <w:lang w:val="en-PH"/>
              </w:rPr>
              <w:t xml:space="preserve">instruct students that they </w:t>
            </w:r>
            <w:r w:rsidRPr="00CF421B">
              <w:rPr>
                <w:rFonts w:ascii="Bierstadt" w:hAnsi="Bierstadt"/>
                <w:bCs/>
                <w:iCs/>
                <w:color w:val="000000"/>
                <w:lang w:val="en-PH"/>
              </w:rPr>
              <w:t>must fill one or two lines</w:t>
            </w:r>
            <w:r w:rsidR="002823D7" w:rsidRPr="00CF421B">
              <w:rPr>
                <w:rFonts w:ascii="Bierstadt" w:hAnsi="Bierstadt"/>
                <w:bCs/>
                <w:iCs/>
                <w:color w:val="000000"/>
                <w:lang w:val="en-PH"/>
              </w:rPr>
              <w:t>, or the full card,</w:t>
            </w:r>
            <w:r w:rsidRPr="00CF421B">
              <w:rPr>
                <w:rFonts w:ascii="Bierstadt" w:hAnsi="Bierstadt"/>
                <w:bCs/>
                <w:iCs/>
                <w:color w:val="000000"/>
                <w:lang w:val="en-PH"/>
              </w:rPr>
              <w:t xml:space="preserve"> to win the game. </w:t>
            </w:r>
            <w:r w:rsidR="002823D7" w:rsidRPr="00CF421B">
              <w:rPr>
                <w:rFonts w:ascii="Bierstadt" w:hAnsi="Bierstadt"/>
                <w:bCs/>
                <w:iCs/>
                <w:color w:val="000000"/>
                <w:lang w:val="en-PH"/>
              </w:rPr>
              <w:t>Students</w:t>
            </w:r>
            <w:r w:rsidRPr="00CF421B">
              <w:rPr>
                <w:rFonts w:ascii="Bierstadt" w:hAnsi="Bierstadt"/>
                <w:bCs/>
                <w:iCs/>
                <w:color w:val="000000"/>
                <w:lang w:val="en-PH"/>
              </w:rPr>
              <w:t xml:space="preserve"> can fill in vertical, horizontal, and diagonal rows on their Game Card.</w:t>
            </w:r>
            <w:r w:rsidRPr="00CF421B">
              <w:rPr>
                <w:rFonts w:ascii="Bierstadt" w:hAnsi="Bierstadt"/>
                <w:b/>
                <w:i/>
                <w:color w:val="000000"/>
                <w:lang w:val="en-PH"/>
              </w:rPr>
              <w:t> </w:t>
            </w:r>
          </w:p>
        </w:tc>
      </w:tr>
      <w:tr w:rsidR="00AA0A5D" w:rsidRPr="00CF421B" w14:paraId="6C6668C8" w14:textId="77777777">
        <w:tc>
          <w:tcPr>
            <w:tcW w:w="2425" w:type="dxa"/>
          </w:tcPr>
          <w:p w14:paraId="1AE77FBE" w14:textId="48B0EC8A" w:rsidR="00AA0A5D" w:rsidRPr="00CF421B" w:rsidRDefault="00AA0A5D">
            <w:pPr>
              <w:rPr>
                <w:rFonts w:ascii="Bierstadt" w:hAnsi="Bierstadt"/>
                <w:noProof/>
              </w:rPr>
            </w:pPr>
            <w:r w:rsidRPr="00CF421B">
              <w:rPr>
                <w:rFonts w:ascii="Bierstadt" w:hAnsi="Bierstadt"/>
                <w:noProof/>
              </w:rPr>
              <w:lastRenderedPageBreak/>
              <w:t>Slide 14</w:t>
            </w:r>
            <w:r w:rsidR="005F6CBA">
              <w:rPr>
                <w:rFonts w:ascii="Bierstadt" w:hAnsi="Bierstadt"/>
                <w:noProof/>
              </w:rPr>
              <w:t>4</w:t>
            </w:r>
          </w:p>
          <w:p w14:paraId="29AAAE18" w14:textId="6620B52C" w:rsidR="00AA0A5D" w:rsidRPr="00CF421B" w:rsidRDefault="005A6A75">
            <w:pPr>
              <w:rPr>
                <w:rFonts w:ascii="Bierstadt" w:hAnsi="Bierstadt"/>
                <w:noProof/>
              </w:rPr>
            </w:pPr>
            <w:r w:rsidRPr="005A6A75">
              <w:rPr>
                <w:rFonts w:ascii="Bierstadt" w:hAnsi="Bierstadt"/>
                <w:noProof/>
              </w:rPr>
              <w:drawing>
                <wp:inline distT="0" distB="0" distL="0" distR="0" wp14:anchorId="0FD35059" wp14:editId="38BE275F">
                  <wp:extent cx="1402715" cy="789305"/>
                  <wp:effectExtent l="0" t="0" r="6985" b="0"/>
                  <wp:docPr id="11572223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222399" name=""/>
                          <pic:cNvPicPr/>
                        </pic:nvPicPr>
                        <pic:blipFill>
                          <a:blip r:embed="rId220"/>
                          <a:stretch>
                            <a:fillRect/>
                          </a:stretch>
                        </pic:blipFill>
                        <pic:spPr>
                          <a:xfrm>
                            <a:off x="0" y="0"/>
                            <a:ext cx="1402715" cy="789305"/>
                          </a:xfrm>
                          <a:prstGeom prst="rect">
                            <a:avLst/>
                          </a:prstGeom>
                        </pic:spPr>
                      </pic:pic>
                    </a:graphicData>
                  </a:graphic>
                </wp:inline>
              </w:drawing>
            </w:r>
          </w:p>
        </w:tc>
        <w:tc>
          <w:tcPr>
            <w:tcW w:w="6925" w:type="dxa"/>
          </w:tcPr>
          <w:p w14:paraId="666B7AF5" w14:textId="77777777" w:rsidR="00AA0A5D" w:rsidRPr="003F066C" w:rsidRDefault="00AA0A5D" w:rsidP="00AA0A5D">
            <w:pPr>
              <w:pBdr>
                <w:top w:val="nil"/>
                <w:left w:val="nil"/>
                <w:bottom w:val="nil"/>
                <w:right w:val="nil"/>
                <w:between w:val="nil"/>
              </w:pBdr>
              <w:spacing w:line="276" w:lineRule="auto"/>
              <w:rPr>
                <w:rFonts w:ascii="Bierstadt" w:hAnsi="Bierstadt"/>
                <w:b/>
                <w:bCs/>
                <w:i/>
                <w:iCs/>
                <w:color w:val="000000"/>
                <w:lang w:val="en-CA"/>
              </w:rPr>
            </w:pPr>
            <w:r w:rsidRPr="003F066C">
              <w:rPr>
                <w:rFonts w:ascii="Bierstadt" w:hAnsi="Bierstadt"/>
                <w:b/>
                <w:bCs/>
                <w:i/>
                <w:iCs/>
                <w:color w:val="000000"/>
                <w:lang w:val="en-PH"/>
              </w:rPr>
              <w:t>Suggested time: 5 minutes</w:t>
            </w:r>
          </w:p>
          <w:p w14:paraId="4458E910" w14:textId="0A318C6C" w:rsidR="00AA0A5D" w:rsidRDefault="00AA0A5D" w:rsidP="00AA0A5D">
            <w:pPr>
              <w:pBdr>
                <w:top w:val="nil"/>
                <w:left w:val="nil"/>
                <w:bottom w:val="nil"/>
                <w:right w:val="nil"/>
                <w:between w:val="nil"/>
              </w:pBdr>
              <w:spacing w:line="276" w:lineRule="auto"/>
              <w:rPr>
                <w:rFonts w:ascii="Bierstadt" w:hAnsi="Bierstadt"/>
                <w:color w:val="000000"/>
                <w:lang w:val="en-PH"/>
              </w:rPr>
            </w:pPr>
            <w:r w:rsidRPr="00CF421B">
              <w:rPr>
                <w:rFonts w:ascii="Bierstadt" w:hAnsi="Bierstadt"/>
                <w:color w:val="000000"/>
                <w:lang w:val="en-PH"/>
              </w:rPr>
              <w:t>Invite students to visit jac</w:t>
            </w:r>
            <w:r w:rsidR="008D0C02">
              <w:rPr>
                <w:rFonts w:ascii="Bierstadt" w:hAnsi="Bierstadt"/>
                <w:color w:val="000000"/>
                <w:lang w:val="en-PH"/>
              </w:rPr>
              <w:t>ampus</w:t>
            </w:r>
            <w:r w:rsidRPr="00CF421B">
              <w:rPr>
                <w:rFonts w:ascii="Bierstadt" w:hAnsi="Bierstadt"/>
                <w:color w:val="000000"/>
                <w:lang w:val="en-PH"/>
              </w:rPr>
              <w:t>.org for additional information and learning.</w:t>
            </w:r>
          </w:p>
          <w:p w14:paraId="4CABBABB" w14:textId="77777777" w:rsidR="007B33FE" w:rsidRPr="00CF421B" w:rsidRDefault="007B33FE" w:rsidP="00AA0A5D">
            <w:pPr>
              <w:pBdr>
                <w:top w:val="nil"/>
                <w:left w:val="nil"/>
                <w:bottom w:val="nil"/>
                <w:right w:val="nil"/>
                <w:between w:val="nil"/>
              </w:pBdr>
              <w:spacing w:line="276" w:lineRule="auto"/>
              <w:rPr>
                <w:rFonts w:ascii="Bierstadt" w:hAnsi="Bierstadt"/>
                <w:color w:val="000000"/>
                <w:lang w:val="en-CA"/>
              </w:rPr>
            </w:pPr>
          </w:p>
          <w:p w14:paraId="21F1DF69" w14:textId="77777777" w:rsidR="00AA0A5D" w:rsidRDefault="00AA0A5D" w:rsidP="00AA0A5D">
            <w:pPr>
              <w:pBdr>
                <w:top w:val="nil"/>
                <w:left w:val="nil"/>
                <w:bottom w:val="nil"/>
                <w:right w:val="nil"/>
                <w:between w:val="nil"/>
              </w:pBdr>
              <w:spacing w:line="276" w:lineRule="auto"/>
              <w:rPr>
                <w:rFonts w:ascii="Bierstadt" w:hAnsi="Bierstadt"/>
                <w:color w:val="000000"/>
                <w:lang w:val="en-PH"/>
              </w:rPr>
            </w:pPr>
            <w:r w:rsidRPr="00CF421B">
              <w:rPr>
                <w:rFonts w:ascii="Bierstadt" w:hAnsi="Bierstadt"/>
                <w:color w:val="000000"/>
                <w:lang w:val="en-PH"/>
              </w:rPr>
              <w:t>Thank the students and teacher for their participation and distribute the Certificates of Accomplishment. </w:t>
            </w:r>
          </w:p>
          <w:p w14:paraId="69923422" w14:textId="77777777" w:rsidR="007B33FE" w:rsidRPr="00CF421B" w:rsidRDefault="007B33FE" w:rsidP="00AA0A5D">
            <w:pPr>
              <w:pBdr>
                <w:top w:val="nil"/>
                <w:left w:val="nil"/>
                <w:bottom w:val="nil"/>
                <w:right w:val="nil"/>
                <w:between w:val="nil"/>
              </w:pBdr>
              <w:spacing w:line="276" w:lineRule="auto"/>
              <w:rPr>
                <w:rFonts w:ascii="Bierstadt" w:hAnsi="Bierstadt"/>
                <w:color w:val="000000"/>
                <w:lang w:val="en-CA"/>
              </w:rPr>
            </w:pPr>
          </w:p>
          <w:p w14:paraId="13E5A7E3" w14:textId="20F6B401" w:rsidR="00AA0A5D" w:rsidRPr="00CF421B" w:rsidRDefault="00AA0A5D">
            <w:pPr>
              <w:pBdr>
                <w:top w:val="nil"/>
                <w:left w:val="nil"/>
                <w:bottom w:val="nil"/>
                <w:right w:val="nil"/>
                <w:between w:val="nil"/>
              </w:pBdr>
              <w:spacing w:line="276" w:lineRule="auto"/>
              <w:rPr>
                <w:rFonts w:ascii="Bierstadt" w:hAnsi="Bierstadt"/>
                <w:color w:val="000000"/>
                <w:lang w:val="en-CA"/>
              </w:rPr>
            </w:pPr>
            <w:r w:rsidRPr="00CF421B">
              <w:rPr>
                <w:rFonts w:ascii="Bierstadt" w:hAnsi="Bierstadt"/>
                <w:color w:val="000000"/>
                <w:lang w:val="en-PH"/>
              </w:rPr>
              <w:t>Tell the students you enjoyed spending time with them and congratulate them on a job well done! </w:t>
            </w:r>
          </w:p>
        </w:tc>
      </w:tr>
    </w:tbl>
    <w:p w14:paraId="5E632CE7" w14:textId="77777777" w:rsidR="005A4BC0" w:rsidRDefault="005A4BC0">
      <w:pPr>
        <w:rPr>
          <w:rFonts w:ascii="Bierstadt" w:hAnsi="Bierstadt"/>
        </w:rPr>
      </w:pPr>
    </w:p>
    <w:p w14:paraId="61B04E60" w14:textId="77777777" w:rsidR="00683CB6" w:rsidRDefault="00683CB6">
      <w:pPr>
        <w:rPr>
          <w:rFonts w:ascii="Bierstadt" w:hAnsi="Bierstadt"/>
        </w:rPr>
        <w:sectPr w:rsidR="00683CB6">
          <w:headerReference w:type="default" r:id="rId221"/>
          <w:pgSz w:w="12240" w:h="15840"/>
          <w:pgMar w:top="1440" w:right="1440" w:bottom="1440" w:left="1440" w:header="720" w:footer="720" w:gutter="0"/>
          <w:pgNumType w:start="1"/>
          <w:cols w:space="720"/>
        </w:sectPr>
      </w:pPr>
    </w:p>
    <w:p w14:paraId="33DC5C31" w14:textId="73418118" w:rsidR="00D50C38" w:rsidRPr="00CF421B" w:rsidRDefault="00D50C38">
      <w:pPr>
        <w:rPr>
          <w:rFonts w:ascii="Bierstadt" w:hAnsi="Bierstadt"/>
          <w:b/>
          <w:bCs/>
        </w:rPr>
      </w:pPr>
      <w:r w:rsidRPr="00CF421B">
        <w:rPr>
          <w:rFonts w:ascii="Bierstadt" w:hAnsi="Bierstadt"/>
          <w:b/>
          <w:bCs/>
        </w:rPr>
        <w:lastRenderedPageBreak/>
        <w:t>Appendix</w:t>
      </w:r>
    </w:p>
    <w:p w14:paraId="4191DDAF" w14:textId="3B2CABF6" w:rsidR="00053A4D" w:rsidRPr="000F5EB1" w:rsidRDefault="003551E0">
      <w:pPr>
        <w:rPr>
          <w:rFonts w:ascii="Bierstadt" w:hAnsi="Bierstadt"/>
          <w:b/>
          <w:bCs/>
          <w:i/>
          <w:iCs/>
        </w:rPr>
      </w:pPr>
      <w:r w:rsidRPr="000F5EB1">
        <w:rPr>
          <w:rFonts w:ascii="Bierstadt" w:hAnsi="Bierstadt"/>
          <w:b/>
          <w:bCs/>
          <w:i/>
          <w:iCs/>
        </w:rPr>
        <w:t xml:space="preserve">Website </w:t>
      </w:r>
      <w:proofErr w:type="spellStart"/>
      <w:r w:rsidRPr="000F5EB1">
        <w:rPr>
          <w:rFonts w:ascii="Bierstadt" w:hAnsi="Bierstadt"/>
          <w:b/>
          <w:bCs/>
          <w:i/>
          <w:iCs/>
        </w:rPr>
        <w:t>Whatzit</w:t>
      </w:r>
      <w:proofErr w:type="spellEnd"/>
      <w:r w:rsidRPr="000F5EB1">
        <w:rPr>
          <w:rFonts w:ascii="Bierstadt" w:hAnsi="Bierstadt"/>
          <w:b/>
          <w:bCs/>
          <w:i/>
          <w:iCs/>
        </w:rPr>
        <w:t xml:space="preserve"> Game – Answer Key</w:t>
      </w:r>
    </w:p>
    <w:p w14:paraId="0B32AA89" w14:textId="324AC435" w:rsidR="00EC6596" w:rsidRPr="00B661F0" w:rsidRDefault="00AE320C" w:rsidP="00AD49F9">
      <w:pPr>
        <w:spacing w:after="0"/>
        <w:rPr>
          <w:rFonts w:ascii="Bierstadt" w:hAnsi="Bierstadt"/>
          <w:b/>
          <w:bCs/>
          <w:color w:val="285F74"/>
        </w:rPr>
      </w:pPr>
      <w:r w:rsidRPr="00B661F0">
        <w:rPr>
          <w:rFonts w:ascii="Bierstadt" w:hAnsi="Bierstadt"/>
          <w:b/>
          <w:bCs/>
          <w:color w:val="285F74"/>
        </w:rPr>
        <w:t>What indicators tell you a website is secure?</w:t>
      </w:r>
    </w:p>
    <w:p w14:paraId="71DA9C64" w14:textId="18AE6458" w:rsidR="00AE320C" w:rsidRDefault="00AE320C">
      <w:pPr>
        <w:rPr>
          <w:rFonts w:ascii="Bierstadt" w:hAnsi="Bierstadt"/>
        </w:rPr>
      </w:pPr>
      <w:r w:rsidRPr="00AE320C">
        <w:rPr>
          <w:rFonts w:ascii="Bierstadt" w:hAnsi="Bierstadt"/>
        </w:rPr>
        <w:t>A closed padlock icon, unbroken key in the bottom right corner of the screen, or a website address that begins with https://</w:t>
      </w:r>
    </w:p>
    <w:p w14:paraId="79DA4B08" w14:textId="39B12BF6" w:rsidR="00AE320C" w:rsidRPr="00B661F0" w:rsidRDefault="00AE320C" w:rsidP="00AD49F9">
      <w:pPr>
        <w:spacing w:after="0"/>
        <w:rPr>
          <w:rFonts w:ascii="Bierstadt" w:hAnsi="Bierstadt"/>
          <w:b/>
          <w:bCs/>
          <w:color w:val="285F74"/>
        </w:rPr>
      </w:pPr>
      <w:r w:rsidRPr="00B661F0">
        <w:rPr>
          <w:rFonts w:ascii="Bierstadt" w:hAnsi="Bierstadt"/>
          <w:b/>
          <w:bCs/>
          <w:color w:val="285F74"/>
        </w:rPr>
        <w:t>With which type of Wi-Fi connection should you avoid making purchases?</w:t>
      </w:r>
    </w:p>
    <w:p w14:paraId="6873EDDF" w14:textId="03E8B647" w:rsidR="00AE320C" w:rsidRDefault="009718F4">
      <w:pPr>
        <w:rPr>
          <w:rFonts w:ascii="Bierstadt" w:hAnsi="Bierstadt"/>
        </w:rPr>
      </w:pPr>
      <w:r w:rsidRPr="009718F4">
        <w:rPr>
          <w:rFonts w:ascii="Bierstadt" w:hAnsi="Bierstadt"/>
        </w:rPr>
        <w:t>Through public Wi-Fi.</w:t>
      </w:r>
    </w:p>
    <w:p w14:paraId="008B4F40" w14:textId="735F6A37" w:rsidR="009718F4" w:rsidRPr="00B661F0" w:rsidRDefault="009718F4" w:rsidP="00AD49F9">
      <w:pPr>
        <w:spacing w:after="0"/>
        <w:rPr>
          <w:rFonts w:ascii="Bierstadt" w:hAnsi="Bierstadt"/>
          <w:b/>
          <w:bCs/>
          <w:color w:val="285F74"/>
        </w:rPr>
      </w:pPr>
      <w:r w:rsidRPr="00B661F0">
        <w:rPr>
          <w:rFonts w:ascii="Bierstadt" w:hAnsi="Bierstadt"/>
          <w:b/>
          <w:bCs/>
          <w:color w:val="285F74"/>
        </w:rPr>
        <w:t>How would you describe websites that ask for financial information via email or pop-ups?</w:t>
      </w:r>
    </w:p>
    <w:p w14:paraId="5EE52BDC" w14:textId="0214EDC7" w:rsidR="003551E0" w:rsidRDefault="009718F4" w:rsidP="009718F4">
      <w:pPr>
        <w:rPr>
          <w:rFonts w:ascii="Bierstadt" w:hAnsi="Bierstadt"/>
        </w:rPr>
      </w:pPr>
      <w:r w:rsidRPr="009718F4">
        <w:rPr>
          <w:rFonts w:ascii="Bierstadt" w:hAnsi="Bierstadt"/>
        </w:rPr>
        <w:t>Fake, fraudulent, illegitimate! Close them quickly!</w:t>
      </w:r>
    </w:p>
    <w:p w14:paraId="4F1EF6D0" w14:textId="058A0D09" w:rsidR="009718F4" w:rsidRPr="00B661F0" w:rsidRDefault="009718F4" w:rsidP="00AD49F9">
      <w:pPr>
        <w:spacing w:after="0"/>
        <w:rPr>
          <w:rFonts w:ascii="Bierstadt" w:hAnsi="Bierstadt"/>
          <w:b/>
          <w:bCs/>
          <w:color w:val="285F74"/>
        </w:rPr>
      </w:pPr>
      <w:r w:rsidRPr="00B661F0">
        <w:rPr>
          <w:rFonts w:ascii="Bierstadt" w:hAnsi="Bierstadt"/>
          <w:b/>
          <w:bCs/>
          <w:color w:val="285F74"/>
        </w:rPr>
        <w:t>What “wall” should always be activated?’</w:t>
      </w:r>
    </w:p>
    <w:p w14:paraId="7F9584B3" w14:textId="5490C543" w:rsidR="009718F4" w:rsidRDefault="00FF6E7B" w:rsidP="009718F4">
      <w:pPr>
        <w:rPr>
          <w:rFonts w:ascii="Bierstadt" w:hAnsi="Bierstadt"/>
        </w:rPr>
      </w:pPr>
      <w:r w:rsidRPr="00FF6E7B">
        <w:rPr>
          <w:rFonts w:ascii="Bierstadt" w:hAnsi="Bierstadt"/>
        </w:rPr>
        <w:t>Your firewall. Windows Firewall is on by default in the latest version of Windows. Make sure you don’t turn it off.</w:t>
      </w:r>
    </w:p>
    <w:p w14:paraId="6CB9D47A" w14:textId="73A7A4CA" w:rsidR="00FF6E7B" w:rsidRPr="00B661F0" w:rsidRDefault="00FF6E7B" w:rsidP="00AD49F9">
      <w:pPr>
        <w:spacing w:after="0"/>
        <w:rPr>
          <w:rFonts w:ascii="Bierstadt" w:hAnsi="Bierstadt"/>
          <w:b/>
          <w:bCs/>
          <w:color w:val="285F74"/>
        </w:rPr>
      </w:pPr>
      <w:r w:rsidRPr="00B661F0">
        <w:rPr>
          <w:rFonts w:ascii="Bierstadt" w:hAnsi="Bierstadt"/>
          <w:b/>
          <w:bCs/>
          <w:color w:val="285F74"/>
        </w:rPr>
        <w:t>What information should an online store keep 100% secure?</w:t>
      </w:r>
    </w:p>
    <w:p w14:paraId="5309D59E" w14:textId="217D8480" w:rsidR="00FF6E7B" w:rsidRDefault="00FF6E7B" w:rsidP="009718F4">
      <w:pPr>
        <w:rPr>
          <w:rFonts w:ascii="Bierstadt" w:hAnsi="Bierstadt"/>
        </w:rPr>
      </w:pPr>
      <w:r w:rsidRPr="00FF6E7B">
        <w:rPr>
          <w:rFonts w:ascii="Bierstadt" w:hAnsi="Bierstadt"/>
        </w:rPr>
        <w:t>Your credit card or debit card information.</w:t>
      </w:r>
    </w:p>
    <w:p w14:paraId="247B1A7E" w14:textId="4034421E" w:rsidR="00FF6E7B" w:rsidRPr="00AD49F9" w:rsidRDefault="00FF6E7B" w:rsidP="00AD49F9">
      <w:pPr>
        <w:spacing w:after="0"/>
        <w:rPr>
          <w:rFonts w:ascii="Bierstadt" w:hAnsi="Bierstadt"/>
          <w:b/>
          <w:bCs/>
          <w:color w:val="285F74"/>
        </w:rPr>
      </w:pPr>
      <w:r w:rsidRPr="00AD49F9">
        <w:rPr>
          <w:rFonts w:ascii="Bierstadt" w:hAnsi="Bierstadt"/>
          <w:b/>
          <w:bCs/>
          <w:color w:val="285F74"/>
        </w:rPr>
        <w:t>What information is easy to find about legitimate merchants where online purchases can be made?</w:t>
      </w:r>
    </w:p>
    <w:p w14:paraId="74BABC08" w14:textId="424B39B5" w:rsidR="00FF6E7B" w:rsidRDefault="00FF6E7B" w:rsidP="009718F4">
      <w:pPr>
        <w:rPr>
          <w:rFonts w:ascii="Bierstadt" w:hAnsi="Bierstadt"/>
        </w:rPr>
      </w:pPr>
      <w:r w:rsidRPr="00FF6E7B">
        <w:rPr>
          <w:rFonts w:ascii="Bierstadt" w:hAnsi="Bierstadt"/>
        </w:rPr>
        <w:t>Sales, return, and privacy policies. If they aren’t there or are hard to find, don’t shop at this site!</w:t>
      </w:r>
    </w:p>
    <w:p w14:paraId="2B0EC423" w14:textId="628A80AB" w:rsidR="00FF6E7B" w:rsidRPr="00AD49F9" w:rsidRDefault="00FF6E7B" w:rsidP="00AD49F9">
      <w:pPr>
        <w:spacing w:after="0"/>
        <w:rPr>
          <w:rFonts w:ascii="Bierstadt" w:hAnsi="Bierstadt"/>
          <w:b/>
          <w:bCs/>
          <w:color w:val="285F74"/>
        </w:rPr>
      </w:pPr>
      <w:r w:rsidRPr="00AD49F9">
        <w:rPr>
          <w:rFonts w:ascii="Bierstadt" w:hAnsi="Bierstadt"/>
          <w:b/>
          <w:bCs/>
          <w:color w:val="285F74"/>
        </w:rPr>
        <w:t>What information should a legitimate company include on their “contact us” page?</w:t>
      </w:r>
    </w:p>
    <w:p w14:paraId="26440DD5" w14:textId="33644961" w:rsidR="00FF6E7B" w:rsidRDefault="00FF6E7B" w:rsidP="009718F4">
      <w:pPr>
        <w:rPr>
          <w:rFonts w:ascii="Bierstadt" w:hAnsi="Bierstadt"/>
        </w:rPr>
      </w:pPr>
      <w:r w:rsidRPr="00FF6E7B">
        <w:rPr>
          <w:rFonts w:ascii="Bierstadt" w:hAnsi="Bierstadt"/>
        </w:rPr>
        <w:t>Name, physical address</w:t>
      </w:r>
      <w:r w:rsidR="004F2C35">
        <w:rPr>
          <w:rFonts w:ascii="Bierstadt" w:hAnsi="Bierstadt"/>
        </w:rPr>
        <w:t>,</w:t>
      </w:r>
      <w:r w:rsidRPr="00FF6E7B">
        <w:rPr>
          <w:rFonts w:ascii="Bierstadt" w:hAnsi="Bierstadt"/>
        </w:rPr>
        <w:t xml:space="preserve"> including country and email address.</w:t>
      </w:r>
    </w:p>
    <w:p w14:paraId="696B41C3" w14:textId="4ED99E1B" w:rsidR="00FF6E7B" w:rsidRPr="00AD49F9" w:rsidRDefault="009B34D6" w:rsidP="00AD49F9">
      <w:pPr>
        <w:spacing w:after="0"/>
        <w:rPr>
          <w:rFonts w:ascii="Bierstadt" w:hAnsi="Bierstadt"/>
          <w:b/>
          <w:bCs/>
          <w:color w:val="285F74"/>
        </w:rPr>
      </w:pPr>
      <w:r w:rsidRPr="00AD49F9">
        <w:rPr>
          <w:rFonts w:ascii="Bierstadt" w:hAnsi="Bierstadt"/>
          <w:b/>
          <w:bCs/>
          <w:color w:val="285F74"/>
        </w:rPr>
        <w:t>Should you accept third-party cookies?</w:t>
      </w:r>
    </w:p>
    <w:p w14:paraId="60988DC5" w14:textId="6EDE4DBB" w:rsidR="009B34D6" w:rsidRDefault="009B34D6" w:rsidP="009718F4">
      <w:pPr>
        <w:rPr>
          <w:rFonts w:ascii="Bierstadt" w:hAnsi="Bierstadt"/>
        </w:rPr>
      </w:pPr>
      <w:r w:rsidRPr="009B34D6">
        <w:rPr>
          <w:rFonts w:ascii="Bierstadt" w:hAnsi="Bierstadt"/>
        </w:rPr>
        <w:t>No! If you accept, the website could sell your browsing data to third parties. Sharing your personal information with third parties without giving you any control over it could leave you vulnerable.</w:t>
      </w:r>
    </w:p>
    <w:p w14:paraId="20DAD615" w14:textId="68B17AAB" w:rsidR="009B34D6" w:rsidRPr="00AD49F9" w:rsidRDefault="009B34D6" w:rsidP="00AD49F9">
      <w:pPr>
        <w:spacing w:after="0"/>
        <w:rPr>
          <w:rFonts w:ascii="Bierstadt" w:hAnsi="Bierstadt"/>
          <w:b/>
          <w:bCs/>
          <w:color w:val="285F74"/>
        </w:rPr>
      </w:pPr>
      <w:r w:rsidRPr="00AD49F9">
        <w:rPr>
          <w:rFonts w:ascii="Bierstadt" w:hAnsi="Bierstadt"/>
          <w:b/>
          <w:bCs/>
          <w:color w:val="285F74"/>
        </w:rPr>
        <w:t>This secret code should NOT include any part of your name, birthdate, social insurance number, address, or phone number.</w:t>
      </w:r>
    </w:p>
    <w:p w14:paraId="33DF19B9" w14:textId="52F2501E" w:rsidR="00AD49F9" w:rsidRDefault="009B34D6" w:rsidP="009718F4">
      <w:pPr>
        <w:rPr>
          <w:rFonts w:ascii="Bierstadt" w:hAnsi="Bierstadt"/>
        </w:rPr>
      </w:pPr>
      <w:r w:rsidRPr="009B34D6">
        <w:rPr>
          <w:rFonts w:ascii="Bierstadt" w:hAnsi="Bierstadt"/>
        </w:rPr>
        <w:t>Your PIN.</w:t>
      </w:r>
    </w:p>
    <w:p w14:paraId="10C019C8" w14:textId="0681ABBA" w:rsidR="009B34D6" w:rsidRPr="00AD49F9" w:rsidRDefault="009B34D6" w:rsidP="00AD49F9">
      <w:pPr>
        <w:spacing w:after="0"/>
        <w:rPr>
          <w:rFonts w:ascii="Bierstadt" w:hAnsi="Bierstadt"/>
          <w:b/>
          <w:bCs/>
          <w:color w:val="285F74"/>
        </w:rPr>
      </w:pPr>
      <w:r w:rsidRPr="00AD49F9">
        <w:rPr>
          <w:rFonts w:ascii="Bierstadt" w:hAnsi="Bierstadt"/>
          <w:b/>
          <w:bCs/>
          <w:color w:val="285F74"/>
        </w:rPr>
        <w:t>What should you do if someone tries to distract you while you are using an ATM machine?</w:t>
      </w:r>
    </w:p>
    <w:p w14:paraId="7696B56D" w14:textId="403199EE" w:rsidR="009B34D6" w:rsidRDefault="009D3B87" w:rsidP="009718F4">
      <w:pPr>
        <w:rPr>
          <w:rFonts w:ascii="Bierstadt" w:hAnsi="Bierstadt"/>
        </w:rPr>
      </w:pPr>
      <w:r w:rsidRPr="009D3B87">
        <w:rPr>
          <w:rFonts w:ascii="Bierstadt" w:hAnsi="Bierstadt"/>
        </w:rPr>
        <w:t>Ignore the distraction and stop what you are doing until you can focus. Never let anyone else swipe your card for you!</w:t>
      </w:r>
    </w:p>
    <w:p w14:paraId="55655B39" w14:textId="66B79DC3" w:rsidR="009D3B87" w:rsidRPr="00AD49F9" w:rsidRDefault="009D3B87" w:rsidP="00AD49F9">
      <w:pPr>
        <w:spacing w:after="0"/>
        <w:rPr>
          <w:rFonts w:ascii="Bierstadt" w:hAnsi="Bierstadt"/>
          <w:b/>
          <w:bCs/>
          <w:color w:val="285F74"/>
        </w:rPr>
      </w:pPr>
      <w:r w:rsidRPr="00AD49F9">
        <w:rPr>
          <w:rFonts w:ascii="Bierstadt" w:hAnsi="Bierstadt"/>
          <w:b/>
          <w:bCs/>
          <w:color w:val="285F74"/>
        </w:rPr>
        <w:lastRenderedPageBreak/>
        <w:t>What are the ways that criminals can gain access to personal information through a computer or smartphone?</w:t>
      </w:r>
    </w:p>
    <w:p w14:paraId="5E4FFC5D" w14:textId="343687B7" w:rsidR="009D3B87" w:rsidRDefault="009D3B87" w:rsidP="009718F4">
      <w:pPr>
        <w:rPr>
          <w:rFonts w:ascii="Bierstadt" w:hAnsi="Bierstadt"/>
        </w:rPr>
      </w:pPr>
      <w:r w:rsidRPr="009D3B87">
        <w:rPr>
          <w:rFonts w:ascii="Bierstadt" w:hAnsi="Bierstadt"/>
        </w:rPr>
        <w:t>Phishing, smishing, vishing, and pharming.</w:t>
      </w:r>
    </w:p>
    <w:p w14:paraId="09DA1723" w14:textId="4357B2A0" w:rsidR="009D3B87" w:rsidRPr="00AD49F9" w:rsidRDefault="009D3B87" w:rsidP="00AD49F9">
      <w:pPr>
        <w:spacing w:after="0"/>
        <w:rPr>
          <w:rFonts w:ascii="Bierstadt" w:hAnsi="Bierstadt"/>
          <w:b/>
          <w:bCs/>
          <w:color w:val="285F74"/>
        </w:rPr>
      </w:pPr>
      <w:r w:rsidRPr="00AD49F9">
        <w:rPr>
          <w:rFonts w:ascii="Bierstadt" w:hAnsi="Bierstadt"/>
          <w:b/>
          <w:bCs/>
          <w:color w:val="285F74"/>
        </w:rPr>
        <w:t>What kind of information do legitimate organizations/ companies NEVER ask you to verify via email?</w:t>
      </w:r>
    </w:p>
    <w:p w14:paraId="496B137A" w14:textId="7DCC3C35" w:rsidR="009D3B87" w:rsidRDefault="009D3B87" w:rsidP="009718F4">
      <w:pPr>
        <w:rPr>
          <w:rFonts w:ascii="Bierstadt" w:hAnsi="Bierstadt"/>
        </w:rPr>
      </w:pPr>
      <w:r w:rsidRPr="009D3B87">
        <w:rPr>
          <w:rFonts w:ascii="Bierstadt" w:hAnsi="Bierstadt"/>
        </w:rPr>
        <w:t>Personal information. This is called Phishing.</w:t>
      </w:r>
    </w:p>
    <w:p w14:paraId="4CE4D6B0" w14:textId="6EA8EE38" w:rsidR="009D3B87" w:rsidRPr="00AD49F9" w:rsidRDefault="009D3B87" w:rsidP="00AD49F9">
      <w:pPr>
        <w:spacing w:after="0"/>
        <w:rPr>
          <w:rFonts w:ascii="Bierstadt" w:hAnsi="Bierstadt"/>
          <w:b/>
          <w:bCs/>
          <w:color w:val="285F74"/>
        </w:rPr>
      </w:pPr>
      <w:r w:rsidRPr="00AD49F9">
        <w:rPr>
          <w:rFonts w:ascii="Bierstadt" w:hAnsi="Bierstadt"/>
          <w:b/>
          <w:bCs/>
          <w:color w:val="285F74"/>
        </w:rPr>
        <w:t>Why shouldn’t you respond to text messages sent to your phone by strangers?</w:t>
      </w:r>
    </w:p>
    <w:p w14:paraId="383E9A3F" w14:textId="77777777" w:rsidR="001D1BAE" w:rsidRDefault="001D1BAE" w:rsidP="00683889">
      <w:pPr>
        <w:rPr>
          <w:rFonts w:ascii="Bierstadt" w:hAnsi="Bierstadt"/>
        </w:rPr>
      </w:pPr>
      <w:r w:rsidRPr="001D1BAE">
        <w:rPr>
          <w:rFonts w:ascii="Bierstadt" w:hAnsi="Bierstadt"/>
        </w:rPr>
        <w:t xml:space="preserve">Smishing stands for short message service and if you respond, you are verifying your phone number to others who might try to scam you. </w:t>
      </w:r>
    </w:p>
    <w:p w14:paraId="733DB9B8" w14:textId="77777777" w:rsidR="001D1BAE" w:rsidRPr="00AD49F9" w:rsidRDefault="001D1BAE" w:rsidP="00AD49F9">
      <w:pPr>
        <w:spacing w:after="0"/>
        <w:rPr>
          <w:rFonts w:ascii="Bierstadt" w:hAnsi="Bierstadt"/>
          <w:b/>
          <w:bCs/>
          <w:color w:val="285F74"/>
        </w:rPr>
      </w:pPr>
      <w:r w:rsidRPr="00AD49F9">
        <w:rPr>
          <w:rFonts w:ascii="Bierstadt" w:hAnsi="Bierstadt"/>
          <w:b/>
          <w:bCs/>
          <w:color w:val="285F74"/>
        </w:rPr>
        <w:t xml:space="preserve">Should you respond to live or automated callers claiming you’ve won a holiday? </w:t>
      </w:r>
    </w:p>
    <w:p w14:paraId="47A3D8A8" w14:textId="77777777" w:rsidR="001D1BAE" w:rsidRDefault="001D1BAE" w:rsidP="00683889">
      <w:pPr>
        <w:rPr>
          <w:rFonts w:ascii="Bierstadt" w:hAnsi="Bierstadt"/>
        </w:rPr>
      </w:pPr>
      <w:r w:rsidRPr="001D1BAE">
        <w:rPr>
          <w:rFonts w:ascii="Bierstadt" w:hAnsi="Bierstadt"/>
        </w:rPr>
        <w:t xml:space="preserve">No! This is called vishing. Your personal information is valuable. Keep it safe. </w:t>
      </w:r>
    </w:p>
    <w:p w14:paraId="06B2D7AD" w14:textId="613B6D04" w:rsidR="00683889" w:rsidRPr="00AD49F9" w:rsidRDefault="001D1BAE" w:rsidP="00AD49F9">
      <w:pPr>
        <w:spacing w:after="0"/>
        <w:rPr>
          <w:rFonts w:ascii="Bierstadt" w:hAnsi="Bierstadt"/>
          <w:b/>
          <w:bCs/>
          <w:color w:val="285F74"/>
        </w:rPr>
      </w:pPr>
      <w:r w:rsidRPr="00AD49F9">
        <w:rPr>
          <w:rFonts w:ascii="Bierstadt" w:hAnsi="Bierstadt"/>
          <w:b/>
          <w:bCs/>
          <w:color w:val="285F74"/>
        </w:rPr>
        <w:t xml:space="preserve">An email or text message that begins “Dear Valued Customer” or “You have won a prize” is probably what? </w:t>
      </w:r>
      <w:r w:rsidR="00683889" w:rsidRPr="00AD49F9">
        <w:rPr>
          <w:rFonts w:ascii="Bierstadt" w:hAnsi="Bierstadt"/>
          <w:b/>
          <w:bCs/>
          <w:color w:val="285F74"/>
        </w:rPr>
        <w:t xml:space="preserve">                        </w:t>
      </w:r>
    </w:p>
    <w:p w14:paraId="3F7D3441" w14:textId="66850CC1" w:rsidR="00EA769E" w:rsidRDefault="001D1BAE">
      <w:pPr>
        <w:rPr>
          <w:rFonts w:ascii="Bierstadt" w:hAnsi="Bierstadt"/>
        </w:rPr>
      </w:pPr>
      <w:r w:rsidRPr="001D1BAE">
        <w:rPr>
          <w:rFonts w:ascii="Bierstadt" w:hAnsi="Bierstadt"/>
        </w:rPr>
        <w:t>A scam!</w:t>
      </w:r>
    </w:p>
    <w:p w14:paraId="20D93671" w14:textId="1AD86871" w:rsidR="001D1BAE" w:rsidRPr="00AD49F9" w:rsidRDefault="00B661F0" w:rsidP="00AD49F9">
      <w:pPr>
        <w:spacing w:after="0"/>
        <w:rPr>
          <w:rFonts w:ascii="Bierstadt" w:hAnsi="Bierstadt"/>
          <w:b/>
          <w:bCs/>
          <w:color w:val="285F74"/>
        </w:rPr>
      </w:pPr>
      <w:r w:rsidRPr="00AD49F9">
        <w:rPr>
          <w:rFonts w:ascii="Bierstadt" w:hAnsi="Bierstadt"/>
          <w:b/>
          <w:bCs/>
          <w:color w:val="285F74"/>
        </w:rPr>
        <w:t>Why would a fraudster want your personal information?</w:t>
      </w:r>
    </w:p>
    <w:p w14:paraId="2473CD0D" w14:textId="079C7EF7" w:rsidR="00B661F0" w:rsidRDefault="00B661F0">
      <w:pPr>
        <w:rPr>
          <w:rFonts w:ascii="Bierstadt" w:hAnsi="Bierstadt"/>
        </w:rPr>
      </w:pPr>
      <w:r w:rsidRPr="00B661F0">
        <w:rPr>
          <w:rFonts w:ascii="Bierstadt" w:hAnsi="Bierstadt"/>
        </w:rPr>
        <w:t>To get access to your bank account, to sell your identity, to set up a loan in your name, or to conduct illegal activity.</w:t>
      </w:r>
    </w:p>
    <w:p w14:paraId="7ED96835" w14:textId="66B3212A" w:rsidR="00B661F0" w:rsidRPr="00AD49F9" w:rsidRDefault="00B661F0" w:rsidP="00AD49F9">
      <w:pPr>
        <w:spacing w:after="0"/>
        <w:rPr>
          <w:rFonts w:ascii="Bierstadt" w:hAnsi="Bierstadt"/>
          <w:b/>
          <w:bCs/>
          <w:color w:val="285F74"/>
        </w:rPr>
      </w:pPr>
      <w:r w:rsidRPr="00AD49F9">
        <w:rPr>
          <w:rFonts w:ascii="Bierstadt" w:hAnsi="Bierstadt"/>
          <w:b/>
          <w:bCs/>
          <w:color w:val="285F74"/>
        </w:rPr>
        <w:t>What should you do if you think you’ve been scammed?</w:t>
      </w:r>
    </w:p>
    <w:p w14:paraId="7EFEB27B" w14:textId="26BD1B5E" w:rsidR="00B661F0" w:rsidRDefault="00B661F0">
      <w:pPr>
        <w:rPr>
          <w:rFonts w:ascii="Bierstadt" w:hAnsi="Bierstadt"/>
        </w:rPr>
      </w:pPr>
      <w:r w:rsidRPr="00B661F0">
        <w:rPr>
          <w:rFonts w:ascii="Bierstadt" w:hAnsi="Bierstadt"/>
        </w:rPr>
        <w:t xml:space="preserve">Call your bank and the police; change </w:t>
      </w:r>
      <w:r w:rsidR="006415DE" w:rsidRPr="00B661F0">
        <w:rPr>
          <w:rFonts w:ascii="Bierstadt" w:hAnsi="Bierstadt"/>
        </w:rPr>
        <w:t>all</w:t>
      </w:r>
      <w:r w:rsidRPr="00B661F0">
        <w:rPr>
          <w:rFonts w:ascii="Bierstadt" w:hAnsi="Bierstadt"/>
        </w:rPr>
        <w:t xml:space="preserve"> your online passwords and PINs.</w:t>
      </w:r>
    </w:p>
    <w:p w14:paraId="022B6E34" w14:textId="77777777" w:rsidR="00B661F0" w:rsidRDefault="00B661F0">
      <w:pPr>
        <w:rPr>
          <w:rFonts w:ascii="Bierstadt" w:hAnsi="Bierstadt"/>
        </w:rPr>
      </w:pPr>
    </w:p>
    <w:p w14:paraId="5128BBFD" w14:textId="77777777" w:rsidR="00B661F0" w:rsidRDefault="00B661F0">
      <w:pPr>
        <w:rPr>
          <w:rFonts w:ascii="Bierstadt" w:hAnsi="Bierstadt"/>
        </w:rPr>
      </w:pPr>
    </w:p>
    <w:p w14:paraId="55AD4063" w14:textId="77777777" w:rsidR="00B661F0" w:rsidRDefault="00B661F0">
      <w:pPr>
        <w:rPr>
          <w:rFonts w:ascii="Bierstadt" w:hAnsi="Bierstadt"/>
        </w:rPr>
      </w:pPr>
    </w:p>
    <w:p w14:paraId="7E393AF8" w14:textId="77777777" w:rsidR="00B661F0" w:rsidRDefault="00B661F0">
      <w:pPr>
        <w:rPr>
          <w:rFonts w:ascii="Bierstadt" w:hAnsi="Bierstadt"/>
        </w:rPr>
      </w:pPr>
    </w:p>
    <w:p w14:paraId="0EB88816" w14:textId="77777777" w:rsidR="00B661F0" w:rsidRDefault="00B661F0">
      <w:pPr>
        <w:rPr>
          <w:rFonts w:ascii="Bierstadt" w:hAnsi="Bierstadt"/>
        </w:rPr>
      </w:pPr>
    </w:p>
    <w:p w14:paraId="4943BD8F" w14:textId="77777777" w:rsidR="00AD49F9" w:rsidRDefault="00AD49F9">
      <w:pPr>
        <w:rPr>
          <w:rFonts w:ascii="Bierstadt" w:hAnsi="Bierstadt"/>
        </w:rPr>
      </w:pPr>
    </w:p>
    <w:p w14:paraId="1ACFC7D1" w14:textId="77777777" w:rsidR="00AD49F9" w:rsidRDefault="00AD49F9">
      <w:pPr>
        <w:rPr>
          <w:rFonts w:ascii="Bierstadt" w:hAnsi="Bierstadt"/>
        </w:rPr>
      </w:pPr>
    </w:p>
    <w:p w14:paraId="707B9EDA" w14:textId="77777777" w:rsidR="00AD49F9" w:rsidRDefault="00AD49F9">
      <w:pPr>
        <w:rPr>
          <w:rFonts w:ascii="Bierstadt" w:hAnsi="Bierstadt"/>
        </w:rPr>
      </w:pPr>
    </w:p>
    <w:p w14:paraId="37E1725A" w14:textId="77777777" w:rsidR="00AD49F9" w:rsidRDefault="00AD49F9">
      <w:pPr>
        <w:rPr>
          <w:rFonts w:ascii="Bierstadt" w:hAnsi="Bierstadt"/>
        </w:rPr>
      </w:pPr>
    </w:p>
    <w:p w14:paraId="3BF0B5F3" w14:textId="77777777" w:rsidR="00AD49F9" w:rsidRDefault="00AD49F9">
      <w:pPr>
        <w:rPr>
          <w:rFonts w:ascii="Bierstadt" w:hAnsi="Bierstadt"/>
        </w:rPr>
      </w:pPr>
    </w:p>
    <w:p w14:paraId="3B5476B3" w14:textId="77777777" w:rsidR="00B661F0" w:rsidRPr="00CF421B" w:rsidRDefault="00B661F0">
      <w:pPr>
        <w:rPr>
          <w:rFonts w:ascii="Bierstadt" w:hAnsi="Bierstadt"/>
        </w:rPr>
      </w:pPr>
    </w:p>
    <w:p w14:paraId="4D808600" w14:textId="7FF0578A" w:rsidR="00D50C38" w:rsidRPr="000F5EB1" w:rsidRDefault="00CF421B">
      <w:pPr>
        <w:rPr>
          <w:rFonts w:ascii="Bierstadt" w:hAnsi="Bierstadt"/>
          <w:b/>
          <w:bCs/>
          <w:i/>
          <w:iCs/>
        </w:rPr>
      </w:pPr>
      <w:r w:rsidRPr="000F5EB1">
        <w:rPr>
          <w:rFonts w:ascii="Bierstadt" w:hAnsi="Bierstadt"/>
          <w:b/>
          <w:bCs/>
          <w:i/>
          <w:iCs/>
        </w:rPr>
        <w:lastRenderedPageBreak/>
        <w:t>C</w:t>
      </w:r>
      <w:r w:rsidR="00D50C38" w:rsidRPr="000F5EB1">
        <w:rPr>
          <w:rFonts w:ascii="Bierstadt" w:hAnsi="Bierstadt"/>
          <w:b/>
          <w:bCs/>
          <w:i/>
          <w:iCs/>
        </w:rPr>
        <w:t xml:space="preserve">redit with Sense Game </w:t>
      </w:r>
      <w:r w:rsidR="00EA769E" w:rsidRPr="000F5EB1">
        <w:rPr>
          <w:rFonts w:ascii="Bierstadt" w:hAnsi="Bierstadt"/>
          <w:b/>
          <w:bCs/>
          <w:i/>
          <w:iCs/>
        </w:rPr>
        <w:t xml:space="preserve">– </w:t>
      </w:r>
      <w:r w:rsidR="00D50C38" w:rsidRPr="000F5EB1">
        <w:rPr>
          <w:rFonts w:ascii="Bierstadt" w:hAnsi="Bierstadt"/>
          <w:b/>
          <w:bCs/>
          <w:i/>
          <w:iCs/>
        </w:rPr>
        <w:t>Sample Credit Statement for Lauren</w:t>
      </w:r>
    </w:p>
    <w:p w14:paraId="4744DB61" w14:textId="5E5F9572" w:rsidR="00D50C38" w:rsidRDefault="00816EE9" w:rsidP="00CF421B">
      <w:pPr>
        <w:jc w:val="center"/>
        <w:rPr>
          <w:rFonts w:ascii="Bierstadt" w:hAnsi="Bierstadt"/>
        </w:rPr>
      </w:pPr>
      <w:r w:rsidRPr="00CF421B">
        <w:rPr>
          <w:rFonts w:ascii="Bierstadt" w:hAnsi="Bierstadt"/>
          <w:noProof/>
        </w:rPr>
        <w:drawing>
          <wp:inline distT="0" distB="0" distL="0" distR="0" wp14:anchorId="13F50E75" wp14:editId="67BF85ED">
            <wp:extent cx="5213268" cy="5417710"/>
            <wp:effectExtent l="0" t="0" r="6985" b="0"/>
            <wp:docPr id="1218284518" name="Picture 1" descr="A close-up of a credit ca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8284518" name="Picture 1" descr="A close-up of a credit card&#10;&#10;Description automatically generated"/>
                    <pic:cNvPicPr/>
                  </pic:nvPicPr>
                  <pic:blipFill>
                    <a:blip r:embed="rId222"/>
                    <a:stretch>
                      <a:fillRect/>
                    </a:stretch>
                  </pic:blipFill>
                  <pic:spPr>
                    <a:xfrm>
                      <a:off x="0" y="0"/>
                      <a:ext cx="5224844" cy="5429740"/>
                    </a:xfrm>
                    <a:prstGeom prst="rect">
                      <a:avLst/>
                    </a:prstGeom>
                  </pic:spPr>
                </pic:pic>
              </a:graphicData>
            </a:graphic>
          </wp:inline>
        </w:drawing>
      </w:r>
    </w:p>
    <w:p w14:paraId="60E6CF28" w14:textId="77777777" w:rsidR="000F5EB1" w:rsidRDefault="000F5EB1" w:rsidP="00CF421B">
      <w:pPr>
        <w:jc w:val="center"/>
        <w:rPr>
          <w:rFonts w:ascii="Bierstadt" w:hAnsi="Bierstadt"/>
        </w:rPr>
      </w:pPr>
    </w:p>
    <w:p w14:paraId="2EEBB530" w14:textId="77777777" w:rsidR="000F5EB1" w:rsidRDefault="000F5EB1" w:rsidP="00CF421B">
      <w:pPr>
        <w:jc w:val="center"/>
        <w:rPr>
          <w:rFonts w:ascii="Bierstadt" w:hAnsi="Bierstadt"/>
        </w:rPr>
      </w:pPr>
    </w:p>
    <w:p w14:paraId="4EAE5441" w14:textId="77777777" w:rsidR="000F5EB1" w:rsidRDefault="000F5EB1" w:rsidP="00CF421B">
      <w:pPr>
        <w:jc w:val="center"/>
        <w:rPr>
          <w:rFonts w:ascii="Bierstadt" w:hAnsi="Bierstadt"/>
        </w:rPr>
      </w:pPr>
    </w:p>
    <w:p w14:paraId="4FE1A16F" w14:textId="77777777" w:rsidR="00E7576D" w:rsidRDefault="00E7576D" w:rsidP="000F5EB1">
      <w:pPr>
        <w:rPr>
          <w:rFonts w:ascii="Bierstadt" w:hAnsi="Bierstadt"/>
          <w:b/>
          <w:bCs/>
          <w:i/>
          <w:iCs/>
        </w:rPr>
      </w:pPr>
    </w:p>
    <w:p w14:paraId="43578DD9" w14:textId="77777777" w:rsidR="00E7576D" w:rsidRDefault="00E7576D" w:rsidP="000F5EB1">
      <w:pPr>
        <w:rPr>
          <w:rFonts w:ascii="Bierstadt" w:hAnsi="Bierstadt"/>
          <w:b/>
          <w:bCs/>
          <w:i/>
          <w:iCs/>
        </w:rPr>
      </w:pPr>
    </w:p>
    <w:p w14:paraId="6C8651FD" w14:textId="77777777" w:rsidR="00E7576D" w:rsidRDefault="00E7576D" w:rsidP="000F5EB1">
      <w:pPr>
        <w:rPr>
          <w:rFonts w:ascii="Bierstadt" w:hAnsi="Bierstadt"/>
          <w:b/>
          <w:bCs/>
          <w:i/>
          <w:iCs/>
        </w:rPr>
      </w:pPr>
    </w:p>
    <w:p w14:paraId="59AE63EF" w14:textId="77777777" w:rsidR="00E7576D" w:rsidRDefault="00E7576D" w:rsidP="000F5EB1">
      <w:pPr>
        <w:rPr>
          <w:rFonts w:ascii="Bierstadt" w:hAnsi="Bierstadt"/>
          <w:b/>
          <w:bCs/>
          <w:i/>
          <w:iCs/>
        </w:rPr>
      </w:pPr>
    </w:p>
    <w:p w14:paraId="5575E922" w14:textId="10FCADBD" w:rsidR="008C4554" w:rsidRDefault="00833C2C" w:rsidP="000F5EB1">
      <w:pPr>
        <w:rPr>
          <w:rFonts w:ascii="Bierstadt" w:hAnsi="Bierstadt"/>
          <w:b/>
          <w:bCs/>
          <w:i/>
          <w:iCs/>
        </w:rPr>
      </w:pPr>
      <w:r w:rsidRPr="008C4554">
        <w:rPr>
          <w:rFonts w:ascii="Bierstadt" w:hAnsi="Bierstadt"/>
          <w:b/>
          <w:bCs/>
          <w:i/>
          <w:iCs/>
        </w:rPr>
        <w:lastRenderedPageBreak/>
        <w:t xml:space="preserve">Dollars with Sense Bingo </w:t>
      </w:r>
      <w:r w:rsidR="00046177">
        <w:rPr>
          <w:rFonts w:ascii="Bierstadt" w:hAnsi="Bierstadt"/>
          <w:b/>
          <w:bCs/>
          <w:i/>
          <w:iCs/>
        </w:rPr>
        <w:t xml:space="preserve">– </w:t>
      </w:r>
      <w:r w:rsidR="005D7222">
        <w:rPr>
          <w:rFonts w:ascii="Bierstadt" w:hAnsi="Bierstadt"/>
          <w:b/>
          <w:bCs/>
          <w:i/>
          <w:iCs/>
        </w:rPr>
        <w:t>Questions &amp; Answers</w:t>
      </w:r>
      <w:r w:rsidR="008C4554" w:rsidRPr="008C4554">
        <w:rPr>
          <w:rFonts w:ascii="Bierstadt" w:hAnsi="Bierstadt"/>
          <w:b/>
          <w:bCs/>
          <w:i/>
          <w:iCs/>
        </w:rPr>
        <w:t xml:space="preserve"> </w:t>
      </w:r>
    </w:p>
    <w:p w14:paraId="323BF014" w14:textId="269B6C4E" w:rsidR="001A1F49" w:rsidRPr="001A1F49" w:rsidRDefault="00C5671B" w:rsidP="000F5EB1">
      <w:pPr>
        <w:rPr>
          <w:rFonts w:ascii="Bierstadt" w:hAnsi="Bierstadt"/>
        </w:rPr>
      </w:pPr>
      <w:r>
        <w:rPr>
          <w:rFonts w:ascii="Bierstadt" w:hAnsi="Bierstadt"/>
        </w:rPr>
        <w:t>Cross</w:t>
      </w:r>
      <w:r w:rsidR="001A1F49">
        <w:rPr>
          <w:rFonts w:ascii="Bierstadt" w:hAnsi="Bierstadt"/>
        </w:rPr>
        <w:t xml:space="preserve"> off </w:t>
      </w:r>
      <w:r w:rsidR="00AD396E">
        <w:rPr>
          <w:rFonts w:ascii="Bierstadt" w:hAnsi="Bierstadt"/>
        </w:rPr>
        <w:t>each</w:t>
      </w:r>
      <w:r w:rsidR="00854933">
        <w:rPr>
          <w:rFonts w:ascii="Bierstadt" w:hAnsi="Bierstadt"/>
        </w:rPr>
        <w:t xml:space="preserve"> of th</w:t>
      </w:r>
      <w:r w:rsidR="00ED6B21">
        <w:rPr>
          <w:rFonts w:ascii="Bierstadt" w:hAnsi="Bierstadt"/>
        </w:rPr>
        <w:t>e bingo caller card statements</w:t>
      </w:r>
      <w:r w:rsidR="00854933">
        <w:rPr>
          <w:rFonts w:ascii="Bierstadt" w:hAnsi="Bierstadt"/>
        </w:rPr>
        <w:t xml:space="preserve"> </w:t>
      </w:r>
      <w:r w:rsidR="001A1F49">
        <w:rPr>
          <w:rFonts w:ascii="Bierstadt" w:hAnsi="Bierstadt"/>
        </w:rPr>
        <w:t>as you read them aloud</w:t>
      </w:r>
      <w:r>
        <w:rPr>
          <w:rFonts w:ascii="Bierstadt" w:hAnsi="Bierstadt"/>
        </w:rPr>
        <w:t xml:space="preserve"> to help keep track</w:t>
      </w:r>
      <w:r w:rsidR="00ED6B21">
        <w:rPr>
          <w:rFonts w:ascii="Bierstadt" w:hAnsi="Bierstadt"/>
        </w:rPr>
        <w:t xml:space="preserve"> of which have been called</w:t>
      </w:r>
      <w:r w:rsidR="001A1F49">
        <w:rPr>
          <w:rFonts w:ascii="Bierstadt" w:hAnsi="Bierstadt"/>
        </w:rPr>
        <w:t xml:space="preserve">. </w:t>
      </w:r>
      <w:r w:rsidR="00700FE0">
        <w:rPr>
          <w:rFonts w:ascii="Bierstadt" w:hAnsi="Bierstadt"/>
        </w:rPr>
        <w:t>Read the caller statements aloud in random order.</w:t>
      </w:r>
    </w:p>
    <w:tbl>
      <w:tblPr>
        <w:tblStyle w:val="PlainTable4"/>
        <w:tblW w:w="0" w:type="auto"/>
        <w:tblLook w:val="04A0" w:firstRow="1" w:lastRow="0" w:firstColumn="1" w:lastColumn="0" w:noHBand="0" w:noVBand="1"/>
      </w:tblPr>
      <w:tblGrid>
        <w:gridCol w:w="4675"/>
        <w:gridCol w:w="4675"/>
      </w:tblGrid>
      <w:tr w:rsidR="00DB060A" w14:paraId="63E31C83" w14:textId="77777777" w:rsidTr="0024226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bottom w:val="single" w:sz="4" w:space="0" w:color="auto"/>
            </w:tcBorders>
          </w:tcPr>
          <w:p w14:paraId="5E843308" w14:textId="7147E2BD" w:rsidR="00DB060A" w:rsidRPr="00242268" w:rsidRDefault="00ED6B21" w:rsidP="000F5EB1">
            <w:pPr>
              <w:rPr>
                <w:rFonts w:ascii="Bierstadt" w:hAnsi="Bierstadt"/>
              </w:rPr>
            </w:pPr>
            <w:r>
              <w:rPr>
                <w:rFonts w:ascii="Bierstadt" w:hAnsi="Bierstadt"/>
              </w:rPr>
              <w:t>Caller</w:t>
            </w:r>
            <w:r w:rsidR="00AD396E">
              <w:rPr>
                <w:rFonts w:ascii="Bierstadt" w:hAnsi="Bierstadt"/>
              </w:rPr>
              <w:t xml:space="preserve"> Cards</w:t>
            </w:r>
            <w:r w:rsidR="000F50A9">
              <w:rPr>
                <w:rFonts w:ascii="Bierstadt" w:hAnsi="Bierstadt"/>
              </w:rPr>
              <w:t xml:space="preserve"> (read aloud)</w:t>
            </w:r>
          </w:p>
        </w:tc>
        <w:tc>
          <w:tcPr>
            <w:tcW w:w="4675" w:type="dxa"/>
            <w:tcBorders>
              <w:bottom w:val="single" w:sz="4" w:space="0" w:color="auto"/>
            </w:tcBorders>
          </w:tcPr>
          <w:p w14:paraId="10A6A3B5" w14:textId="0C87D84D" w:rsidR="00DB060A" w:rsidRPr="00242268" w:rsidRDefault="00DB060A" w:rsidP="000F5EB1">
            <w:pPr>
              <w:cnfStyle w:val="100000000000" w:firstRow="1" w:lastRow="0" w:firstColumn="0" w:lastColumn="0" w:oddVBand="0" w:evenVBand="0" w:oddHBand="0" w:evenHBand="0" w:firstRowFirstColumn="0" w:firstRowLastColumn="0" w:lastRowFirstColumn="0" w:lastRowLastColumn="0"/>
              <w:rPr>
                <w:rFonts w:ascii="Bierstadt" w:hAnsi="Bierstadt"/>
              </w:rPr>
            </w:pPr>
            <w:r w:rsidRPr="00242268">
              <w:rPr>
                <w:rFonts w:ascii="Bierstadt" w:hAnsi="Bierstadt"/>
              </w:rPr>
              <w:t xml:space="preserve">Answer </w:t>
            </w:r>
            <w:r w:rsidR="00AD396E">
              <w:rPr>
                <w:rFonts w:ascii="Bierstadt" w:hAnsi="Bierstadt"/>
              </w:rPr>
              <w:t>(</w:t>
            </w:r>
            <w:r w:rsidR="00ED6B21">
              <w:rPr>
                <w:rFonts w:ascii="Bierstadt" w:hAnsi="Bierstadt"/>
              </w:rPr>
              <w:t xml:space="preserve">found </w:t>
            </w:r>
            <w:r w:rsidR="00AD396E">
              <w:rPr>
                <w:rFonts w:ascii="Bierstadt" w:hAnsi="Bierstadt"/>
              </w:rPr>
              <w:t xml:space="preserve">on Bingo </w:t>
            </w:r>
            <w:r w:rsidR="00ED6B21">
              <w:rPr>
                <w:rFonts w:ascii="Bierstadt" w:hAnsi="Bierstadt"/>
              </w:rPr>
              <w:t>Game C</w:t>
            </w:r>
            <w:r w:rsidR="00AD396E">
              <w:rPr>
                <w:rFonts w:ascii="Bierstadt" w:hAnsi="Bierstadt"/>
              </w:rPr>
              <w:t>ards)</w:t>
            </w:r>
          </w:p>
        </w:tc>
      </w:tr>
      <w:tr w:rsidR="00DB060A" w14:paraId="00F7F83B"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top w:val="single" w:sz="4" w:space="0" w:color="auto"/>
            </w:tcBorders>
          </w:tcPr>
          <w:p w14:paraId="1AC9AB8D" w14:textId="67198186" w:rsidR="00DB060A" w:rsidRPr="00242268" w:rsidRDefault="00DB060A"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A piece of a company.</w:t>
            </w:r>
          </w:p>
        </w:tc>
        <w:tc>
          <w:tcPr>
            <w:tcW w:w="4675" w:type="dxa"/>
            <w:tcBorders>
              <w:top w:val="single" w:sz="4" w:space="0" w:color="auto"/>
            </w:tcBorders>
          </w:tcPr>
          <w:p w14:paraId="45C71185" w14:textId="63B9506E" w:rsidR="00DB060A" w:rsidRDefault="00DB060A" w:rsidP="000F5EB1">
            <w:pPr>
              <w:cnfStyle w:val="000000100000" w:firstRow="0" w:lastRow="0" w:firstColumn="0" w:lastColumn="0" w:oddVBand="0" w:evenVBand="0" w:oddHBand="1" w:evenHBand="0" w:firstRowFirstColumn="0" w:firstRowLastColumn="0" w:lastRowFirstColumn="0" w:lastRowLastColumn="0"/>
              <w:rPr>
                <w:rFonts w:ascii="Bierstadt" w:hAnsi="Bierstadt"/>
                <w:b/>
                <w:bCs/>
                <w:i/>
                <w:iCs/>
              </w:rPr>
            </w:pPr>
            <w:r>
              <w:rPr>
                <w:rFonts w:ascii="Bierstadt" w:hAnsi="Bierstadt"/>
              </w:rPr>
              <w:t>A share</w:t>
            </w:r>
          </w:p>
        </w:tc>
      </w:tr>
      <w:tr w:rsidR="00DB060A" w14:paraId="09BD292A"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43FAABE7" w14:textId="7CC3DEF1" w:rsidR="00DB060A" w:rsidRPr="00242268" w:rsidRDefault="00DB060A" w:rsidP="000F5EB1">
            <w:pPr>
              <w:rPr>
                <w:rFonts w:ascii="Bierstadt" w:hAnsi="Bierstadt"/>
                <w:b w:val="0"/>
                <w:bCs w:val="0"/>
                <w:i/>
                <w:iCs/>
              </w:rPr>
            </w:pPr>
            <w:r w:rsidRPr="00C22B37">
              <w:rPr>
                <w:rFonts w:ascii="Bierstadt" w:hAnsi="Bierstadt"/>
              </w:rPr>
              <w:t>B</w:t>
            </w:r>
            <w:r w:rsidRPr="00242268">
              <w:rPr>
                <w:rFonts w:ascii="Bierstadt" w:hAnsi="Bierstadt"/>
                <w:b w:val="0"/>
                <w:bCs w:val="0"/>
              </w:rPr>
              <w:t xml:space="preserve"> – An investment plan for a child’s education.</w:t>
            </w:r>
          </w:p>
        </w:tc>
        <w:tc>
          <w:tcPr>
            <w:tcW w:w="4675" w:type="dxa"/>
          </w:tcPr>
          <w:p w14:paraId="02A186CD" w14:textId="32460540" w:rsidR="00DB060A" w:rsidRPr="008B7CEE" w:rsidRDefault="004B2996"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A</w:t>
            </w:r>
            <w:r w:rsidR="00DB060A" w:rsidRPr="008B7CEE">
              <w:rPr>
                <w:rFonts w:ascii="Bierstadt" w:hAnsi="Bierstadt"/>
              </w:rPr>
              <w:t xml:space="preserve"> RESP</w:t>
            </w:r>
          </w:p>
        </w:tc>
      </w:tr>
      <w:tr w:rsidR="00DB060A" w14:paraId="2B634ACB"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38E0D6B3" w14:textId="3F876EB8" w:rsidR="00DB060A" w:rsidRPr="00242268" w:rsidRDefault="00DB060A"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w:t>
            </w:r>
            <w:r w:rsidR="00963B2E" w:rsidRPr="00242268">
              <w:rPr>
                <w:rFonts w:ascii="Bierstadt" w:hAnsi="Bierstadt"/>
                <w:b w:val="0"/>
                <w:bCs w:val="0"/>
              </w:rPr>
              <w:t>–</w:t>
            </w:r>
            <w:r w:rsidRPr="00242268">
              <w:rPr>
                <w:rFonts w:ascii="Bierstadt" w:hAnsi="Bierstadt"/>
                <w:b w:val="0"/>
                <w:bCs w:val="0"/>
              </w:rPr>
              <w:t xml:space="preserve"> </w:t>
            </w:r>
            <w:r w:rsidR="00963B2E" w:rsidRPr="00242268">
              <w:rPr>
                <w:rFonts w:ascii="Bierstadt" w:hAnsi="Bierstadt"/>
                <w:b w:val="0"/>
                <w:bCs w:val="0"/>
              </w:rPr>
              <w:t xml:space="preserve">An investment plan for one’s retirement. </w:t>
            </w:r>
          </w:p>
        </w:tc>
        <w:tc>
          <w:tcPr>
            <w:tcW w:w="4675" w:type="dxa"/>
          </w:tcPr>
          <w:p w14:paraId="24996278" w14:textId="0396E3FD" w:rsidR="00DB060A" w:rsidRPr="008B7CEE" w:rsidRDefault="00963B2E"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An RRSP</w:t>
            </w:r>
          </w:p>
        </w:tc>
      </w:tr>
      <w:tr w:rsidR="00DB060A" w14:paraId="1DE4ED9E"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1B39263D" w14:textId="3AD40164" w:rsidR="00DB060A" w:rsidRPr="00242268" w:rsidRDefault="00963B2E"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This is the meaning of A in SMART.</w:t>
            </w:r>
          </w:p>
        </w:tc>
        <w:tc>
          <w:tcPr>
            <w:tcW w:w="4675" w:type="dxa"/>
          </w:tcPr>
          <w:p w14:paraId="7A7CB97D" w14:textId="0BE33D85" w:rsidR="00DB060A" w:rsidRPr="008B7CEE" w:rsidRDefault="00963B2E"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Ask a </w:t>
            </w:r>
            <w:r w:rsidR="006677F0" w:rsidRPr="008B7CEE">
              <w:rPr>
                <w:rFonts w:ascii="Bierstadt" w:hAnsi="Bierstadt"/>
              </w:rPr>
              <w:t>q</w:t>
            </w:r>
            <w:r w:rsidRPr="008B7CEE">
              <w:rPr>
                <w:rFonts w:ascii="Bierstadt" w:hAnsi="Bierstadt"/>
              </w:rPr>
              <w:t>uestion</w:t>
            </w:r>
          </w:p>
        </w:tc>
      </w:tr>
      <w:tr w:rsidR="00963B2E" w14:paraId="35442F3A"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C3CDAE8" w14:textId="6481A83A" w:rsidR="00963B2E" w:rsidRPr="00242268" w:rsidRDefault="00963B2E"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The shopping influence that means you bought something because it was there. </w:t>
            </w:r>
          </w:p>
        </w:tc>
        <w:tc>
          <w:tcPr>
            <w:tcW w:w="4675" w:type="dxa"/>
          </w:tcPr>
          <w:p w14:paraId="1CC9FCA1" w14:textId="77777777" w:rsidR="00963B2E" w:rsidRPr="008B7CEE" w:rsidRDefault="00963B2E"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Availability </w:t>
            </w:r>
          </w:p>
          <w:p w14:paraId="15A6A63D" w14:textId="5E13A3BF" w:rsidR="00963B2E" w:rsidRPr="008B7CEE" w:rsidRDefault="00963B2E"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p>
        </w:tc>
      </w:tr>
      <w:tr w:rsidR="00963B2E" w14:paraId="6401F501"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6D6A69BC" w14:textId="7552A55F" w:rsidR="00963B2E" w:rsidRPr="00242268" w:rsidRDefault="00963B2E"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Another name for paper money.</w:t>
            </w:r>
          </w:p>
        </w:tc>
        <w:tc>
          <w:tcPr>
            <w:tcW w:w="4675" w:type="dxa"/>
          </w:tcPr>
          <w:p w14:paraId="26674D01" w14:textId="4D37FE21" w:rsidR="00963B2E" w:rsidRPr="008B7CEE" w:rsidRDefault="00963B2E"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Bill</w:t>
            </w:r>
          </w:p>
        </w:tc>
      </w:tr>
      <w:tr w:rsidR="00963B2E" w14:paraId="3E224339" w14:textId="77777777" w:rsidTr="009F59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32A5C070" w14:textId="3A85E312" w:rsidR="00963B2E" w:rsidRPr="00242268" w:rsidRDefault="006677F0"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An internet-based medium of exchange that only exists in cyberspace</w:t>
            </w:r>
          </w:p>
        </w:tc>
        <w:tc>
          <w:tcPr>
            <w:tcW w:w="4675" w:type="dxa"/>
          </w:tcPr>
          <w:p w14:paraId="1BD4648D" w14:textId="044612D2" w:rsidR="00963B2E" w:rsidRPr="008B7CEE" w:rsidRDefault="006677F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Digital currency </w:t>
            </w:r>
          </w:p>
        </w:tc>
      </w:tr>
      <w:tr w:rsidR="006677F0" w14:paraId="0733E6D5" w14:textId="77777777" w:rsidTr="009F591E">
        <w:tc>
          <w:tcPr>
            <w:cnfStyle w:val="001000000000" w:firstRow="0" w:lastRow="0" w:firstColumn="1" w:lastColumn="0" w:oddVBand="0" w:evenVBand="0" w:oddHBand="0" w:evenHBand="0" w:firstRowFirstColumn="0" w:firstRowLastColumn="0" w:lastRowFirstColumn="0" w:lastRowLastColumn="0"/>
            <w:tcW w:w="4675" w:type="dxa"/>
            <w:tcBorders>
              <w:bottom w:val="single" w:sz="4" w:space="0" w:color="auto"/>
            </w:tcBorders>
          </w:tcPr>
          <w:p w14:paraId="7DF0B4BF" w14:textId="599B39DC" w:rsidR="006677F0" w:rsidRPr="00242268" w:rsidRDefault="006677F0" w:rsidP="000F5EB1">
            <w:pPr>
              <w:rPr>
                <w:rFonts w:ascii="Bierstadt" w:hAnsi="Bierstadt"/>
                <w:b w:val="0"/>
                <w:bCs w:val="0"/>
              </w:rPr>
            </w:pPr>
            <w:r w:rsidRPr="00C22B37">
              <w:rPr>
                <w:rFonts w:ascii="Bierstadt" w:hAnsi="Bierstadt"/>
              </w:rPr>
              <w:t>B</w:t>
            </w:r>
            <w:r w:rsidRPr="00242268">
              <w:rPr>
                <w:rFonts w:ascii="Bierstadt" w:hAnsi="Bierstadt"/>
                <w:b w:val="0"/>
                <w:bCs w:val="0"/>
              </w:rPr>
              <w:t xml:space="preserve"> – When you buy something because it is made by a company you love. </w:t>
            </w:r>
          </w:p>
        </w:tc>
        <w:tc>
          <w:tcPr>
            <w:tcW w:w="4675" w:type="dxa"/>
            <w:tcBorders>
              <w:bottom w:val="single" w:sz="4" w:space="0" w:color="auto"/>
            </w:tcBorders>
          </w:tcPr>
          <w:p w14:paraId="1652F2A8" w14:textId="3DE365EE" w:rsidR="006677F0" w:rsidRPr="008B7CEE" w:rsidRDefault="006677F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Brand loyalty </w:t>
            </w:r>
          </w:p>
        </w:tc>
      </w:tr>
      <w:tr w:rsidR="006677F0" w14:paraId="57887A7C" w14:textId="77777777" w:rsidTr="009F591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top w:val="single" w:sz="4" w:space="0" w:color="auto"/>
            </w:tcBorders>
          </w:tcPr>
          <w:p w14:paraId="210AD882" w14:textId="7A976F02" w:rsidR="006677F0" w:rsidRPr="00242268" w:rsidRDefault="006677F0" w:rsidP="000F5EB1">
            <w:pPr>
              <w:rPr>
                <w:rFonts w:ascii="Bierstadt" w:hAnsi="Bierstadt"/>
                <w:b w:val="0"/>
                <w:bCs w:val="0"/>
              </w:rPr>
            </w:pPr>
            <w:r w:rsidRPr="00C22B37">
              <w:rPr>
                <w:rFonts w:ascii="Bierstadt" w:hAnsi="Bierstadt"/>
              </w:rPr>
              <w:t>I</w:t>
            </w:r>
            <w:r w:rsidR="009124E3" w:rsidRPr="00242268">
              <w:rPr>
                <w:rFonts w:ascii="Bierstadt" w:hAnsi="Bierstadt"/>
                <w:b w:val="0"/>
                <w:bCs w:val="0"/>
              </w:rPr>
              <w:t xml:space="preserve"> – Money in the form of coins or bills. </w:t>
            </w:r>
          </w:p>
        </w:tc>
        <w:tc>
          <w:tcPr>
            <w:tcW w:w="4675" w:type="dxa"/>
            <w:tcBorders>
              <w:top w:val="single" w:sz="4" w:space="0" w:color="auto"/>
            </w:tcBorders>
          </w:tcPr>
          <w:p w14:paraId="3820A5E1" w14:textId="51417498" w:rsidR="006677F0" w:rsidRPr="008B7CEE" w:rsidRDefault="009124E3"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Cash</w:t>
            </w:r>
          </w:p>
        </w:tc>
      </w:tr>
      <w:tr w:rsidR="009124E3" w14:paraId="71E81512"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0F5C43B0" w14:textId="03848965" w:rsidR="009124E3" w:rsidRPr="00242268" w:rsidRDefault="009124E3" w:rsidP="009124E3">
            <w:pPr>
              <w:rPr>
                <w:rFonts w:ascii="Bierstadt" w:hAnsi="Bierstadt"/>
                <w:b w:val="0"/>
                <w:bCs w:val="0"/>
              </w:rPr>
            </w:pPr>
            <w:r w:rsidRPr="00C22B37">
              <w:rPr>
                <w:rFonts w:ascii="Bierstadt" w:hAnsi="Bierstadt"/>
              </w:rPr>
              <w:t>I</w:t>
            </w:r>
            <w:r w:rsidRPr="00242268">
              <w:rPr>
                <w:rFonts w:ascii="Bierstadt" w:hAnsi="Bierstadt"/>
                <w:b w:val="0"/>
                <w:bCs w:val="0"/>
              </w:rPr>
              <w:t xml:space="preserve"> – The influence that makes you buy something because you saw someone use it on TV or in a movie.</w:t>
            </w:r>
          </w:p>
        </w:tc>
        <w:tc>
          <w:tcPr>
            <w:tcW w:w="4675" w:type="dxa"/>
          </w:tcPr>
          <w:p w14:paraId="619D7D98" w14:textId="12625E60" w:rsidR="009124E3" w:rsidRPr="008B7CEE" w:rsidRDefault="009124E3"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Celebrity status</w:t>
            </w:r>
          </w:p>
        </w:tc>
      </w:tr>
      <w:tr w:rsidR="009124E3" w14:paraId="63710BF9"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631E1BAB" w14:textId="4AC8C78B"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A material or agricultural product that can be bought and sold. </w:t>
            </w:r>
          </w:p>
        </w:tc>
        <w:tc>
          <w:tcPr>
            <w:tcW w:w="4675" w:type="dxa"/>
          </w:tcPr>
          <w:p w14:paraId="151861EA" w14:textId="3A8423AB" w:rsidR="009124E3" w:rsidRPr="008B7CEE" w:rsidRDefault="009124E3"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Commodity </w:t>
            </w:r>
          </w:p>
        </w:tc>
      </w:tr>
      <w:tr w:rsidR="009124E3" w14:paraId="06A872CB"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4DA543BC" w14:textId="0320E76C"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A person who purchases goods or services</w:t>
            </w:r>
            <w:r w:rsidR="00854933">
              <w:rPr>
                <w:rFonts w:ascii="Bierstadt" w:hAnsi="Bierstadt"/>
                <w:b w:val="0"/>
                <w:bCs w:val="0"/>
              </w:rPr>
              <w:t>.</w:t>
            </w:r>
          </w:p>
        </w:tc>
        <w:tc>
          <w:tcPr>
            <w:tcW w:w="4675" w:type="dxa"/>
          </w:tcPr>
          <w:p w14:paraId="582460F5" w14:textId="12C5413A" w:rsidR="009124E3" w:rsidRPr="008B7CEE" w:rsidRDefault="009124E3"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Consumer </w:t>
            </w:r>
          </w:p>
        </w:tc>
      </w:tr>
      <w:tr w:rsidR="009124E3" w14:paraId="196B3C4C"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5860C01" w14:textId="08652692"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The shopping influence that means you bought something because it was easy to buy.</w:t>
            </w:r>
          </w:p>
        </w:tc>
        <w:tc>
          <w:tcPr>
            <w:tcW w:w="4675" w:type="dxa"/>
          </w:tcPr>
          <w:p w14:paraId="02873E3C" w14:textId="2B5ACA62" w:rsidR="009124E3" w:rsidRPr="008B7CEE" w:rsidRDefault="009124E3"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Convenience </w:t>
            </w:r>
          </w:p>
        </w:tc>
      </w:tr>
      <w:tr w:rsidR="009124E3" w14:paraId="07B6597D"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75697473" w14:textId="1CAAABAD"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The ability to obtain goods or services before payment based on trust that payment will be made in the future. </w:t>
            </w:r>
          </w:p>
        </w:tc>
        <w:tc>
          <w:tcPr>
            <w:tcW w:w="4675" w:type="dxa"/>
          </w:tcPr>
          <w:p w14:paraId="69A55B8F" w14:textId="7290F9C5" w:rsidR="009124E3" w:rsidRPr="008B7CEE" w:rsidRDefault="009124E3"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Credit </w:t>
            </w:r>
          </w:p>
        </w:tc>
      </w:tr>
      <w:tr w:rsidR="009124E3" w14:paraId="5E778216" w14:textId="77777777" w:rsidTr="004751B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70F333D3" w14:textId="3F626BC2"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A card issued by a financial company giving the holder an option to borrow money.</w:t>
            </w:r>
          </w:p>
        </w:tc>
        <w:tc>
          <w:tcPr>
            <w:tcW w:w="4675" w:type="dxa"/>
          </w:tcPr>
          <w:p w14:paraId="3D180B55" w14:textId="033417EC" w:rsidR="009124E3" w:rsidRPr="008B7CEE" w:rsidRDefault="009124E3"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Credit card </w:t>
            </w:r>
          </w:p>
        </w:tc>
      </w:tr>
      <w:tr w:rsidR="009124E3" w14:paraId="3820CC6D" w14:textId="77777777" w:rsidTr="004751B3">
        <w:tc>
          <w:tcPr>
            <w:cnfStyle w:val="001000000000" w:firstRow="0" w:lastRow="0" w:firstColumn="1" w:lastColumn="0" w:oddVBand="0" w:evenVBand="0" w:oddHBand="0" w:evenHBand="0" w:firstRowFirstColumn="0" w:firstRowLastColumn="0" w:lastRowFirstColumn="0" w:lastRowLastColumn="0"/>
            <w:tcW w:w="4675" w:type="dxa"/>
            <w:tcBorders>
              <w:bottom w:val="single" w:sz="4" w:space="0" w:color="auto"/>
            </w:tcBorders>
          </w:tcPr>
          <w:p w14:paraId="3FC68FF6" w14:textId="6FB08880" w:rsidR="009124E3" w:rsidRPr="00242268" w:rsidRDefault="009124E3" w:rsidP="009124E3">
            <w:pPr>
              <w:rPr>
                <w:rFonts w:ascii="Bierstadt" w:hAnsi="Bierstadt"/>
                <w:b w:val="0"/>
                <w:bCs w:val="0"/>
              </w:rPr>
            </w:pPr>
            <w:r w:rsidRPr="004751B3">
              <w:rPr>
                <w:rFonts w:ascii="Bierstadt" w:hAnsi="Bierstadt"/>
              </w:rPr>
              <w:t>I</w:t>
            </w:r>
            <w:r w:rsidRPr="00242268">
              <w:rPr>
                <w:rFonts w:ascii="Bierstadt" w:hAnsi="Bierstadt"/>
                <w:b w:val="0"/>
                <w:bCs w:val="0"/>
              </w:rPr>
              <w:t xml:space="preserve"> – A system of money in general </w:t>
            </w:r>
            <w:r w:rsidR="00E45369" w:rsidRPr="00242268">
              <w:rPr>
                <w:rFonts w:ascii="Bierstadt" w:hAnsi="Bierstadt"/>
                <w:b w:val="0"/>
                <w:bCs w:val="0"/>
              </w:rPr>
              <w:t xml:space="preserve">use in a specific place. </w:t>
            </w:r>
          </w:p>
        </w:tc>
        <w:tc>
          <w:tcPr>
            <w:tcW w:w="4675" w:type="dxa"/>
            <w:tcBorders>
              <w:bottom w:val="single" w:sz="4" w:space="0" w:color="auto"/>
            </w:tcBorders>
          </w:tcPr>
          <w:p w14:paraId="3F8DA5DC" w14:textId="441B78FB" w:rsidR="009124E3" w:rsidRPr="008B7CEE" w:rsidRDefault="004751B3"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Pr>
                <w:rFonts w:ascii="Bierstadt" w:hAnsi="Bierstadt"/>
              </w:rPr>
              <w:t>Currency</w:t>
            </w:r>
          </w:p>
        </w:tc>
      </w:tr>
      <w:tr w:rsidR="002479A4" w14:paraId="07CFD0C1" w14:textId="77777777" w:rsidTr="004751B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top w:val="single" w:sz="4" w:space="0" w:color="auto"/>
            </w:tcBorders>
          </w:tcPr>
          <w:p w14:paraId="03CE8E7C" w14:textId="6B0DED77" w:rsidR="002479A4" w:rsidRPr="00242268" w:rsidRDefault="002479A4"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A card issued by a bank allowing the holder to pay for goods and services without cash.</w:t>
            </w:r>
          </w:p>
        </w:tc>
        <w:tc>
          <w:tcPr>
            <w:tcW w:w="4675" w:type="dxa"/>
            <w:tcBorders>
              <w:top w:val="single" w:sz="4" w:space="0" w:color="auto"/>
            </w:tcBorders>
          </w:tcPr>
          <w:p w14:paraId="263CDBFA" w14:textId="0C5120D5" w:rsidR="002479A4" w:rsidRPr="008B7CEE" w:rsidRDefault="002479A4"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Debit card</w:t>
            </w:r>
          </w:p>
        </w:tc>
      </w:tr>
      <w:tr w:rsidR="002479A4" w14:paraId="6017A7CE"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6A44B419" w14:textId="544175F4" w:rsidR="002479A4" w:rsidRPr="00242268" w:rsidRDefault="002479A4"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The electronic transfer of money from one account to another, either within the same bank or across banks.</w:t>
            </w:r>
          </w:p>
        </w:tc>
        <w:tc>
          <w:tcPr>
            <w:tcW w:w="4675" w:type="dxa"/>
          </w:tcPr>
          <w:p w14:paraId="68BE1AD1" w14:textId="17F60599" w:rsidR="002479A4" w:rsidRPr="008B7CEE" w:rsidRDefault="002479A4"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Electronic funds transfer</w:t>
            </w:r>
          </w:p>
        </w:tc>
      </w:tr>
      <w:tr w:rsidR="002479A4" w14:paraId="65F391EA"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7E6D7882" w14:textId="35B25AC9" w:rsidR="002479A4" w:rsidRPr="00242268" w:rsidRDefault="00F32264" w:rsidP="009124E3">
            <w:pPr>
              <w:rPr>
                <w:rFonts w:ascii="Bierstadt" w:hAnsi="Bierstadt"/>
                <w:b w:val="0"/>
                <w:bCs w:val="0"/>
              </w:rPr>
            </w:pPr>
            <w:r w:rsidRPr="004751B3">
              <w:rPr>
                <w:rFonts w:ascii="Bierstadt" w:hAnsi="Bierstadt"/>
              </w:rPr>
              <w:lastRenderedPageBreak/>
              <w:t>N</w:t>
            </w:r>
            <w:r w:rsidRPr="00242268">
              <w:rPr>
                <w:rFonts w:ascii="Bierstadt" w:hAnsi="Bierstadt"/>
                <w:b w:val="0"/>
                <w:bCs w:val="0"/>
              </w:rPr>
              <w:t xml:space="preserve"> – The purpose of a person’s effort; an aim or a desired result. </w:t>
            </w:r>
          </w:p>
        </w:tc>
        <w:tc>
          <w:tcPr>
            <w:tcW w:w="4675" w:type="dxa"/>
          </w:tcPr>
          <w:p w14:paraId="48B51501" w14:textId="758BB74A" w:rsidR="002479A4" w:rsidRPr="008B7CEE" w:rsidRDefault="00F32264"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Goal</w:t>
            </w:r>
          </w:p>
        </w:tc>
      </w:tr>
      <w:tr w:rsidR="00F32264" w14:paraId="716946BC"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208462A6" w14:textId="7386B1CA" w:rsidR="00F32264" w:rsidRPr="00242268" w:rsidRDefault="00F32264"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A cheque that I guaranteed by the bank to have enough </w:t>
            </w:r>
            <w:r w:rsidR="00913447" w:rsidRPr="00242268">
              <w:rPr>
                <w:rFonts w:ascii="Bierstadt" w:hAnsi="Bierstadt"/>
                <w:b w:val="0"/>
                <w:bCs w:val="0"/>
              </w:rPr>
              <w:t>money in the account from which the cheque was written.</w:t>
            </w:r>
          </w:p>
        </w:tc>
        <w:tc>
          <w:tcPr>
            <w:tcW w:w="4675" w:type="dxa"/>
          </w:tcPr>
          <w:p w14:paraId="11C94503" w14:textId="21472B22" w:rsidR="00F32264" w:rsidRPr="008B7CEE" w:rsidRDefault="00913447"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Guaranteed Cheque</w:t>
            </w:r>
          </w:p>
        </w:tc>
      </w:tr>
      <w:tr w:rsidR="00913447" w14:paraId="7BC80B59"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4935432" w14:textId="3122292C" w:rsidR="00913447" w:rsidRPr="00242268" w:rsidRDefault="00913447"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A certificate that allows the bank to use your money in exchange </w:t>
            </w:r>
            <w:r w:rsidR="005D6465" w:rsidRPr="00242268">
              <w:rPr>
                <w:rFonts w:ascii="Bierstadt" w:hAnsi="Bierstadt"/>
                <w:b w:val="0"/>
                <w:bCs w:val="0"/>
              </w:rPr>
              <w:t xml:space="preserve">for a return with interest after a specific </w:t>
            </w:r>
            <w:proofErr w:type="gramStart"/>
            <w:r w:rsidR="005D6465" w:rsidRPr="00242268">
              <w:rPr>
                <w:rFonts w:ascii="Bierstadt" w:hAnsi="Bierstadt"/>
                <w:b w:val="0"/>
                <w:bCs w:val="0"/>
              </w:rPr>
              <w:t>period of time</w:t>
            </w:r>
            <w:proofErr w:type="gramEnd"/>
            <w:r w:rsidR="005D6465" w:rsidRPr="00242268">
              <w:rPr>
                <w:rFonts w:ascii="Bierstadt" w:hAnsi="Bierstadt"/>
                <w:b w:val="0"/>
                <w:bCs w:val="0"/>
              </w:rPr>
              <w:t xml:space="preserve">. </w:t>
            </w:r>
          </w:p>
        </w:tc>
        <w:tc>
          <w:tcPr>
            <w:tcW w:w="4675" w:type="dxa"/>
          </w:tcPr>
          <w:p w14:paraId="2311C53A" w14:textId="7BB56C13" w:rsidR="00913447" w:rsidRPr="008B7CEE" w:rsidRDefault="00AE77D8"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Guaranteed Investment Certificate </w:t>
            </w:r>
          </w:p>
        </w:tc>
      </w:tr>
      <w:tr w:rsidR="005D6465" w14:paraId="4E797FE5"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6155B18F" w14:textId="66D7AE2E" w:rsidR="005D6465" w:rsidRPr="00242268" w:rsidRDefault="005D6465"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w:t>
            </w:r>
            <w:r w:rsidR="00AE77D8" w:rsidRPr="00242268">
              <w:rPr>
                <w:rFonts w:ascii="Bierstadt" w:hAnsi="Bierstadt"/>
                <w:b w:val="0"/>
                <w:bCs w:val="0"/>
              </w:rPr>
              <w:t xml:space="preserve">A general increase in prices and fall in the purchasing value of money over time. </w:t>
            </w:r>
          </w:p>
        </w:tc>
        <w:tc>
          <w:tcPr>
            <w:tcW w:w="4675" w:type="dxa"/>
          </w:tcPr>
          <w:p w14:paraId="2F89A486" w14:textId="34A55DBA" w:rsidR="005D6465" w:rsidRPr="008B7CEE" w:rsidRDefault="00AE77D8"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Inflation </w:t>
            </w:r>
          </w:p>
        </w:tc>
      </w:tr>
      <w:tr w:rsidR="00AE77D8" w14:paraId="77CEC9AF" w14:textId="77777777" w:rsidTr="00E757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43D8B8E" w14:textId="5A2E11DE" w:rsidR="00AE77D8" w:rsidRPr="00242268" w:rsidRDefault="00AE77D8"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Money paid regularly at a specific rate for the use of money lent</w:t>
            </w:r>
            <w:r w:rsidR="005D1362" w:rsidRPr="00242268">
              <w:rPr>
                <w:rFonts w:ascii="Bierstadt" w:hAnsi="Bierstadt"/>
                <w:b w:val="0"/>
                <w:bCs w:val="0"/>
              </w:rPr>
              <w:t>.</w:t>
            </w:r>
          </w:p>
        </w:tc>
        <w:tc>
          <w:tcPr>
            <w:tcW w:w="4675" w:type="dxa"/>
          </w:tcPr>
          <w:p w14:paraId="481F6768" w14:textId="119886A2" w:rsidR="00AE77D8" w:rsidRPr="008B7CEE" w:rsidRDefault="005D1362"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Interest </w:t>
            </w:r>
          </w:p>
        </w:tc>
      </w:tr>
      <w:tr w:rsidR="005D1362" w14:paraId="1E46F671" w14:textId="77777777" w:rsidTr="00E7576D">
        <w:tc>
          <w:tcPr>
            <w:cnfStyle w:val="001000000000" w:firstRow="0" w:lastRow="0" w:firstColumn="1" w:lastColumn="0" w:oddVBand="0" w:evenVBand="0" w:oddHBand="0" w:evenHBand="0" w:firstRowFirstColumn="0" w:firstRowLastColumn="0" w:lastRowFirstColumn="0" w:lastRowLastColumn="0"/>
            <w:tcW w:w="4675" w:type="dxa"/>
            <w:tcBorders>
              <w:bottom w:val="single" w:sz="4" w:space="0" w:color="auto"/>
            </w:tcBorders>
          </w:tcPr>
          <w:p w14:paraId="092D977C" w14:textId="7B49D4B1" w:rsidR="005D1362" w:rsidRPr="00242268" w:rsidRDefault="005D1362" w:rsidP="009124E3">
            <w:pPr>
              <w:rPr>
                <w:rFonts w:ascii="Bierstadt" w:hAnsi="Bierstadt"/>
                <w:b w:val="0"/>
                <w:bCs w:val="0"/>
              </w:rPr>
            </w:pPr>
            <w:r w:rsidRPr="004751B3">
              <w:rPr>
                <w:rFonts w:ascii="Bierstadt" w:hAnsi="Bierstadt"/>
              </w:rPr>
              <w:t>N</w:t>
            </w:r>
            <w:r w:rsidRPr="00242268">
              <w:rPr>
                <w:rFonts w:ascii="Bierstadt" w:hAnsi="Bierstadt"/>
                <w:b w:val="0"/>
                <w:bCs w:val="0"/>
              </w:rPr>
              <w:t xml:space="preserve"> – Spending money with the expectation of achieving a profit. </w:t>
            </w:r>
          </w:p>
        </w:tc>
        <w:tc>
          <w:tcPr>
            <w:tcW w:w="4675" w:type="dxa"/>
            <w:tcBorders>
              <w:bottom w:val="single" w:sz="4" w:space="0" w:color="auto"/>
            </w:tcBorders>
          </w:tcPr>
          <w:p w14:paraId="351914FD" w14:textId="74B7B316" w:rsidR="005D1362" w:rsidRPr="008B7CEE" w:rsidRDefault="005D1362"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Investment </w:t>
            </w:r>
          </w:p>
        </w:tc>
      </w:tr>
      <w:tr w:rsidR="005D1362" w14:paraId="7D1F55FA" w14:textId="77777777" w:rsidTr="00E757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top w:val="single" w:sz="4" w:space="0" w:color="auto"/>
            </w:tcBorders>
          </w:tcPr>
          <w:p w14:paraId="4E35221D" w14:textId="5BBD13D1" w:rsidR="005D1362" w:rsidRPr="00242268" w:rsidRDefault="005D1362"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This is the meaning of the M in SMART. </w:t>
            </w:r>
          </w:p>
        </w:tc>
        <w:tc>
          <w:tcPr>
            <w:tcW w:w="4675" w:type="dxa"/>
            <w:tcBorders>
              <w:top w:val="single" w:sz="4" w:space="0" w:color="auto"/>
            </w:tcBorders>
          </w:tcPr>
          <w:p w14:paraId="676A893A" w14:textId="214D50F1" w:rsidR="005D1362" w:rsidRPr="008B7CEE" w:rsidRDefault="005D1362"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proofErr w:type="gramStart"/>
            <w:r w:rsidRPr="008B7CEE">
              <w:rPr>
                <w:rFonts w:ascii="Bierstadt" w:hAnsi="Bierstadt"/>
              </w:rPr>
              <w:t>Make a plan</w:t>
            </w:r>
            <w:proofErr w:type="gramEnd"/>
            <w:r w:rsidRPr="008B7CEE">
              <w:rPr>
                <w:rFonts w:ascii="Bierstadt" w:hAnsi="Bierstadt"/>
              </w:rPr>
              <w:t xml:space="preserve"> </w:t>
            </w:r>
          </w:p>
        </w:tc>
      </w:tr>
      <w:tr w:rsidR="005D1362" w14:paraId="768360C1"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0CA3D73C" w14:textId="43858DF7" w:rsidR="005D1362" w:rsidRPr="00242268" w:rsidRDefault="00AF5C7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Anything that is generally accepted as payment for goods or services.</w:t>
            </w:r>
          </w:p>
        </w:tc>
        <w:tc>
          <w:tcPr>
            <w:tcW w:w="4675" w:type="dxa"/>
          </w:tcPr>
          <w:p w14:paraId="0484D245" w14:textId="631E2BCA" w:rsidR="005D1362" w:rsidRPr="008B7CEE" w:rsidRDefault="00AF5C7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Money </w:t>
            </w:r>
          </w:p>
        </w:tc>
      </w:tr>
      <w:tr w:rsidR="00AF5C70" w14:paraId="441049EA"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8689D2B" w14:textId="4BF24C3E" w:rsidR="00AF5C70" w:rsidRPr="00242268" w:rsidRDefault="00AF5C7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A pre-paid document that is purchased at the post office for sending money through the mail. </w:t>
            </w:r>
          </w:p>
        </w:tc>
        <w:tc>
          <w:tcPr>
            <w:tcW w:w="4675" w:type="dxa"/>
          </w:tcPr>
          <w:p w14:paraId="30623ECF" w14:textId="30551E09" w:rsidR="00AF5C70" w:rsidRPr="008B7CEE" w:rsidRDefault="00AF5C7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Money order</w:t>
            </w:r>
          </w:p>
        </w:tc>
      </w:tr>
      <w:tr w:rsidR="00AF5C70" w14:paraId="7B2A6F89"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5B257932" w14:textId="70314BEA" w:rsidR="00AF5C70" w:rsidRPr="00242268" w:rsidRDefault="00AF5C7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Pooled investment</w:t>
            </w:r>
            <w:r w:rsidR="00A41F30" w:rsidRPr="00242268">
              <w:rPr>
                <w:rFonts w:ascii="Bierstadt" w:hAnsi="Bierstadt"/>
                <w:b w:val="0"/>
                <w:bCs w:val="0"/>
              </w:rPr>
              <w:t xml:space="preserve">s in a combination of bonds, stocks, money, or precious metals. </w:t>
            </w:r>
          </w:p>
        </w:tc>
        <w:tc>
          <w:tcPr>
            <w:tcW w:w="4675" w:type="dxa"/>
          </w:tcPr>
          <w:p w14:paraId="47A76069" w14:textId="43DE8AFF" w:rsidR="00AF5C70" w:rsidRPr="008B7CEE" w:rsidRDefault="00A41F3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Mutual funds </w:t>
            </w:r>
          </w:p>
        </w:tc>
      </w:tr>
      <w:tr w:rsidR="00A41F30" w14:paraId="4823D225"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691B39BF" w14:textId="4AF25FDA" w:rsidR="00A41F30" w:rsidRPr="00242268" w:rsidRDefault="00A41F3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Connected to a computer network.</w:t>
            </w:r>
          </w:p>
        </w:tc>
        <w:tc>
          <w:tcPr>
            <w:tcW w:w="4675" w:type="dxa"/>
          </w:tcPr>
          <w:p w14:paraId="5483320C" w14:textId="73A88D36" w:rsidR="00A41F30" w:rsidRPr="008B7CEE" w:rsidRDefault="00A41F3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Online</w:t>
            </w:r>
          </w:p>
        </w:tc>
      </w:tr>
      <w:tr w:rsidR="00A41F30" w14:paraId="1392E980"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66FF5B6D" w14:textId="29B717E0" w:rsidR="00A41F30" w:rsidRPr="00242268" w:rsidRDefault="00A41F3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People of the same age or status </w:t>
            </w:r>
          </w:p>
        </w:tc>
        <w:tc>
          <w:tcPr>
            <w:tcW w:w="4675" w:type="dxa"/>
          </w:tcPr>
          <w:p w14:paraId="6D633FC9" w14:textId="79047CF0" w:rsidR="00A41F30" w:rsidRPr="008B7CEE" w:rsidRDefault="00A41F3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Peers </w:t>
            </w:r>
          </w:p>
        </w:tc>
      </w:tr>
      <w:tr w:rsidR="00A41F30" w14:paraId="40EF5694"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270E2536" w14:textId="30BA3951" w:rsidR="00A41F30" w:rsidRPr="00242268" w:rsidRDefault="00A41F3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The amount of money required in payment for something. </w:t>
            </w:r>
          </w:p>
        </w:tc>
        <w:tc>
          <w:tcPr>
            <w:tcW w:w="4675" w:type="dxa"/>
          </w:tcPr>
          <w:p w14:paraId="64B64E86" w14:textId="5068324A" w:rsidR="00A41F30" w:rsidRPr="008B7CEE" w:rsidRDefault="00A41F3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Price </w:t>
            </w:r>
          </w:p>
        </w:tc>
      </w:tr>
      <w:tr w:rsidR="00A41F30" w14:paraId="6DF43DF6" w14:textId="77777777" w:rsidTr="00E7576D">
        <w:tc>
          <w:tcPr>
            <w:cnfStyle w:val="001000000000" w:firstRow="0" w:lastRow="0" w:firstColumn="1" w:lastColumn="0" w:oddVBand="0" w:evenVBand="0" w:oddHBand="0" w:evenHBand="0" w:firstRowFirstColumn="0" w:firstRowLastColumn="0" w:lastRowFirstColumn="0" w:lastRowLastColumn="0"/>
            <w:tcW w:w="4675" w:type="dxa"/>
          </w:tcPr>
          <w:p w14:paraId="51AE0F22" w14:textId="256DBA2D" w:rsidR="00A41F30" w:rsidRPr="00242268" w:rsidRDefault="00A41F3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A reason why needs, wants, and goals can change over time. </w:t>
            </w:r>
          </w:p>
        </w:tc>
        <w:tc>
          <w:tcPr>
            <w:tcW w:w="4675" w:type="dxa"/>
          </w:tcPr>
          <w:p w14:paraId="1D87632C" w14:textId="0A55C9ED" w:rsidR="00A41F30" w:rsidRPr="008B7CEE" w:rsidRDefault="00A41F3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Priorities change </w:t>
            </w:r>
          </w:p>
        </w:tc>
      </w:tr>
      <w:tr w:rsidR="00A41F30" w14:paraId="2ACD3187" w14:textId="77777777" w:rsidTr="00E7576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Borders>
              <w:bottom w:val="single" w:sz="4" w:space="0" w:color="auto"/>
            </w:tcBorders>
          </w:tcPr>
          <w:p w14:paraId="002265F5" w14:textId="653C6398" w:rsidR="00A41F30" w:rsidRPr="00242268" w:rsidRDefault="00A41F30" w:rsidP="009124E3">
            <w:pPr>
              <w:rPr>
                <w:rFonts w:ascii="Bierstadt" w:hAnsi="Bierstadt"/>
                <w:b w:val="0"/>
                <w:bCs w:val="0"/>
              </w:rPr>
            </w:pPr>
            <w:r w:rsidRPr="00E7576D">
              <w:rPr>
                <w:rFonts w:ascii="Bierstadt" w:hAnsi="Bierstadt"/>
              </w:rPr>
              <w:t>G</w:t>
            </w:r>
            <w:r w:rsidRPr="00242268">
              <w:rPr>
                <w:rFonts w:ascii="Bierstadt" w:hAnsi="Bierstadt"/>
                <w:b w:val="0"/>
                <w:bCs w:val="0"/>
              </w:rPr>
              <w:t xml:space="preserve"> – This is the meaning of the R in SMART.</w:t>
            </w:r>
          </w:p>
        </w:tc>
        <w:tc>
          <w:tcPr>
            <w:tcW w:w="4675" w:type="dxa"/>
            <w:tcBorders>
              <w:bottom w:val="single" w:sz="4" w:space="0" w:color="auto"/>
            </w:tcBorders>
          </w:tcPr>
          <w:p w14:paraId="42AE10F4" w14:textId="5304057B" w:rsidR="00A41F30" w:rsidRPr="008B7CEE" w:rsidRDefault="00A41F3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Review information</w:t>
            </w:r>
          </w:p>
        </w:tc>
      </w:tr>
      <w:tr w:rsidR="00A41F30" w14:paraId="307AB9E0" w14:textId="77777777" w:rsidTr="00E7576D">
        <w:tc>
          <w:tcPr>
            <w:cnfStyle w:val="001000000000" w:firstRow="0" w:lastRow="0" w:firstColumn="1" w:lastColumn="0" w:oddVBand="0" w:evenVBand="0" w:oddHBand="0" w:evenHBand="0" w:firstRowFirstColumn="0" w:firstRowLastColumn="0" w:lastRowFirstColumn="0" w:lastRowLastColumn="0"/>
            <w:tcW w:w="4675" w:type="dxa"/>
            <w:tcBorders>
              <w:top w:val="single" w:sz="4" w:space="0" w:color="auto"/>
            </w:tcBorders>
          </w:tcPr>
          <w:p w14:paraId="0B316486" w14:textId="4A0D574A" w:rsidR="00A41F30" w:rsidRPr="00242268" w:rsidRDefault="00A41F30"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Someone in a business who is responsible for selling merchandise or services. </w:t>
            </w:r>
          </w:p>
        </w:tc>
        <w:tc>
          <w:tcPr>
            <w:tcW w:w="4675" w:type="dxa"/>
            <w:tcBorders>
              <w:top w:val="single" w:sz="4" w:space="0" w:color="auto"/>
            </w:tcBorders>
          </w:tcPr>
          <w:p w14:paraId="00EA1D82" w14:textId="2B9FC9ED" w:rsidR="00A41F30" w:rsidRPr="008B7CEE" w:rsidRDefault="004B2996"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Salesperson</w:t>
            </w:r>
          </w:p>
        </w:tc>
      </w:tr>
      <w:tr w:rsidR="00A41F30" w14:paraId="08EBE23E"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0E55347B" w14:textId="3754CE63" w:rsidR="00A41F30" w:rsidRPr="00242268" w:rsidRDefault="00A41F30"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The money one has accumulated over time. </w:t>
            </w:r>
          </w:p>
        </w:tc>
        <w:tc>
          <w:tcPr>
            <w:tcW w:w="4675" w:type="dxa"/>
          </w:tcPr>
          <w:p w14:paraId="75CB0781" w14:textId="6A619F73" w:rsidR="00A41F30" w:rsidRPr="008B7CEE" w:rsidRDefault="00A41F30"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 xml:space="preserve">Savings </w:t>
            </w:r>
          </w:p>
        </w:tc>
      </w:tr>
      <w:tr w:rsidR="00A41F30" w14:paraId="757C5878"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0BDF8A67" w14:textId="1961AC70" w:rsidR="00A41F30" w:rsidRPr="00242268" w:rsidRDefault="00A41F30"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This is the meaning of a ‘need’.</w:t>
            </w:r>
          </w:p>
        </w:tc>
        <w:tc>
          <w:tcPr>
            <w:tcW w:w="4675" w:type="dxa"/>
          </w:tcPr>
          <w:p w14:paraId="19CD5681" w14:textId="024BF76B" w:rsidR="00A41F30" w:rsidRPr="008B7CEE" w:rsidRDefault="00A41F30"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 xml:space="preserve">Something essential </w:t>
            </w:r>
          </w:p>
        </w:tc>
      </w:tr>
      <w:tr w:rsidR="00A41F30" w14:paraId="7AF06F11"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522BC5D7" w14:textId="461FA941" w:rsidR="00A41F30" w:rsidRPr="00242268" w:rsidRDefault="00D15F12"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This is the meaning of a ‘want’.</w:t>
            </w:r>
          </w:p>
        </w:tc>
        <w:tc>
          <w:tcPr>
            <w:tcW w:w="4675" w:type="dxa"/>
          </w:tcPr>
          <w:p w14:paraId="7451A33E" w14:textId="7BC82202" w:rsidR="00A41F30" w:rsidRPr="008B7CEE" w:rsidRDefault="00D15F12"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Something nice to have</w:t>
            </w:r>
          </w:p>
        </w:tc>
      </w:tr>
      <w:tr w:rsidR="00D15F12" w14:paraId="0FEDEA84"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1C79CF86" w14:textId="62CF1FE8" w:rsidR="00D15F12" w:rsidRPr="00242268" w:rsidRDefault="00D15F12"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Using money to buy goods or services. </w:t>
            </w:r>
          </w:p>
        </w:tc>
        <w:tc>
          <w:tcPr>
            <w:tcW w:w="4675" w:type="dxa"/>
          </w:tcPr>
          <w:p w14:paraId="081B0726" w14:textId="4F53F447" w:rsidR="00D15F12" w:rsidRPr="008B7CEE" w:rsidRDefault="00D15F12"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Spending</w:t>
            </w:r>
          </w:p>
        </w:tc>
      </w:tr>
      <w:tr w:rsidR="00D15F12" w14:paraId="70BD0D21"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1B2A3F1A" w14:textId="1E2B94A2" w:rsidR="00D15F12" w:rsidRPr="00242268" w:rsidRDefault="00D15F12"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This is the meaning of the S in SMART.</w:t>
            </w:r>
          </w:p>
        </w:tc>
        <w:tc>
          <w:tcPr>
            <w:tcW w:w="4675" w:type="dxa"/>
          </w:tcPr>
          <w:p w14:paraId="3EC39878" w14:textId="25687991" w:rsidR="00D15F12" w:rsidRPr="008B7CEE" w:rsidRDefault="008B7CEE"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Stop and think</w:t>
            </w:r>
          </w:p>
        </w:tc>
      </w:tr>
      <w:tr w:rsidR="008B7CEE" w14:paraId="2394FB42" w14:textId="77777777" w:rsidTr="00242268">
        <w:tc>
          <w:tcPr>
            <w:cnfStyle w:val="001000000000" w:firstRow="0" w:lastRow="0" w:firstColumn="1" w:lastColumn="0" w:oddVBand="0" w:evenVBand="0" w:oddHBand="0" w:evenHBand="0" w:firstRowFirstColumn="0" w:firstRowLastColumn="0" w:lastRowFirstColumn="0" w:lastRowLastColumn="0"/>
            <w:tcW w:w="4675" w:type="dxa"/>
          </w:tcPr>
          <w:p w14:paraId="2163A6FD" w14:textId="5C3C462C" w:rsidR="008B7CEE" w:rsidRPr="00242268" w:rsidRDefault="008B7CEE"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This is the meaning of the t in SMART</w:t>
            </w:r>
          </w:p>
        </w:tc>
        <w:tc>
          <w:tcPr>
            <w:tcW w:w="4675" w:type="dxa"/>
          </w:tcPr>
          <w:p w14:paraId="0709F1FC" w14:textId="6DCAB93B" w:rsidR="008B7CEE" w:rsidRPr="008B7CEE" w:rsidRDefault="008B7CEE"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proofErr w:type="gramStart"/>
            <w:r w:rsidRPr="008B7CEE">
              <w:rPr>
                <w:rFonts w:ascii="Bierstadt" w:hAnsi="Bierstadt"/>
              </w:rPr>
              <w:t>Take action</w:t>
            </w:r>
            <w:proofErr w:type="gramEnd"/>
          </w:p>
        </w:tc>
      </w:tr>
      <w:tr w:rsidR="008B7CEE" w14:paraId="5CE8495A" w14:textId="77777777" w:rsidTr="002422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675" w:type="dxa"/>
          </w:tcPr>
          <w:p w14:paraId="3968C411" w14:textId="58659C9E" w:rsidR="008B7CEE" w:rsidRPr="00242268" w:rsidRDefault="008B7CEE"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The action of a group of people, especially when effective and efficient. </w:t>
            </w:r>
          </w:p>
        </w:tc>
        <w:tc>
          <w:tcPr>
            <w:tcW w:w="4675" w:type="dxa"/>
          </w:tcPr>
          <w:p w14:paraId="03368065" w14:textId="5CD85997" w:rsidR="008B7CEE" w:rsidRPr="008B7CEE" w:rsidRDefault="008B7CEE" w:rsidP="000F5EB1">
            <w:pPr>
              <w:cnfStyle w:val="000000100000" w:firstRow="0" w:lastRow="0" w:firstColumn="0" w:lastColumn="0" w:oddVBand="0" w:evenVBand="0" w:oddHBand="1" w:evenHBand="0" w:firstRowFirstColumn="0" w:firstRowLastColumn="0" w:lastRowFirstColumn="0" w:lastRowLastColumn="0"/>
              <w:rPr>
                <w:rFonts w:ascii="Bierstadt" w:hAnsi="Bierstadt"/>
              </w:rPr>
            </w:pPr>
            <w:r w:rsidRPr="008B7CEE">
              <w:rPr>
                <w:rFonts w:ascii="Bierstadt" w:hAnsi="Bierstadt"/>
              </w:rPr>
              <w:t>Teamwork</w:t>
            </w:r>
          </w:p>
        </w:tc>
      </w:tr>
      <w:tr w:rsidR="008B7CEE" w14:paraId="62D7A6E2" w14:textId="77777777" w:rsidTr="00400DF5">
        <w:trPr>
          <w:trHeight w:val="279"/>
        </w:trPr>
        <w:tc>
          <w:tcPr>
            <w:cnfStyle w:val="001000000000" w:firstRow="0" w:lastRow="0" w:firstColumn="1" w:lastColumn="0" w:oddVBand="0" w:evenVBand="0" w:oddHBand="0" w:evenHBand="0" w:firstRowFirstColumn="0" w:firstRowLastColumn="0" w:lastRowFirstColumn="0" w:lastRowLastColumn="0"/>
            <w:tcW w:w="4675" w:type="dxa"/>
          </w:tcPr>
          <w:p w14:paraId="4E32EB4D" w14:textId="09F28B14" w:rsidR="008B7CEE" w:rsidRPr="00242268" w:rsidRDefault="008B7CEE" w:rsidP="009124E3">
            <w:pPr>
              <w:rPr>
                <w:rFonts w:ascii="Bierstadt" w:hAnsi="Bierstadt"/>
                <w:b w:val="0"/>
                <w:bCs w:val="0"/>
              </w:rPr>
            </w:pPr>
            <w:r w:rsidRPr="00E7576D">
              <w:rPr>
                <w:rFonts w:ascii="Bierstadt" w:hAnsi="Bierstadt"/>
              </w:rPr>
              <w:t>O</w:t>
            </w:r>
            <w:r w:rsidRPr="00242268">
              <w:rPr>
                <w:rFonts w:ascii="Bierstadt" w:hAnsi="Bierstadt"/>
                <w:b w:val="0"/>
                <w:bCs w:val="0"/>
              </w:rPr>
              <w:t xml:space="preserve"> – One or more pages on the World Wide Web.</w:t>
            </w:r>
          </w:p>
        </w:tc>
        <w:tc>
          <w:tcPr>
            <w:tcW w:w="4675" w:type="dxa"/>
          </w:tcPr>
          <w:p w14:paraId="1279B9C0" w14:textId="2444D60A" w:rsidR="008B7CEE" w:rsidRPr="008B7CEE" w:rsidRDefault="008B7CEE" w:rsidP="000F5EB1">
            <w:pPr>
              <w:cnfStyle w:val="000000000000" w:firstRow="0" w:lastRow="0" w:firstColumn="0" w:lastColumn="0" w:oddVBand="0" w:evenVBand="0" w:oddHBand="0" w:evenHBand="0" w:firstRowFirstColumn="0" w:firstRowLastColumn="0" w:lastRowFirstColumn="0" w:lastRowLastColumn="0"/>
              <w:rPr>
                <w:rFonts w:ascii="Bierstadt" w:hAnsi="Bierstadt"/>
              </w:rPr>
            </w:pPr>
            <w:r w:rsidRPr="008B7CEE">
              <w:rPr>
                <w:rFonts w:ascii="Bierstadt" w:hAnsi="Bierstadt"/>
              </w:rPr>
              <w:t>Website</w:t>
            </w:r>
          </w:p>
        </w:tc>
      </w:tr>
    </w:tbl>
    <w:p w14:paraId="60AF0E32" w14:textId="77777777" w:rsidR="000F5EB1" w:rsidRPr="00CF421B" w:rsidRDefault="000F5EB1" w:rsidP="00683CB6">
      <w:pPr>
        <w:spacing w:after="0"/>
        <w:rPr>
          <w:rFonts w:ascii="Bierstadt" w:hAnsi="Bierstadt"/>
        </w:rPr>
      </w:pPr>
    </w:p>
    <w:sectPr w:rsidR="000F5EB1" w:rsidRPr="00CF421B">
      <w:headerReference w:type="default" r:id="rId223"/>
      <w:pgSz w:w="12240" w:h="15840"/>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AFB006" w14:textId="77777777" w:rsidR="002A5B36" w:rsidRDefault="002A5B36">
      <w:pPr>
        <w:spacing w:after="0" w:line="240" w:lineRule="auto"/>
      </w:pPr>
      <w:r>
        <w:separator/>
      </w:r>
    </w:p>
  </w:endnote>
  <w:endnote w:type="continuationSeparator" w:id="0">
    <w:p w14:paraId="45E25747" w14:textId="77777777" w:rsidR="002A5B36" w:rsidRDefault="002A5B36">
      <w:pPr>
        <w:spacing w:after="0" w:line="240" w:lineRule="auto"/>
      </w:pPr>
      <w:r>
        <w:continuationSeparator/>
      </w:r>
    </w:p>
  </w:endnote>
  <w:endnote w:type="continuationNotice" w:id="1">
    <w:p w14:paraId="4EC88C12" w14:textId="77777777" w:rsidR="002A5B36" w:rsidRDefault="002A5B3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Aptos">
    <w:charset w:val="00"/>
    <w:family w:val="swiss"/>
    <w:pitch w:val="variable"/>
    <w:sig w:usb0="20000287" w:usb1="00000003" w:usb2="00000000" w:usb3="00000000" w:csb0="0000019F" w:csb1="00000000"/>
    <w:embedRegular r:id="rId1" w:fontKey="{ED5B25CC-4A2D-4ACB-8641-E0A3BA01B86E}"/>
    <w:embedBold r:id="rId2" w:fontKey="{A88AEBFD-C3ED-47D5-A9AA-72EAFEC123D7}"/>
    <w:embedItalic r:id="rId3" w:fontKey="{14B93633-91FC-48F5-868D-2B2980E3DD24}"/>
    <w:embedBoldItalic r:id="rId4" w:fontKey="{5675B952-9BDF-461D-B299-FC3E4CAEB9B6}"/>
  </w:font>
  <w:font w:name="Aptos Display">
    <w:charset w:val="00"/>
    <w:family w:val="swiss"/>
    <w:pitch w:val="variable"/>
    <w:sig w:usb0="20000287" w:usb1="00000003" w:usb2="00000000" w:usb3="00000000" w:csb0="0000019F" w:csb1="00000000"/>
    <w:embedRegular r:id="rId5" w:fontKey="{3C568DA9-3D59-4829-8A7D-7066119C33D7}"/>
  </w:font>
  <w:font w:name="Yu Gothic Light">
    <w:altName w:val="游ゴシック Light"/>
    <w:panose1 w:val="020B0300000000000000"/>
    <w:charset w:val="80"/>
    <w:family w:val="swiss"/>
    <w:pitch w:val="variable"/>
    <w:sig w:usb0="E00002FF" w:usb1="2AC7FDFF" w:usb2="00000016" w:usb3="00000000" w:csb0="0002009F" w:csb1="00000000"/>
  </w:font>
  <w:font w:name="Bierstadt">
    <w:altName w:val="Calibri"/>
    <w:charset w:val="00"/>
    <w:family w:val="swiss"/>
    <w:pitch w:val="variable"/>
    <w:sig w:usb0="80000003" w:usb1="00000001" w:usb2="00000000" w:usb3="00000000" w:csb0="00000001" w:csb1="00000000"/>
    <w:embedRegular r:id="rId6" w:fontKey="{67D52411-A520-44BA-A5D9-89B00F1F85E7}"/>
    <w:embedBold r:id="rId7" w:fontKey="{031D52B7-8156-41BA-9E09-448109235BE7}"/>
    <w:embedItalic r:id="rId8" w:fontKey="{F3F05D4A-1327-402E-9B58-91E25253A57D}"/>
    <w:embedBoldItalic r:id="rId9" w:fontKey="{6C544AB9-A8C0-4849-B436-44E051781181}"/>
  </w:font>
  <w:font w:name="+mn-ea">
    <w:panose1 w:val="00000000000000000000"/>
    <w:charset w:val="00"/>
    <w:family w:val="roman"/>
    <w:notTrueType/>
    <w:pitch w:val="default"/>
  </w:font>
  <w:font w:name="+mn-cs">
    <w:panose1 w:val="00000000000000000000"/>
    <w:charset w:val="00"/>
    <w:family w:val="roman"/>
    <w:notTrueType/>
    <w:pitch w:val="default"/>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00FD95" w14:textId="77777777" w:rsidR="005E50F1" w:rsidRDefault="005E50F1">
    <w:pPr>
      <w:pStyle w:val="Footer"/>
    </w:pPr>
    <w:r>
      <w:rPr>
        <w:noProof/>
      </w:rPr>
      <w:drawing>
        <wp:anchor distT="0" distB="0" distL="114300" distR="114300" simplePos="0" relativeHeight="251660290" behindDoc="0" locked="0" layoutInCell="1" allowOverlap="1" wp14:anchorId="049B9146" wp14:editId="5F20E6F8">
          <wp:simplePos x="0" y="0"/>
          <wp:positionH relativeFrom="margin">
            <wp:align>center</wp:align>
          </wp:positionH>
          <wp:positionV relativeFrom="paragraph">
            <wp:posOffset>-234950</wp:posOffset>
          </wp:positionV>
          <wp:extent cx="2457450" cy="867459"/>
          <wp:effectExtent l="0" t="0" r="0" b="0"/>
          <wp:wrapNone/>
          <wp:docPr id="1240142811" name="Picture 6" descr="A black background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142811" name="Picture 6" descr="A black background with blue tex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2457450" cy="867459"/>
                  </a:xfrm>
                  <a:prstGeom prst="rect">
                    <a:avLst/>
                  </a:prstGeom>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2CE39" w14:textId="3DE33C9B" w:rsidR="005E17C9" w:rsidRPr="005E17C9" w:rsidRDefault="005E17C9" w:rsidP="005E17C9">
    <w:pPr>
      <w:pStyle w:val="Footer"/>
      <w:jc w:val="center"/>
      <w:rPr>
        <w:i/>
        <w:iCs/>
      </w:rPr>
    </w:pPr>
    <w:r w:rsidRPr="005E17C9">
      <w:rPr>
        <w:i/>
        <w:iCs/>
      </w:rPr>
      <w:t xml:space="preserve">The Presenter Notes were last updated on </w:t>
    </w:r>
    <w:r w:rsidRPr="005E17C9">
      <w:rPr>
        <w:i/>
        <w:iCs/>
      </w:rPr>
      <w:fldChar w:fldCharType="begin"/>
    </w:r>
    <w:r w:rsidRPr="005E17C9">
      <w:rPr>
        <w:i/>
        <w:iCs/>
      </w:rPr>
      <w:instrText xml:space="preserve"> DATE \@ "MMMM d, yyyy" </w:instrText>
    </w:r>
    <w:r w:rsidRPr="005E17C9">
      <w:rPr>
        <w:i/>
        <w:iCs/>
      </w:rPr>
      <w:fldChar w:fldCharType="separate"/>
    </w:r>
    <w:r w:rsidR="00F543D4">
      <w:rPr>
        <w:i/>
        <w:iCs/>
        <w:noProof/>
      </w:rPr>
      <w:t>July 8, 2026</w:t>
    </w:r>
    <w:r w:rsidRPr="005E17C9">
      <w:rPr>
        <w:i/>
        <w:iCs/>
      </w:rPr>
      <w:fldChar w:fldCharType="end"/>
    </w:r>
    <w:r w:rsidRPr="005E17C9">
      <w:rPr>
        <w:i/>
        <w:iCs/>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56C" w14:textId="77777777" w:rsidR="001A11F6" w:rsidRDefault="003A012C">
    <w:pPr>
      <w:pBdr>
        <w:top w:val="nil"/>
        <w:left w:val="nil"/>
        <w:bottom w:val="nil"/>
        <w:right w:val="nil"/>
        <w:between w:val="nil"/>
      </w:pBdr>
      <w:tabs>
        <w:tab w:val="center" w:pos="4680"/>
        <w:tab w:val="right" w:pos="9360"/>
      </w:tabs>
      <w:spacing w:after="0" w:line="240" w:lineRule="auto"/>
      <w:rPr>
        <w:color w:val="000000"/>
      </w:rPr>
    </w:pPr>
    <w:r>
      <w:rPr>
        <w:noProof/>
      </w:rPr>
      <w:drawing>
        <wp:anchor distT="0" distB="0" distL="114300" distR="114300" simplePos="0" relativeHeight="251658242" behindDoc="0" locked="0" layoutInCell="1" hidden="0" allowOverlap="1" wp14:anchorId="038B926A" wp14:editId="1C7CA681">
          <wp:simplePos x="0" y="0"/>
          <wp:positionH relativeFrom="column">
            <wp:posOffset>1743075</wp:posOffset>
          </wp:positionH>
          <wp:positionV relativeFrom="paragraph">
            <wp:posOffset>-234949</wp:posOffset>
          </wp:positionV>
          <wp:extent cx="2457450" cy="867459"/>
          <wp:effectExtent l="0" t="0" r="0" b="0"/>
          <wp:wrapNone/>
          <wp:docPr id="1501156899" name="image115.png" descr="A black background with blue text&#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115.png" descr="A black background with blue text&#10;&#10;Description automatically generated"/>
                  <pic:cNvPicPr preferRelativeResize="0"/>
                </pic:nvPicPr>
                <pic:blipFill>
                  <a:blip r:embed="rId1"/>
                  <a:srcRect/>
                  <a:stretch>
                    <a:fillRect/>
                  </a:stretch>
                </pic:blipFill>
                <pic:spPr>
                  <a:xfrm>
                    <a:off x="0" y="0"/>
                    <a:ext cx="2457450" cy="867459"/>
                  </a:xfrm>
                  <a:prstGeom prst="rect">
                    <a:avLst/>
                  </a:prstGeom>
                  <a:ln/>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5BADD8" w14:textId="77777777" w:rsidR="002A5B36" w:rsidRDefault="002A5B36">
      <w:pPr>
        <w:spacing w:after="0" w:line="240" w:lineRule="auto"/>
      </w:pPr>
      <w:r>
        <w:separator/>
      </w:r>
    </w:p>
  </w:footnote>
  <w:footnote w:type="continuationSeparator" w:id="0">
    <w:p w14:paraId="3EC2D068" w14:textId="77777777" w:rsidR="002A5B36" w:rsidRDefault="002A5B36">
      <w:pPr>
        <w:spacing w:after="0" w:line="240" w:lineRule="auto"/>
      </w:pPr>
      <w:r>
        <w:continuationSeparator/>
      </w:r>
    </w:p>
  </w:footnote>
  <w:footnote w:type="continuationNotice" w:id="1">
    <w:p w14:paraId="74B8081E" w14:textId="77777777" w:rsidR="002A5B36" w:rsidRDefault="002A5B3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39A606" w14:textId="77777777" w:rsidR="005E50F1" w:rsidRDefault="005E50F1">
    <w:pPr>
      <w:pStyle w:val="Header"/>
    </w:pPr>
    <w:r>
      <w:rPr>
        <w:noProof/>
      </w:rPr>
      <mc:AlternateContent>
        <mc:Choice Requires="wps">
          <w:drawing>
            <wp:anchor distT="0" distB="0" distL="114300" distR="114300" simplePos="0" relativeHeight="251662338" behindDoc="0" locked="0" layoutInCell="1" allowOverlap="1" wp14:anchorId="4904EB78" wp14:editId="5CCA3734">
              <wp:simplePos x="0" y="0"/>
              <wp:positionH relativeFrom="margin">
                <wp:align>center</wp:align>
              </wp:positionH>
              <wp:positionV relativeFrom="paragraph">
                <wp:posOffset>222250</wp:posOffset>
              </wp:positionV>
              <wp:extent cx="7373815" cy="117231"/>
              <wp:effectExtent l="0" t="0" r="0" b="0"/>
              <wp:wrapNone/>
              <wp:docPr id="286238707" name="Rectangle 70"/>
              <wp:cNvGraphicFramePr/>
              <a:graphic xmlns:a="http://schemas.openxmlformats.org/drawingml/2006/main">
                <a:graphicData uri="http://schemas.microsoft.com/office/word/2010/wordprocessingShape">
                  <wps:wsp>
                    <wps:cNvSpPr/>
                    <wps:spPr>
                      <a:xfrm>
                        <a:off x="0" y="0"/>
                        <a:ext cx="7373815" cy="117231"/>
                      </a:xfrm>
                      <a:prstGeom prst="rect">
                        <a:avLst/>
                      </a:prstGeom>
                      <a:solidFill>
                        <a:srgbClr val="00A0AF"/>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w14:anchorId="67E8A43F">
            <v:rect id="Rectangle 70" style="position:absolute;margin-left:0;margin-top:17.5pt;width:580.6pt;height:9.25pt;z-index:251662338;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26" fillcolor="#00a0af" stroked="f" strokeweight="1pt" w14:anchorId="5ED65FD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5pefgIAAF8FAAAOAAAAZHJzL2Uyb0RvYy54bWysVMFu2zAMvQ/YPwi6r7bTdumCOkXQIsOA&#10;oi3WDj0rshQbkEWNUuJkXz9KdpyuLXYYdpElkXwknx91ebVrDdsq9A3YkhcnOWfKSqgauy75j6fl&#10;pwvOfBC2EgasKvleeX41//jhsnMzNYEaTKWQEYj1s86VvA7BzbLMy1q1wp+AU5aMGrAVgY64zioU&#10;HaG3Jpvk+eesA6wcglTe0+1Nb+TzhK+1kuFea68CMyWn2kJaMa2ruGbzSzFbo3B1I4cyxD9U0YrG&#10;UtIR6kYEwTbYvIFqG4ngQYcTCW0GWjdSpR6omyJ/1c1jLZxKvRA53o00+f8HK++2j+4BiYbO+Zmn&#10;bexip7GNX6qP7RJZ+5EstQtM0uX0dHp6UZxzJslWFNPJaRHZzI7RDn34qqBlcVNypJ+ROBLbWx96&#10;14NLTObBNNWyMSYdcL26Nsi2Iv64fJEvlgP6H27GRmcLMaxHjDfZsZe0C3ujop+x35VmTUXVT1Il&#10;SWZqzCOkVDYUvakWlerTF+d5npRCvY0RqdMEGJE15R+xB4Ao4bfYfZWDfwxVSaVjcP63wvrgMSJl&#10;BhvG4LaxgO8BGOpqyNz7H0jqqYksraDaPyBD6GfEO7ls6L/dCh8eBNJQ0PjQoId7WrSBruQw7Dir&#10;AX+9dx/9Satk5ayjISu5/7kRqDgz3yyp+EtxdhanMh3OzqcTOuBLy+qlxW7aayA5FPSkOJm20T+Y&#10;w1YjtM/0HixiVjIJKyl3yWXAw+E69MNPL4pUi0Vyo0l0ItzaRycjeGQ16vJp9yzQDeINJPs7OAyk&#10;mL3ScO8bIy0sNgF0kwR+5HXgm6Y4CWd4ceIz8fKcvI7v4vw3AAAA//8DAFBLAwQUAAYACAAAACEA&#10;BDDZJt8AAAAHAQAADwAAAGRycy9kb3ducmV2LnhtbEyPQU+DQBCF7yb+h82YeLMLbUGDDI1p4s3Y&#10;QJuoty2MQGRnkV1a7K93e2pPk5f38t436WrSnTjQYFvDCOEsAEFcmqrlGmG3fX14AmGd4kp1hgnh&#10;jyysstubVCWVOXJOh8LVwpewTRRC41yfSGnLhrSyM9MTe+/bDFo5L4daVoM6+nLdyXkQxFKrlv1C&#10;o3paN1T+FKNGeBzfze+yftvm66+PZXwqNp+nfIN4fze9PINwNLlLGM74Hh0yz7Q3I1dWdAj+EYew&#10;iPw9u2EczkHsEaJFBDJL5TV/9g8AAP//AwBQSwECLQAUAAYACAAAACEAtoM4kv4AAADhAQAAEwAA&#10;AAAAAAAAAAAAAAAAAAAAW0NvbnRlbnRfVHlwZXNdLnhtbFBLAQItABQABgAIAAAAIQA4/SH/1gAA&#10;AJQBAAALAAAAAAAAAAAAAAAAAC8BAABfcmVscy8ucmVsc1BLAQItABQABgAIAAAAIQBY45pefgIA&#10;AF8FAAAOAAAAAAAAAAAAAAAAAC4CAABkcnMvZTJvRG9jLnhtbFBLAQItABQABgAIAAAAIQAEMNkm&#10;3wAAAAcBAAAPAAAAAAAAAAAAAAAAANgEAABkcnMvZG93bnJldi54bWxQSwUGAAAAAAQABADzAAAA&#10;5AUAAAAA&#10;">
              <w10:wrap anchorx="margin"/>
            </v:rect>
          </w:pict>
        </mc:Fallback>
      </mc:AlternateContent>
    </w:r>
    <w:r>
      <w:rPr>
        <w:noProof/>
      </w:rPr>
      <mc:AlternateContent>
        <mc:Choice Requires="wps">
          <w:drawing>
            <wp:anchor distT="0" distB="0" distL="114300" distR="114300" simplePos="0" relativeHeight="251661314" behindDoc="0" locked="0" layoutInCell="1" allowOverlap="1" wp14:anchorId="54B4B336" wp14:editId="334BF8FB">
              <wp:simplePos x="0" y="0"/>
              <wp:positionH relativeFrom="margin">
                <wp:align>center</wp:align>
              </wp:positionH>
              <wp:positionV relativeFrom="paragraph">
                <wp:posOffset>-269289</wp:posOffset>
              </wp:positionV>
              <wp:extent cx="7373815" cy="457200"/>
              <wp:effectExtent l="0" t="0" r="0" b="0"/>
              <wp:wrapNone/>
              <wp:docPr id="549448680" name="Rectangle 70"/>
              <wp:cNvGraphicFramePr/>
              <a:graphic xmlns:a="http://schemas.openxmlformats.org/drawingml/2006/main">
                <a:graphicData uri="http://schemas.microsoft.com/office/word/2010/wordprocessingShape">
                  <wps:wsp>
                    <wps:cNvSpPr/>
                    <wps:spPr>
                      <a:xfrm>
                        <a:off x="0" y="0"/>
                        <a:ext cx="7373815" cy="457200"/>
                      </a:xfrm>
                      <a:prstGeom prst="rect">
                        <a:avLst/>
                      </a:prstGeom>
                      <a:solidFill>
                        <a:srgbClr val="285F74"/>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7199B31" w14:textId="77777777" w:rsidR="005E50F1" w:rsidRDefault="005E50F1" w:rsidP="00C92CEE">
                          <w:pPr>
                            <w:spacing w:after="0"/>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http://schemas.openxmlformats.org/drawingml/2006/main">
          <w:pict w14:anchorId="5CDC12F3">
            <v:rect id="Rectangle 70" style="position:absolute;margin-left:0;margin-top:-21.2pt;width:580.6pt;height:36pt;z-index:251661314;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middle" o:spid="_x0000_s1033" fillcolor="#285f74" stroked="f" strokeweight="1pt" w14:anchorId="54B4B3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Dr/CgQIAAGoFAAAOAAAAZHJzL2Uyb0RvYy54bWysVMFu2zAMvQ/YPwi6r47TZOmCOkXQIsOA&#10;oi3WDj0rspQYkEWNUmJnXz9KdpyuLXYYdpEpkXwkn0leXrW1YXuFvgJb8PxsxJmyEsrKbgr+42n1&#10;6YIzH4QthQGrCn5Qnl8tPn64bNxcjWELplTICMT6eeMKvg3BzbPMy62qhT8DpywpNWAtAl1xk5Uo&#10;GkKvTTYejT5nDWDpEKTynl5vOiVfJHytlQz3WnsVmCk45RbSielcxzNbXIr5BoXbVrJPQ/xDFrWo&#10;LAUdoG5EEGyH1RuoupIIHnQ4k1BnoHUlVaqBqslHr6p53AqnUi1EjncDTf7/wcq7/aN7QKKhcX7u&#10;SYxVtBrr+KX8WJvIOgxkqTYwSY+z89n5RT7lTJJuMp3R34hsZidvhz58VVCzKBQc6WckjsT+1ofO&#10;9GgSg3kwVbmqjEkX3KyvDbK9oB83vpiuZpMe/Q8zY6OxhejWIcaX7FRLksLBqGhn7HelWVVS9uOU&#10;SWozNcQRUiob8k61FaXqwufT0VDb4JEqTYARWVP8AbsHiC38FrvLsrePrip16eA8+ltinfPgkSKD&#10;DYNzXVnA9wAMVdVH7uyPJHXURJZCu27JJIprKA8PyBC6cfFOrir6hbfChweBNB80STTz4Z4ObaAp&#10;OPQSZ1vAX++9R3tqW9Jy1tC8Fdz/3AlUnJlvlhr6Sz6ZxAFNl9ROnOFLzfqlxu7qa6DOyGm7OJlE&#10;csZgjqJGqJ9pNSxjVFIJKyl2wWXA4+U6dHuAlotUy2Uyo6F0ItzaRycjeCQ4tuhT+yzQ9X0caALu&#10;4DibYv6qnTvb6GlhuQugq9TrJ1576mmgUw/1yydujJf3ZHVakYvfAAAA//8DAFBLAwQUAAYACAAA&#10;ACEA7TPj994AAAAIAQAADwAAAGRycy9kb3ducmV2LnhtbEyPzW7CMBCE75X6DtZW6g2cBBS1aTYI&#10;KtEDPfEj9WriJQnE6yh2IH37mlM5jmY0802+GE0rrtS7xjJCPI1AEJdWN1whHPbryRsI5xVr1Vom&#10;hF9ysCien3KVaXvjLV13vhKhhF2mEGrvu0xKV9ZklJvajjh4J9sb5YPsK6l7dQvlppVJFKXSqIbD&#10;Qq06+qypvOwGg6CH9Wo/o9Ps8GM32+X3+YtWmwTx9WVcfoDwNPr/MNzxAzoUgeloB9ZOtAjhiEeY&#10;zJM5iLsdp3EC4oiQvKcgi1w+Hij+AAAA//8DAFBLAQItABQABgAIAAAAIQC2gziS/gAAAOEBAAAT&#10;AAAAAAAAAAAAAAAAAAAAAABbQ29udGVudF9UeXBlc10ueG1sUEsBAi0AFAAGAAgAAAAhADj9If/W&#10;AAAAlAEAAAsAAAAAAAAAAAAAAAAALwEAAF9yZWxzLy5yZWxzUEsBAi0AFAAGAAgAAAAhAEwOv8KB&#10;AgAAagUAAA4AAAAAAAAAAAAAAAAALgIAAGRycy9lMm9Eb2MueG1sUEsBAi0AFAAGAAgAAAAhAO0z&#10;4/feAAAACAEAAA8AAAAAAAAAAAAAAAAA2wQAAGRycy9kb3ducmV2LnhtbFBLBQYAAAAABAAEAPMA&#10;AADmBQAAAAA=&#10;">
              <v:textbox>
                <w:txbxContent>
                  <w:p w:rsidR="005E50F1" w:rsidP="00C92CEE" w:rsidRDefault="005E50F1" w14:paraId="72A3D3EC" w14:textId="77777777">
                    <w:pPr>
                      <w:spacing w:after="0"/>
                      <w:jc w:val="center"/>
                    </w:pPr>
                  </w:p>
                </w:txbxContent>
              </v:textbox>
              <w10:wrap anchorx="margin"/>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052DE9" w14:textId="20DE7D03" w:rsidR="005E17C9" w:rsidRDefault="005E17C9" w:rsidP="005E17C9">
    <w:pPr>
      <w:pStyle w:val="Header"/>
      <w:tabs>
        <w:tab w:val="clear" w:pos="4680"/>
        <w:tab w:val="clear" w:pos="9360"/>
        <w:tab w:val="left" w:pos="3970"/>
      </w:tabs>
    </w:pPr>
    <w:r>
      <w:rPr>
        <w:noProof/>
      </w:rPr>
      <mc:AlternateContent>
        <mc:Choice Requires="wps">
          <w:drawing>
            <wp:anchor distT="0" distB="0" distL="114300" distR="114300" simplePos="0" relativeHeight="251688962" behindDoc="0" locked="0" layoutInCell="1" hidden="0" allowOverlap="1" wp14:anchorId="57C6D67F" wp14:editId="6FE2AB9F">
              <wp:simplePos x="0" y="0"/>
              <wp:positionH relativeFrom="column">
                <wp:posOffset>-716915</wp:posOffset>
              </wp:positionH>
              <wp:positionV relativeFrom="paragraph">
                <wp:posOffset>-297180</wp:posOffset>
              </wp:positionV>
              <wp:extent cx="7383145" cy="466725"/>
              <wp:effectExtent l="0" t="0" r="0" b="0"/>
              <wp:wrapNone/>
              <wp:docPr id="1320786689" name="Rectangle 1320786689"/>
              <wp:cNvGraphicFramePr/>
              <a:graphic xmlns:a="http://schemas.openxmlformats.org/drawingml/2006/main">
                <a:graphicData uri="http://schemas.microsoft.com/office/word/2010/wordprocessingShape">
                  <wps:wsp>
                    <wps:cNvSpPr/>
                    <wps:spPr>
                      <a:xfrm>
                        <a:off x="0" y="0"/>
                        <a:ext cx="7383145" cy="466725"/>
                      </a:xfrm>
                      <a:prstGeom prst="rect">
                        <a:avLst/>
                      </a:prstGeom>
                      <a:solidFill>
                        <a:srgbClr val="285F74"/>
                      </a:solidFill>
                      <a:ln>
                        <a:noFill/>
                      </a:ln>
                    </wps:spPr>
                    <wps:txbx>
                      <w:txbxContent>
                        <w:p w14:paraId="4EAA8A51" w14:textId="77777777" w:rsidR="005E17C9" w:rsidRPr="006167E6" w:rsidRDefault="005E17C9" w:rsidP="005E17C9">
                          <w:pPr>
                            <w:spacing w:after="0" w:line="240" w:lineRule="auto"/>
                            <w:jc w:val="center"/>
                            <w:textDirection w:val="btLr"/>
                            <w:rPr>
                              <w:b/>
                              <w:bCs/>
                              <w:color w:val="FFFFFF" w:themeColor="background1"/>
                            </w:rP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0193E95">
            <v:rect id="Rectangle 1320786689" style="position:absolute;margin-left:-56.45pt;margin-top:-23.4pt;width:581.35pt;height:36.75pt;z-index:251688962;visibility:visible;mso-wrap-style:square;mso-wrap-distance-left:9pt;mso-wrap-distance-top:0;mso-wrap-distance-right:9pt;mso-wrap-distance-bottom:0;mso-position-horizontal:absolute;mso-position-horizontal-relative:text;mso-position-vertical:absolute;mso-position-vertical-relative:text;v-text-anchor:middle" o:spid="_x0000_s1034" fillcolor="#285f74" stroked="f" w14:anchorId="57C6D67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aCHBxAEAAIADAAAOAAAAZHJzL2Uyb0RvYy54bWysU9uO2yAQfa/Uf0C8N46zudWKs6p2larS&#10;qo207QdgjGMkDHSGxM7fd8DZJG3fqr5gZhgO55wZbx6HzrCTAtTOljyfTDlTVrpa20PJf3zffVhz&#10;hkHYWhhnVcnPCvnj9v27Te8LNXOtM7UCRiAWi96XvA3BF1mGslWdwInzytJh46ATgUI4ZDWIntA7&#10;k82m02XWO6g9OKkQKfs8HvJtwm8aJcO3pkEVmCk5cQtphbRWcc22G1EcQPhWywsN8Q8sOqEtPXqF&#10;ehZBsCPov6A6LcGha8JEui5zTaOlShpITT79Q81rK7xKWsgc9Feb8P/Byq+nV78HsqH3WCBto4qh&#10;gS5+iR8bklnnq1lqCExScvWwfsjnC84knc2Xy9VsEd3Mbrc9YPisXMfipuRAzUgeidMLhrH0rSQ+&#10;hs7oeqeNSQEcqicD7CSocbP1YreaX9B/KzM2FlsXr42IMZPdtMRdGKqB6ZrGM0LETOXq8x4YernT&#10;xO1FYNgLoMbnnPU0DCXHn0cBijPzxZLbH/M5qWPhPoD7oLoPhJWtoxmTATgbg6eQZm4k++kYXKOT&#10;AzcyF9bU5uThZSTjHN3Hqer242x/AQAA//8DAFBLAwQUAAYACAAAACEA4t0PAOAAAAAMAQAADwAA&#10;AGRycy9kb3ducmV2LnhtbEyPQU+DQBCF7yb+h82YeGsXCMGCLI0hMelB01r7A7bsCCg7S9hti//e&#10;6ane3mTevPleuZ7tIM44+d6RgngZgUBqnOmpVXD4fF2sQPigyejBESr4RQ/r6v6u1IVxF/rA8z60&#10;gkPIF1pBF8JYSOmbDq32Szci8e7LTVYHHqdWmklfONwOMomiTFrdE3/o9Ih1h83P/mQZ4/3wRukm&#10;/3YzDZuawm5br3ZKPT7ML88gAs7hZoYrPt9AxUxHdyLjxaBgEcdJzl5WacYlrpYozVkdFSTZE8iq&#10;lP9LVH8AAAD//wMAUEsBAi0AFAAGAAgAAAAhALaDOJL+AAAA4QEAABMAAAAAAAAAAAAAAAAAAAAA&#10;AFtDb250ZW50X1R5cGVzXS54bWxQSwECLQAUAAYACAAAACEAOP0h/9YAAACUAQAACwAAAAAAAAAA&#10;AAAAAAAvAQAAX3JlbHMvLnJlbHNQSwECLQAUAAYACAAAACEA+mghwcQBAACAAwAADgAAAAAAAAAA&#10;AAAAAAAuAgAAZHJzL2Uyb0RvYy54bWxQSwECLQAUAAYACAAAACEA4t0PAOAAAAAMAQAADwAAAAAA&#10;AAAAAAAAAAAeBAAAZHJzL2Rvd25yZXYueG1sUEsFBgAAAAAEAAQA8wAAACsFAAAAAA==&#10;">
              <v:textbox inset="2.53958mm,2.53958mm,2.53958mm,2.53958mm">
                <w:txbxContent>
                  <w:p w:rsidRPr="006167E6" w:rsidR="005E17C9" w:rsidP="005E17C9" w:rsidRDefault="005E17C9" w14:paraId="60061E4C" w14:textId="77777777">
                    <w:pPr>
                      <w:spacing w:after="0" w:line="240" w:lineRule="auto"/>
                      <w:jc w:val="center"/>
                      <w:textDirection w:val="btLr"/>
                      <w:rPr>
                        <w:b/>
                        <w:bCs/>
                        <w:color w:val="FFFFFF" w:themeColor="background1"/>
                      </w:rPr>
                    </w:pPr>
                  </w:p>
                </w:txbxContent>
              </v:textbox>
            </v:rect>
          </w:pict>
        </mc:Fallback>
      </mc:AlternateContent>
    </w:r>
    <w:r>
      <w:rPr>
        <w:noProof/>
      </w:rPr>
      <mc:AlternateContent>
        <mc:Choice Requires="wps">
          <w:drawing>
            <wp:anchor distT="0" distB="0" distL="114300" distR="114300" simplePos="0" relativeHeight="251689986" behindDoc="0" locked="0" layoutInCell="1" hidden="0" allowOverlap="1" wp14:anchorId="1126B88F" wp14:editId="34926969">
              <wp:simplePos x="0" y="0"/>
              <wp:positionH relativeFrom="column">
                <wp:posOffset>-716692</wp:posOffset>
              </wp:positionH>
              <wp:positionV relativeFrom="paragraph">
                <wp:posOffset>185403</wp:posOffset>
              </wp:positionV>
              <wp:extent cx="7383145" cy="126365"/>
              <wp:effectExtent l="0" t="0" r="0" b="0"/>
              <wp:wrapNone/>
              <wp:docPr id="632785797" name="Rectangle 632785797"/>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7F893717" w14:textId="77777777" w:rsidR="005E17C9" w:rsidRDefault="005E17C9" w:rsidP="005E17C9">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11C22C3F">
            <v:rect id="Rectangle 632785797" style="position:absolute;margin-left:-56.45pt;margin-top:14.6pt;width:581.35pt;height:9.95pt;z-index:251689986;visibility:visible;mso-wrap-style:square;mso-wrap-distance-left:9pt;mso-wrap-distance-top:0;mso-wrap-distance-right:9pt;mso-wrap-distance-bottom:0;mso-position-horizontal:absolute;mso-position-horizontal-relative:text;mso-position-vertical:absolute;mso-position-vertical-relative:text;v-text-anchor:middle" o:spid="_x0000_s1035" fillcolor="#00a0af" stroked="f" w14:anchorId="1126B88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30xaxAEAAIADAAAOAAAAZHJzL2Uyb0RvYy54bWysU9uO2yAQfa/Uf0C8N75kN91acVbRrlJV&#10;WrWRtv0AjHGMhIHOkNj5+w4km6TtW9UXzAzD4Zwz4+XjNBh2UIDa2ZoXs5wzZaVrtd3V/Mf3zYcH&#10;zjAI2wrjrKr5USF/XL1/txx9pUrXO9MqYARisRp9zfsQfJVlKHs1CJw5rywddg4GESiEXdaCGAl9&#10;MFmZ54tsdNB6cFIhUvb5dMhXCb/rlAzfug5VYKbmxC2kFdLaxDVbLUW1A+F7Lc80xD+wGIS29OgF&#10;6lkEwfag/4IatASHrgsz6YbMdZ2WKmkgNUX+h5rXXniVtJA56C824f+DlV8Pr34LZMPosULaRhVT&#10;B0P8Ej82JbOOF7PUFJik5Mf5w7y4u+dM0llRLuaL++hmdr3tAcNn5QYWNzUHakbySBxeMJxK30ri&#10;Y+iMbjfamBTArnkywA4iNi5f5+vNGf23MmNjsXXx2gkxZrKrlrgLUzMx3da8jBAx07j2uAWGXm40&#10;cXsRGLYCqPEFZyMNQ83x516A4sx8seT2p+KuJKXhNoDboLkNhJW9oxmTATg7BU8hzdyJ7HofXKeT&#10;A1cyZ9bU5uTheSTjHN3Gqer646x+AQAA//8DAFBLAwQUAAYACAAAACEAyy1g/N8AAAALAQAADwAA&#10;AGRycy9kb3ducmV2LnhtbEyPUUvDMBSF3wf+h3AF37a0cQxbmw5RRBBftin4mDXXtjS5KUm2dv/e&#10;7EkfL/fjnO9U29kadkYfekcS8lUGDKlxuqdWwufhdfkALERFWhlHKOGCAbb1zaJSpXYT7fC8jy1L&#10;IRRKJaGLcSw5D02HVoWVG5HS78d5q2I6fcu1V1MKt4aLLNtwq3pKDZ0a8bnDZtifrAR8H/g4GSJ/&#10;2b0N3/zjRdx/HaS8u52fHoFFnOMfDFf9pA51cjq6E+nAjIRlnosisRJEIYBdiWxdpDVHCesiB15X&#10;/P+G+hcAAP//AwBQSwECLQAUAAYACAAAACEAtoM4kv4AAADhAQAAEwAAAAAAAAAAAAAAAAAAAAAA&#10;W0NvbnRlbnRfVHlwZXNdLnhtbFBLAQItABQABgAIAAAAIQA4/SH/1gAAAJQBAAALAAAAAAAAAAAA&#10;AAAAAC8BAABfcmVscy8ucmVsc1BLAQItABQABgAIAAAAIQDy30xaxAEAAIADAAAOAAAAAAAAAAAA&#10;AAAAAC4CAABkcnMvZTJvRG9jLnhtbFBLAQItABQABgAIAAAAIQDLLWD83wAAAAsBAAAPAAAAAAAA&#10;AAAAAAAAAB4EAABkcnMvZG93bnJldi54bWxQSwUGAAAAAAQABADzAAAAKgUAAAAA&#10;">
              <v:textbox inset="2.53958mm,2.53958mm,2.53958mm,2.53958mm">
                <w:txbxContent>
                  <w:p w:rsidR="005E17C9" w:rsidP="005E17C9" w:rsidRDefault="005E17C9" w14:paraId="44EAFD9C" w14:textId="77777777">
                    <w:pPr>
                      <w:spacing w:after="0" w:line="240" w:lineRule="auto"/>
                      <w:textDirection w:val="btLr"/>
                    </w:pPr>
                  </w:p>
                </w:txbxContent>
              </v:textbox>
            </v:rect>
          </w:pict>
        </mc:Fallback>
      </mc:AlternateContent>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56B" w14:textId="473A4FD9" w:rsidR="001A11F6" w:rsidRDefault="00BD22B8">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58241" behindDoc="0" locked="0" layoutInCell="1" hidden="0" allowOverlap="1" wp14:anchorId="71A1A385" wp14:editId="1DE7BB93">
              <wp:simplePos x="0" y="0"/>
              <wp:positionH relativeFrom="column">
                <wp:posOffset>-723900</wp:posOffset>
              </wp:positionH>
              <wp:positionV relativeFrom="paragraph">
                <wp:posOffset>177800</wp:posOffset>
              </wp:positionV>
              <wp:extent cx="7383145" cy="126365"/>
              <wp:effectExtent l="0" t="0" r="0" b="0"/>
              <wp:wrapNone/>
              <wp:docPr id="2119499534" name="Rectangle 2119499534"/>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42FACB9A" w14:textId="77777777" w:rsidR="001A11F6" w:rsidRDefault="001A11F6">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3AD7A81D">
            <v:rect id="Rectangle 2119499534" style="position:absolute;margin-left:-57pt;margin-top:14pt;width:581.35pt;height:9.95pt;z-index:251658241;visibility:visible;mso-wrap-style:square;mso-wrap-distance-left:9pt;mso-wrap-distance-top:0;mso-wrap-distance-right:9pt;mso-wrap-distance-bottom:0;mso-position-horizontal:absolute;mso-position-horizontal-relative:text;mso-position-vertical:absolute;mso-position-vertical-relative:text;v-text-anchor:middle" o:spid="_x0000_s1036" fillcolor="#00a0af" stroked="f" w14:anchorId="71A1A3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Ss/VxAEAAIA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xVfRIiYqV1z2gFDL7ea&#10;uL0IDDsB1PiCs4GGoeL48yBAcWa+WHL7U3E3J6XhNoDboL4NhJWdoxmTATibgqeQZm4iuzkE1+rk&#10;wJXMmTW1OXl4Hsk4R7dxqrr+OOtfAA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HpKz9XEAQAAgAMAAA4AAAAAAAAA&#10;AAAAAAAALgIAAGRycy9lMm9Eb2MueG1sUEsBAi0AFAAGAAgAAAAhAGXlds7hAAAACwEAAA8AAAAA&#10;AAAAAAAAAAAAHgQAAGRycy9kb3ducmV2LnhtbFBLBQYAAAAABAAEAPMAAAAsBQAAAAA=&#10;">
              <v:textbox inset="2.53958mm,2.53958mm,2.53958mm,2.53958mm">
                <w:txbxContent>
                  <w:p w:rsidR="001A11F6" w:rsidRDefault="001A11F6" w14:paraId="049F31CB"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58240" behindDoc="0" locked="0" layoutInCell="1" hidden="0" allowOverlap="1" wp14:anchorId="43AC4EF8" wp14:editId="28301867">
              <wp:simplePos x="0" y="0"/>
              <wp:positionH relativeFrom="column">
                <wp:posOffset>-723900</wp:posOffset>
              </wp:positionH>
              <wp:positionV relativeFrom="paragraph">
                <wp:posOffset>-304165</wp:posOffset>
              </wp:positionV>
              <wp:extent cx="7383340" cy="466725"/>
              <wp:effectExtent l="0" t="0" r="0" b="0"/>
              <wp:wrapNone/>
              <wp:docPr id="2119499535" name="Rectangle 2119499535"/>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30983E0F" w14:textId="314273F2" w:rsidR="001A11F6" w:rsidRPr="006167E6" w:rsidRDefault="001A11F6" w:rsidP="005E50F1">
                          <w:pPr>
                            <w:spacing w:after="0" w:line="240" w:lineRule="auto"/>
                            <w:jc w:val="center"/>
                            <w:textDirection w:val="btLr"/>
                            <w:rPr>
                              <w:b/>
                              <w:bCs/>
                              <w:color w:val="FFFFFF" w:themeColor="background1"/>
                            </w:rP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626DB6EE">
            <v:rect id="Rectangle 2119499535" style="position:absolute;margin-left:-57pt;margin-top:-23.95pt;width:581.35pt;height:36.75pt;z-index:251658240;visibility:visible;mso-wrap-style:square;mso-wrap-distance-left:9pt;mso-wrap-distance-top:0;mso-wrap-distance-right:9pt;mso-wrap-distance-bottom:0;mso-position-horizontal:absolute;mso-position-horizontal-relative:text;mso-position-vertical:absolute;mso-position-vertical-relative:text;v-text-anchor:middle" o:spid="_x0000_s1037" fillcolor="#285f74" stroked="f" w14:anchorId="43AC4EF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eiqYwwEAAIA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bFMEClT++a0A4ZBbg1x&#10;exEYdwKo8RPOehqGiuPPgwDFmf3iyO2PkzmpY/E+gPugvg+Ek62nGZMRODsHTzHP3Jnsp0P02mQH&#10;bmQurKnN2cPLSKY5uo9z1e3H2fwCAAD//wMAUEsDBBQABgAIAAAAIQAK4d7/4QAAAAwBAAAPAAAA&#10;ZHJzL2Rvd25yZXYueG1sTI/BTsMwEETvSPyDtUjcWidVaNMQp0KRkHoAUUo/wI2XJGCvo9htw9+z&#10;PcFtVzsz+6bcTM6KM46h96QgnScgkBpvemoVHD6eZzmIEDUZbT2hgh8MsKlub0pdGH+hdzzvYys4&#10;hEKhFXQxDoWUoenQ6TD3AxLfPv3odOR1bKUZ9YXDnZWLJFlKp3viD50esO6w+d6fHGO8Hl4o266/&#10;/ER2W1PcvdX5Tqn7u+npEUTEKf6J4YrPHqiY6ehPZIKwCmZpmnGZyFO2WoO4SpIsX4E4Klg8LEFW&#10;pfxfovoFAAD//wMAUEsBAi0AFAAGAAgAAAAhALaDOJL+AAAA4QEAABMAAAAAAAAAAAAAAAAAAAAA&#10;AFtDb250ZW50X1R5cGVzXS54bWxQSwECLQAUAAYACAAAACEAOP0h/9YAAACUAQAACwAAAAAAAAAA&#10;AAAAAAAvAQAAX3JlbHMvLnJlbHNQSwECLQAUAAYACAAAACEAxHoqmMMBAACAAwAADgAAAAAAAAAA&#10;AAAAAAAuAgAAZHJzL2Uyb0RvYy54bWxQSwECLQAUAAYACAAAACEACuHe/+EAAAAMAQAADwAAAAAA&#10;AAAAAAAAAAAdBAAAZHJzL2Rvd25yZXYueG1sUEsFBgAAAAAEAAQA8wAAACsFAAAAAA==&#10;">
              <v:textbox inset="2.53958mm,2.53958mm,2.53958mm,2.53958mm">
                <w:txbxContent>
                  <w:p w:rsidRPr="006167E6" w:rsidR="001A11F6" w:rsidP="005E50F1" w:rsidRDefault="001A11F6" w14:paraId="53128261" w14:textId="314273F2">
                    <w:pPr>
                      <w:spacing w:after="0" w:line="240" w:lineRule="auto"/>
                      <w:jc w:val="center"/>
                      <w:textDirection w:val="btLr"/>
                      <w:rPr>
                        <w:b/>
                        <w:bCs/>
                        <w:color w:val="FFFFFF" w:themeColor="background1"/>
                      </w:rPr>
                    </w:pPr>
                  </w:p>
                </w:txbxContent>
              </v:textbox>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FD1164" w14:textId="77777777" w:rsidR="00884844" w:rsidRDefault="00884844">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65410" behindDoc="0" locked="0" layoutInCell="1" hidden="0" allowOverlap="1" wp14:anchorId="4F911F1D" wp14:editId="0D638A0F">
              <wp:simplePos x="0" y="0"/>
              <wp:positionH relativeFrom="column">
                <wp:posOffset>-723900</wp:posOffset>
              </wp:positionH>
              <wp:positionV relativeFrom="paragraph">
                <wp:posOffset>177800</wp:posOffset>
              </wp:positionV>
              <wp:extent cx="7383145" cy="126365"/>
              <wp:effectExtent l="0" t="0" r="0" b="0"/>
              <wp:wrapNone/>
              <wp:docPr id="645290152" name="Rectangle 645290152"/>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4714E25D" w14:textId="77777777" w:rsidR="00884844" w:rsidRDefault="00884844">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31EA2979">
            <v:rect id="Rectangle 645290152" style="position:absolute;margin-left:-57pt;margin-top:14pt;width:581.35pt;height:9.95pt;z-index:251665410;visibility:visible;mso-wrap-style:square;mso-wrap-distance-left:9pt;mso-wrap-distance-top:0;mso-wrap-distance-right:9pt;mso-wrap-distance-bottom:0;mso-position-horizontal:absolute;mso-position-horizontal-relative:text;mso-position-vertical:absolute;mso-position-vertical-relative:text;v-text-anchor:middle" o:spid="_x0000_s1038" fillcolor="#00a0af" stroked="f" w14:anchorId="4F911F1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OyRCwwEAAIA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xVPBGOmds1pBwy93Gri&#10;9iIw7ARQ4wvOBhqGiuPPgwDFmfliye1Pxd2clIbbAG6D+jYQVnaOZkwG4GwKnkKauYns5hBcq5MD&#10;VzJn1tTm5OF5JOMc3cap6vrjrH8BAAD//wMAUEsDBBQABgAIAAAAIQBl5XbO4QAAAAsBAAAPAAAA&#10;ZHJzL2Rvd25yZXYueG1sTI9RS8MwFIXfBf9DuIJvW9paXK1NhygijL1sU/Axa65taXJTkmzt/r3Z&#10;kz4dLudw7neq9Ww0O6PzvSUB6TIBhtRY1VMr4PPwviiA+SBJSW0JBVzQw7q+valkqexEOzzvQ8ti&#10;CflSCuhCGEvOfdOhkX5pR6To/VhnZIina7lycorlRvMsSR65kT3FD50c8bXDZtifjADcDHycNJG7&#10;7D6Gb759yx6+DkLc380vz8ACzuEvDFf8iA51ZDraEynPtIBFmuZxTBCQFVGviSQvVsCOAvLVE/C6&#10;4v831L8AAAD//wMAUEsBAi0AFAAGAAgAAAAhALaDOJL+AAAA4QEAABMAAAAAAAAAAAAAAAAAAAAA&#10;AFtDb250ZW50X1R5cGVzXS54bWxQSwECLQAUAAYACAAAACEAOP0h/9YAAACUAQAACwAAAAAAAAAA&#10;AAAAAAAvAQAAX3JlbHMvLnJlbHNQSwECLQAUAAYACAAAACEAyDskQsMBAACAAwAADgAAAAAAAAAA&#10;AAAAAAAuAgAAZHJzL2Uyb0RvYy54bWxQSwECLQAUAAYACAAAACEAZeV2zuEAAAALAQAADwAAAAAA&#10;AAAAAAAAAAAdBAAAZHJzL2Rvd25yZXYueG1sUEsFBgAAAAAEAAQA8wAAACsFAAAAAA==&#10;">
              <v:textbox inset="2.53958mm,2.53958mm,2.53958mm,2.53958mm">
                <w:txbxContent>
                  <w:p w:rsidR="00884844" w:rsidRDefault="00884844" w14:paraId="0D0B940D"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64386" behindDoc="0" locked="0" layoutInCell="1" hidden="0" allowOverlap="1" wp14:anchorId="3EB411DA" wp14:editId="1D1DBF13">
              <wp:simplePos x="0" y="0"/>
              <wp:positionH relativeFrom="column">
                <wp:posOffset>-723900</wp:posOffset>
              </wp:positionH>
              <wp:positionV relativeFrom="paragraph">
                <wp:posOffset>-304165</wp:posOffset>
              </wp:positionV>
              <wp:extent cx="7383340" cy="466725"/>
              <wp:effectExtent l="0" t="0" r="0" b="0"/>
              <wp:wrapNone/>
              <wp:docPr id="1327445854" name="Rectangle 1327445854"/>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3D83C84F" w14:textId="0FDDDD18" w:rsidR="00884844" w:rsidRPr="006167E6" w:rsidRDefault="00884844" w:rsidP="00884844">
                          <w:pPr>
                            <w:spacing w:after="0" w:line="240" w:lineRule="auto"/>
                            <w:jc w:val="center"/>
                            <w:textDirection w:val="btLr"/>
                            <w:rPr>
                              <w:b/>
                              <w:bCs/>
                              <w:color w:val="FFFFFF" w:themeColor="background1"/>
                            </w:rPr>
                          </w:pPr>
                          <w:r>
                            <w:rPr>
                              <w:b/>
                              <w:bCs/>
                              <w:color w:val="FFFFFF" w:themeColor="background1"/>
                            </w:rPr>
                            <w:t>Introduction</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142A809">
            <v:rect id="Rectangle 1327445854" style="position:absolute;margin-left:-57pt;margin-top:-23.95pt;width:581.35pt;height:36.75pt;z-index:251664386;visibility:visible;mso-wrap-style:square;mso-wrap-distance-left:9pt;mso-wrap-distance-top:0;mso-wrap-distance-right:9pt;mso-wrap-distance-bottom:0;mso-position-horizontal:absolute;mso-position-horizontal-relative:text;mso-position-vertical:absolute;mso-position-vertical-relative:text;v-text-anchor:middle" o:spid="_x0000_s1039" fillcolor="#285f74" stroked="f" w14:anchorId="3EB411D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V1xcxAEAAIA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TcUXCSJlat+cdsAwyK0h&#10;bi8C404ANX7CWU/DUHH8eRCgOLNfHLn9cTIndSzeB3Af1PeBcLL1NGMyAmfn4CnmmTuT/XSIXpvs&#10;wI3MhTW1OXt4Gck0R/dxrrr9OJtfAA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JVXXFzEAQAAgAMAAA4AAAAAAAAA&#10;AAAAAAAALgIAAGRycy9lMm9Eb2MueG1sUEsBAi0AFAAGAAgAAAAhAArh3v/hAAAADAEAAA8AAAAA&#10;AAAAAAAAAAAAHgQAAGRycy9kb3ducmV2LnhtbFBLBQYAAAAABAAEAPMAAAAsBQAAAAA=&#10;">
              <v:textbox inset="2.53958mm,2.53958mm,2.53958mm,2.53958mm">
                <w:txbxContent>
                  <w:p w:rsidRPr="006167E6" w:rsidR="00884844" w:rsidP="00884844" w:rsidRDefault="00884844" w14:paraId="3E7A9F1C" w14:textId="0FDDDD18">
                    <w:pPr>
                      <w:spacing w:after="0" w:line="240" w:lineRule="auto"/>
                      <w:jc w:val="center"/>
                      <w:textDirection w:val="btLr"/>
                      <w:rPr>
                        <w:b/>
                        <w:bCs/>
                        <w:color w:val="FFFFFF" w:themeColor="background1"/>
                      </w:rPr>
                    </w:pPr>
                    <w:r>
                      <w:rPr>
                        <w:b/>
                        <w:bCs/>
                        <w:color w:val="FFFFFF" w:themeColor="background1"/>
                      </w:rPr>
                      <w:t>Introduction</w:t>
                    </w:r>
                  </w:p>
                </w:txbxContent>
              </v:textbox>
            </v:rect>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5BFA94" w14:textId="77777777" w:rsidR="00884844" w:rsidRDefault="00884844">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68482" behindDoc="0" locked="0" layoutInCell="1" hidden="0" allowOverlap="1" wp14:anchorId="54A8BA6F" wp14:editId="680516C7">
              <wp:simplePos x="0" y="0"/>
              <wp:positionH relativeFrom="column">
                <wp:posOffset>-723900</wp:posOffset>
              </wp:positionH>
              <wp:positionV relativeFrom="paragraph">
                <wp:posOffset>177800</wp:posOffset>
              </wp:positionV>
              <wp:extent cx="7383145" cy="126365"/>
              <wp:effectExtent l="0" t="0" r="0" b="0"/>
              <wp:wrapNone/>
              <wp:docPr id="1315543525" name="Rectangle 1315543525"/>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608817EF" w14:textId="77777777" w:rsidR="00884844" w:rsidRDefault="00884844">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65F007DD">
            <v:rect id="Rectangle 1315543525" style="position:absolute;margin-left:-57pt;margin-top:14pt;width:581.35pt;height:9.95pt;z-index:251668482;visibility:visible;mso-wrap-style:square;mso-wrap-distance-left:9pt;mso-wrap-distance-top:0;mso-wrap-distance-right:9pt;mso-wrap-distance-bottom:0;mso-position-horizontal:absolute;mso-position-horizontal-relative:text;mso-position-vertical:absolute;mso-position-vertical-relative:text;v-text-anchor:middle" o:spid="_x0000_s1040" fillcolor="#00a0af" stroked="f" w14:anchorId="54A8BA6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FlKGwwEAAIA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0Q5QsRM7ZrTDhh6udXE&#10;7UVg2AmgxhecDTQMFcefBwGKM/PFktufirs5KQ23AdwG9W0grOwczZgMwNkUPIU0cxPZzSG4VicH&#10;rmTOrKnNycPzSMY5uo1T1fXHWf8CAAD//wMAUEsDBBQABgAIAAAAIQBl5XbO4QAAAAsBAAAPAAAA&#10;ZHJzL2Rvd25yZXYueG1sTI9RS8MwFIXfBf9DuIJvW9paXK1NhygijL1sU/Axa65taXJTkmzt/r3Z&#10;kz4dLudw7neq9Ww0O6PzvSUB6TIBhtRY1VMr4PPwviiA+SBJSW0JBVzQw7q+valkqexEOzzvQ8ti&#10;CflSCuhCGEvOfdOhkX5pR6To/VhnZIina7lycorlRvMsSR65kT3FD50c8bXDZtifjADcDHycNJG7&#10;7D6Gb759yx6+DkLc380vz8ACzuEvDFf8iA51ZDraEynPtIBFmuZxTBCQFVGviSQvVsCOAvLVE/C6&#10;4v831L8AAAD//wMAUEsBAi0AFAAGAAgAAAAhALaDOJL+AAAA4QEAABMAAAAAAAAAAAAAAAAAAAAA&#10;AFtDb250ZW50X1R5cGVzXS54bWxQSwECLQAUAAYACAAAACEAOP0h/9YAAACUAQAACwAAAAAAAAAA&#10;AAAAAAAvAQAAX3JlbHMvLnJlbHNQSwECLQAUAAYACAAAACEAmRZShsMBAACAAwAADgAAAAAAAAAA&#10;AAAAAAAuAgAAZHJzL2Uyb0RvYy54bWxQSwECLQAUAAYACAAAACEAZeV2zuEAAAALAQAADwAAAAAA&#10;AAAAAAAAAAAdBAAAZHJzL2Rvd25yZXYueG1sUEsFBgAAAAAEAAQA8wAAACsFAAAAAA==&#10;">
              <v:textbox inset="2.53958mm,2.53958mm,2.53958mm,2.53958mm">
                <w:txbxContent>
                  <w:p w:rsidR="00884844" w:rsidRDefault="00884844" w14:paraId="41C8F396"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67458" behindDoc="0" locked="0" layoutInCell="1" hidden="0" allowOverlap="1" wp14:anchorId="2647C40F" wp14:editId="2A393F47">
              <wp:simplePos x="0" y="0"/>
              <wp:positionH relativeFrom="column">
                <wp:posOffset>-723900</wp:posOffset>
              </wp:positionH>
              <wp:positionV relativeFrom="paragraph">
                <wp:posOffset>-304165</wp:posOffset>
              </wp:positionV>
              <wp:extent cx="7383340" cy="466725"/>
              <wp:effectExtent l="0" t="0" r="0" b="0"/>
              <wp:wrapNone/>
              <wp:docPr id="1201254880" name="Rectangle 1201254880"/>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38D8BEE8" w14:textId="6F69F76A" w:rsidR="00884844" w:rsidRPr="006167E6" w:rsidRDefault="00884844" w:rsidP="00884844">
                          <w:pPr>
                            <w:spacing w:after="0" w:line="240" w:lineRule="auto"/>
                            <w:jc w:val="center"/>
                            <w:textDirection w:val="btLr"/>
                            <w:rPr>
                              <w:b/>
                              <w:bCs/>
                              <w:color w:val="FFFFFF" w:themeColor="background1"/>
                            </w:rPr>
                          </w:pPr>
                          <w:r>
                            <w:rPr>
                              <w:b/>
                              <w:bCs/>
                              <w:color w:val="FFFFFF" w:themeColor="background1"/>
                            </w:rPr>
                            <w:t>Lesson 1: Money Makes the World Go Round</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701128A">
            <v:rect id="Rectangle 1201254880" style="position:absolute;margin-left:-57pt;margin-top:-23.95pt;width:581.35pt;height:36.75pt;z-index:251667458;visibility:visible;mso-wrap-style:square;mso-wrap-distance-left:9pt;mso-wrap-distance-top:0;mso-wrap-distance-right:9pt;mso-wrap-distance-bottom:0;mso-position-horizontal:absolute;mso-position-horizontal-relative:text;mso-position-vertical:absolute;mso-position-vertical-relative:text;v-text-anchor:middle" o:spid="_x0000_s1041" fillcolor="#285f74" stroked="f" w14:anchorId="2647C40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n41sxAEAAIA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TcVXCSJlat+cdsAwyK0h&#10;bi8C404ANX7CWU/DUHH8eRCgOLNfHLn9cTIndSzeB3Af1PeBcLL1NGMyAmfn4CnmmTuT/XSIXpvs&#10;wI3MhTW1OXt4Gck0R/dxrrr9OJtfAA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OGfjWzEAQAAgAMAAA4AAAAAAAAA&#10;AAAAAAAALgIAAGRycy9lMm9Eb2MueG1sUEsBAi0AFAAGAAgAAAAhAArh3v/hAAAADAEAAA8AAAAA&#10;AAAAAAAAAAAAHgQAAGRycy9kb3ducmV2LnhtbFBLBQYAAAAABAAEAPMAAAAsBQAAAAA=&#10;">
              <v:textbox inset="2.53958mm,2.53958mm,2.53958mm,2.53958mm">
                <w:txbxContent>
                  <w:p w:rsidRPr="006167E6" w:rsidR="00884844" w:rsidP="00884844" w:rsidRDefault="00884844" w14:paraId="04AC125B" w14:textId="6F69F76A">
                    <w:pPr>
                      <w:spacing w:after="0" w:line="240" w:lineRule="auto"/>
                      <w:jc w:val="center"/>
                      <w:textDirection w:val="btLr"/>
                      <w:rPr>
                        <w:b/>
                        <w:bCs/>
                        <w:color w:val="FFFFFF" w:themeColor="background1"/>
                      </w:rPr>
                    </w:pPr>
                    <w:r>
                      <w:rPr>
                        <w:b/>
                        <w:bCs/>
                        <w:color w:val="FFFFFF" w:themeColor="background1"/>
                      </w:rPr>
                      <w:t>Lesson 1: Money Makes the World Go Round</w:t>
                    </w:r>
                  </w:p>
                </w:txbxContent>
              </v:textbox>
            </v:rect>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739B5D" w14:textId="77777777" w:rsidR="004F5E62" w:rsidRDefault="004F5E62">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71554" behindDoc="0" locked="0" layoutInCell="1" hidden="0" allowOverlap="1" wp14:anchorId="2E1C248A" wp14:editId="08B28F3D">
              <wp:simplePos x="0" y="0"/>
              <wp:positionH relativeFrom="column">
                <wp:posOffset>-723900</wp:posOffset>
              </wp:positionH>
              <wp:positionV relativeFrom="paragraph">
                <wp:posOffset>177800</wp:posOffset>
              </wp:positionV>
              <wp:extent cx="7383145" cy="126365"/>
              <wp:effectExtent l="0" t="0" r="0" b="0"/>
              <wp:wrapNone/>
              <wp:docPr id="188233036" name="Rectangle 188233036"/>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69EBB116" w14:textId="77777777" w:rsidR="004F5E62" w:rsidRDefault="004F5E62">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631C29E7">
            <v:rect id="Rectangle 188233036" style="position:absolute;margin-left:-57pt;margin-top:14pt;width:581.35pt;height:9.95pt;z-index:251671554;visibility:visible;mso-wrap-style:square;mso-wrap-distance-left:9pt;mso-wrap-distance-top:0;mso-wrap-distance-right:9pt;mso-wrap-distance-bottom:0;mso-position-horizontal:absolute;mso-position-horizontal-relative:text;mso-position-vertical:absolute;mso-position-vertical-relative:text;v-text-anchor:middle" o:spid="_x0000_s1042" fillcolor="#00a0af" stroked="f" w14:anchorId="2E1C248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3oO2xAEAAIADAAAOAAAAZHJzL2Uyb0RvYy54bWysU8GO0zAQvSPxD5bvNEm7W3ajpqtqV0VI&#10;K6i08AGO4zSWHNvMuE3694yd0ha4IS6OZzx+fu/NZPU09oYdFaB2tuLFLOdMWekabfcV//5t++GB&#10;MwzCNsI4qyp+Usif1u/frQZfqrnrnGkUMAKxWA6+4l0IvswylJ3qBc6cV5YOWwe9CBTCPmtADITe&#10;m2ye58tscNB4cFIhUvZlOuTrhN+2SoavbYsqMFNx4hbSCmmt45qtV6Lcg/Cdlmca4h9Y9EJbevQC&#10;9SKCYAfQf0H1WoJD14aZdH3m2lZLlTSQmiL/Q81bJ7xKWsgc9Beb8P/Byi/HN78DsmHwWCJto4qx&#10;hT5+iR8bk1mni1lqDExS8uPiYVHc3XMm6ayYLxfL++hmdr3tAcMn5XoWNxUHakbySBxfMUylv0ri&#10;Y+iMbrbamBTAvn42wI4iNi7f5JvtGf23MmNjsXXx2oQYM9lVS9yFsR6Zbir+GCFipnbNaQcMvdxq&#10;4vYqMOwEUOMLzgYahorjj4MAxZn5bMntx+JuTkrDbQC3QX0bCCs7RzMmA3A2Bc8hzdxEdnMIrtXJ&#10;gSuZM2tqc/LwPJJxjm7jVHX9cdY/AQ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O3eg7bEAQAAgAMAAA4AAAAAAAAA&#10;AAAAAAAALgIAAGRycy9lMm9Eb2MueG1sUEsBAi0AFAAGAAgAAAAhAGXlds7hAAAACwEAAA8AAAAA&#10;AAAAAAAAAAAAHgQAAGRycy9kb3ducmV2LnhtbFBLBQYAAAAABAAEAPMAAAAsBQAAAAA=&#10;">
              <v:textbox inset="2.53958mm,2.53958mm,2.53958mm,2.53958mm">
                <w:txbxContent>
                  <w:p w:rsidR="004F5E62" w:rsidRDefault="004F5E62" w14:paraId="4B94D5A5"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70530" behindDoc="0" locked="0" layoutInCell="1" hidden="0" allowOverlap="1" wp14:anchorId="452DC71D" wp14:editId="083C86F8">
              <wp:simplePos x="0" y="0"/>
              <wp:positionH relativeFrom="column">
                <wp:posOffset>-723900</wp:posOffset>
              </wp:positionH>
              <wp:positionV relativeFrom="paragraph">
                <wp:posOffset>-304165</wp:posOffset>
              </wp:positionV>
              <wp:extent cx="7383340" cy="466725"/>
              <wp:effectExtent l="0" t="0" r="0" b="0"/>
              <wp:wrapNone/>
              <wp:docPr id="1686260913" name="Rectangle 1686260913"/>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1456981C" w14:textId="431CF169" w:rsidR="004F5E62" w:rsidRPr="006167E6" w:rsidRDefault="004F5E62" w:rsidP="00884844">
                          <w:pPr>
                            <w:spacing w:after="0" w:line="240" w:lineRule="auto"/>
                            <w:jc w:val="center"/>
                            <w:textDirection w:val="btLr"/>
                            <w:rPr>
                              <w:b/>
                              <w:bCs/>
                              <w:color w:val="FFFFFF" w:themeColor="background1"/>
                            </w:rPr>
                          </w:pPr>
                          <w:r>
                            <w:rPr>
                              <w:b/>
                              <w:bCs/>
                              <w:color w:val="FFFFFF" w:themeColor="background1"/>
                            </w:rPr>
                            <w:t>Lesson 2:  SMART Shopping in an Online World</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07DD930A">
            <v:rect id="Rectangle 1686260913" style="position:absolute;margin-left:-57pt;margin-top:-23.95pt;width:581.35pt;height:36.75pt;z-index:251670530;visibility:visible;mso-wrap-style:square;mso-wrap-distance-left:9pt;mso-wrap-distance-top:0;mso-wrap-distance-right:9pt;mso-wrap-distance-bottom:0;mso-position-horizontal:absolute;mso-position-horizontal-relative:text;mso-position-vertical:absolute;mso-position-vertical-relative:text;v-text-anchor:middle" o:spid="_x0000_s1043" fillcolor="#285f74" stroked="f" w14:anchorId="452DC71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rIsZxAEAAIE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Y1n7ndK1b457YBhkFtD&#10;5F4Exp0A6vyEs56moeL48yBAcWa/OLL742RO8li8D+A+qO8D4WTrachkBM7OwVPMQ3dm++kQvTbZ&#10;ghuZC23qczbxMpNpkO7jXHX7cza/AA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JisixnEAQAAgQMAAA4AAAAAAAAA&#10;AAAAAAAALgIAAGRycy9lMm9Eb2MueG1sUEsBAi0AFAAGAAgAAAAhAArh3v/hAAAADAEAAA8AAAAA&#10;AAAAAAAAAAAAHgQAAGRycy9kb3ducmV2LnhtbFBLBQYAAAAABAAEAPMAAAAsBQAAAAA=&#10;">
              <v:textbox inset="2.53958mm,2.53958mm,2.53958mm,2.53958mm">
                <w:txbxContent>
                  <w:p w:rsidRPr="006167E6" w:rsidR="004F5E62" w:rsidP="00884844" w:rsidRDefault="004F5E62" w14:paraId="3DDAE291" w14:textId="431CF169">
                    <w:pPr>
                      <w:spacing w:after="0" w:line="240" w:lineRule="auto"/>
                      <w:jc w:val="center"/>
                      <w:textDirection w:val="btLr"/>
                      <w:rPr>
                        <w:b/>
                        <w:bCs/>
                        <w:color w:val="FFFFFF" w:themeColor="background1"/>
                      </w:rPr>
                    </w:pPr>
                    <w:r>
                      <w:rPr>
                        <w:b/>
                        <w:bCs/>
                        <w:color w:val="FFFFFF" w:themeColor="background1"/>
                      </w:rPr>
                      <w:t>Lesson 2:  SMART Shopping in an Online World</w:t>
                    </w:r>
                  </w:p>
                </w:txbxContent>
              </v:textbox>
            </v:rect>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F6129" w14:textId="77777777" w:rsidR="00F61B7C" w:rsidRDefault="00F61B7C">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74626" behindDoc="0" locked="0" layoutInCell="1" hidden="0" allowOverlap="1" wp14:anchorId="0B7F2077" wp14:editId="270D1C0C">
              <wp:simplePos x="0" y="0"/>
              <wp:positionH relativeFrom="column">
                <wp:posOffset>-723900</wp:posOffset>
              </wp:positionH>
              <wp:positionV relativeFrom="paragraph">
                <wp:posOffset>177800</wp:posOffset>
              </wp:positionV>
              <wp:extent cx="7383145" cy="126365"/>
              <wp:effectExtent l="0" t="0" r="0" b="0"/>
              <wp:wrapNone/>
              <wp:docPr id="1565968394" name="Rectangle 1565968394"/>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215D35B4" w14:textId="77777777" w:rsidR="00F61B7C" w:rsidRDefault="00F61B7C">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145B73D0">
            <v:rect id="Rectangle 1565968394" style="position:absolute;margin-left:-57pt;margin-top:14pt;width:581.35pt;height:9.95pt;z-index:251674626;visibility:visible;mso-wrap-style:square;mso-wrap-distance-left:9pt;mso-wrap-distance-top:0;mso-wrap-distance-right:9pt;mso-wrap-distance-bottom:0;mso-position-horizontal:absolute;mso-position-horizontal-relative:text;mso-position-vertical:absolute;mso-position-vertical-relative:text;v-text-anchor:middle" o:spid="_x0000_s1044" fillcolor="#00a0af" stroked="f" w14:anchorId="0B7F207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84h8xAEAAIE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8SyiBgxVbvmtAOGXm41&#10;kXsRGHYCqPMFZwNNQ8Xx50GA4sx8sWT3p+JuTlLDbQC3QX0bCCs7R0MmA3A2BU8hDd3EdnMIrtXJ&#10;giuZM23qczLxPJNxkG7jVHX9c9a/AA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P3ziHzEAQAAgQMAAA4AAAAAAAAA&#10;AAAAAAAALgIAAGRycy9lMm9Eb2MueG1sUEsBAi0AFAAGAAgAAAAhAGXlds7hAAAACwEAAA8AAAAA&#10;AAAAAAAAAAAAHgQAAGRycy9kb3ducmV2LnhtbFBLBQYAAAAABAAEAPMAAAAsBQAAAAA=&#10;">
              <v:textbox inset="2.53958mm,2.53958mm,2.53958mm,2.53958mm">
                <w:txbxContent>
                  <w:p w:rsidR="00F61B7C" w:rsidRDefault="00F61B7C" w14:paraId="3656B9AB"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73602" behindDoc="0" locked="0" layoutInCell="1" hidden="0" allowOverlap="1" wp14:anchorId="3CF9AF48" wp14:editId="51C63C77">
              <wp:simplePos x="0" y="0"/>
              <wp:positionH relativeFrom="column">
                <wp:posOffset>-723900</wp:posOffset>
              </wp:positionH>
              <wp:positionV relativeFrom="paragraph">
                <wp:posOffset>-304165</wp:posOffset>
              </wp:positionV>
              <wp:extent cx="7383340" cy="466725"/>
              <wp:effectExtent l="0" t="0" r="0" b="0"/>
              <wp:wrapNone/>
              <wp:docPr id="807789228" name="Rectangle 807789228"/>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6A5524F9" w14:textId="75331D08" w:rsidR="00F61B7C" w:rsidRPr="006167E6" w:rsidRDefault="00F61B7C" w:rsidP="00884844">
                          <w:pPr>
                            <w:spacing w:after="0" w:line="240" w:lineRule="auto"/>
                            <w:jc w:val="center"/>
                            <w:textDirection w:val="btLr"/>
                            <w:rPr>
                              <w:b/>
                              <w:bCs/>
                              <w:color w:val="FFFFFF" w:themeColor="background1"/>
                            </w:rPr>
                          </w:pPr>
                          <w:r>
                            <w:rPr>
                              <w:b/>
                              <w:bCs/>
                              <w:color w:val="FFFFFF" w:themeColor="background1"/>
                            </w:rPr>
                            <w:t>Lesson 3:  Spending, Saving, Sharing</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519FBCB0">
            <v:rect id="Rectangle 807789228" style="position:absolute;margin-left:-57pt;margin-top:-23.95pt;width:581.35pt;height:36.75pt;z-index:251673602;visibility:visible;mso-wrap-style:square;mso-wrap-distance-left:9pt;mso-wrap-distance-top:0;mso-wrap-distance-right:9pt;mso-wrap-distance-bottom:0;mso-position-horizontal:absolute;mso-position-horizontal-relative:text;mso-position-vertical:absolute;mso-position-vertical-relative:text;v-text-anchor:middle" o:spid="_x0000_s1045" fillcolor="#285f74" stroked="f" w14:anchorId="3CF9AF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gf3dxAEAAIEDAAAOAAAAZHJzL2Uyb0RvYy54bWysU8GO2jAQvVfqP1i+l0BggUaEVbUrqkqr&#10;FmnbD3Ach1hybHfGkPD3HTss0PZW9eJ4xuPn995MNo9DZ9hJAWpnSz6bTDlTVrpa20PJf3zffVhz&#10;hkHYWhhnVcnPCvnj9v27Te8LlbvWmVoBIxCLRe9L3obgiyxD2apO4MR5ZemwcdCJQCEcshpET+id&#10;yfLpdJn1DmoPTipEyj6Ph3yb8JtGyfCtaVAFZkpO3EJaIa1VXLPtRhQHEL7V8kJD/AOLTmhLj16h&#10;nkUQ7Aj6L6hOS3DomjCRrstc02ipkgZSM5v+oea1FV4lLWQO+qtN+P9g5dfTq98D2dB7LJC2UcXQ&#10;QBe/xI8Nyazz1Sw1BCYpuZqv5/MFeSrpbLFcrvKH6GZ2u+0Bw2flOhY3JQdqRvJInF4wjKVvJfEx&#10;dEbXO21MCuBQPRlgJ0GNy9cPu9Xigv5bmbGx2Lp4bUSMmeymJe7CUA1M1zSeecSIqcrV5z0w9HKn&#10;idyLwLAXQJ2fcdbTNJQcfx4FKM7MF0t2f5wtSB4L9wHcB9V9IKxsHQ2ZDMDZGDyFNHQj20/H4Bqd&#10;LLiRudCmPicTLzMZB+k+TlW3P2f7Cw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MmB/d3EAQAAgQMAAA4AAAAAAAAA&#10;AAAAAAAALgIAAGRycy9lMm9Eb2MueG1sUEsBAi0AFAAGAAgAAAAhAArh3v/hAAAADAEAAA8AAAAA&#10;AAAAAAAAAAAAHgQAAGRycy9kb3ducmV2LnhtbFBLBQYAAAAABAAEAPMAAAAsBQAAAAA=&#10;">
              <v:textbox inset="2.53958mm,2.53958mm,2.53958mm,2.53958mm">
                <w:txbxContent>
                  <w:p w:rsidRPr="006167E6" w:rsidR="00F61B7C" w:rsidP="00884844" w:rsidRDefault="00F61B7C" w14:paraId="02F20B71" w14:textId="75331D08">
                    <w:pPr>
                      <w:spacing w:after="0" w:line="240" w:lineRule="auto"/>
                      <w:jc w:val="center"/>
                      <w:textDirection w:val="btLr"/>
                      <w:rPr>
                        <w:b/>
                        <w:bCs/>
                        <w:color w:val="FFFFFF" w:themeColor="background1"/>
                      </w:rPr>
                    </w:pPr>
                    <w:r>
                      <w:rPr>
                        <w:b/>
                        <w:bCs/>
                        <w:color w:val="FFFFFF" w:themeColor="background1"/>
                      </w:rPr>
                      <w:t>Lesson 3:  Spending, Saving, Sharing</w:t>
                    </w:r>
                  </w:p>
                </w:txbxContent>
              </v:textbox>
            </v:rect>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C2131" w14:textId="77777777" w:rsidR="008C044A" w:rsidRDefault="008C044A">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77698" behindDoc="0" locked="0" layoutInCell="1" hidden="0" allowOverlap="1" wp14:anchorId="3A321145" wp14:editId="2DCD4DF2">
              <wp:simplePos x="0" y="0"/>
              <wp:positionH relativeFrom="column">
                <wp:posOffset>-723900</wp:posOffset>
              </wp:positionH>
              <wp:positionV relativeFrom="paragraph">
                <wp:posOffset>177800</wp:posOffset>
              </wp:positionV>
              <wp:extent cx="7383145" cy="126365"/>
              <wp:effectExtent l="0" t="0" r="0" b="0"/>
              <wp:wrapNone/>
              <wp:docPr id="560903807" name="Rectangle 560903807"/>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506A50CA" w14:textId="77777777" w:rsidR="008C044A" w:rsidRDefault="008C044A">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577BF8A9">
            <v:rect id="Rectangle 560903807" style="position:absolute;margin-left:-57pt;margin-top:14pt;width:581.35pt;height:9.95pt;z-index:251677698;visibility:visible;mso-wrap-style:square;mso-wrap-distance-left:9pt;mso-wrap-distance-top:0;mso-wrap-distance-right:9pt;mso-wrap-distance-bottom:0;mso-position-horizontal:absolute;mso-position-horizontal-relative:text;mso-position-vertical:absolute;mso-position-vertical-relative:text;v-text-anchor:middle" o:spid="_x0000_s1046" fillcolor="#00a0af" stroked="f" w14:anchorId="3A3211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3v64xAEAAIE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8RyETFiqnbNaQcMvdxq&#10;IvciMOwEUOcLzgaahorjz4MAxZn5YsnuT8XdnKSG2wBug/o2EFZ2joZMBuBsCp5CGrqJ7eYQXKuT&#10;BVcyZ9rU52TieSbjIN3Gqer656x/AQ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Kze/rjEAQAAgQMAAA4AAAAAAAAA&#10;AAAAAAAALgIAAGRycy9lMm9Eb2MueG1sUEsBAi0AFAAGAAgAAAAhAGXlds7hAAAACwEAAA8AAAAA&#10;AAAAAAAAAAAAHgQAAGRycy9kb3ducmV2LnhtbFBLBQYAAAAABAAEAPMAAAAsBQAAAAA=&#10;">
              <v:textbox inset="2.53958mm,2.53958mm,2.53958mm,2.53958mm">
                <w:txbxContent>
                  <w:p w:rsidR="008C044A" w:rsidRDefault="008C044A" w14:paraId="45FB0818"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76674" behindDoc="0" locked="0" layoutInCell="1" hidden="0" allowOverlap="1" wp14:anchorId="38341A80" wp14:editId="41E97552">
              <wp:simplePos x="0" y="0"/>
              <wp:positionH relativeFrom="column">
                <wp:posOffset>-723900</wp:posOffset>
              </wp:positionH>
              <wp:positionV relativeFrom="paragraph">
                <wp:posOffset>-304165</wp:posOffset>
              </wp:positionV>
              <wp:extent cx="7383340" cy="466725"/>
              <wp:effectExtent l="0" t="0" r="0" b="0"/>
              <wp:wrapNone/>
              <wp:docPr id="433127300" name="Rectangle 433127300"/>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6D6A4CA1" w14:textId="57ACAB65" w:rsidR="008C044A" w:rsidRPr="006167E6" w:rsidRDefault="008C044A" w:rsidP="008C044A">
                          <w:pPr>
                            <w:spacing w:after="0" w:line="240" w:lineRule="auto"/>
                            <w:jc w:val="center"/>
                            <w:textDirection w:val="btLr"/>
                            <w:rPr>
                              <w:b/>
                              <w:bCs/>
                              <w:color w:val="FFFFFF" w:themeColor="background1"/>
                            </w:rPr>
                          </w:pPr>
                          <w:r>
                            <w:rPr>
                              <w:b/>
                              <w:bCs/>
                              <w:color w:val="FFFFFF" w:themeColor="background1"/>
                            </w:rPr>
                            <w:t xml:space="preserve">Lesson 4:  Make Your Money Work </w:t>
                          </w:r>
                          <w:r w:rsidR="004B2996">
                            <w:rPr>
                              <w:b/>
                              <w:bCs/>
                              <w:color w:val="FFFFFF" w:themeColor="background1"/>
                            </w:rPr>
                            <w:t>for</w:t>
                          </w:r>
                          <w:r>
                            <w:rPr>
                              <w:b/>
                              <w:bCs/>
                              <w:color w:val="FFFFFF" w:themeColor="background1"/>
                            </w:rPr>
                            <w:t xml:space="preserve"> You</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62FA6A8">
            <v:rect id="Rectangle 433127300" style="position:absolute;margin-left:-57pt;margin-top:-23.95pt;width:581.35pt;height:36.75pt;z-index:251676674;visibility:visible;mso-wrap-style:square;mso-wrap-distance-left:9pt;mso-wrap-distance-top:0;mso-wrap-distance-right:9pt;mso-wrap-distance-bottom:0;mso-position-horizontal:absolute;mso-position-horizontal-relative:text;mso-position-vertical:absolute;mso-position-vertical-relative:text;v-text-anchor:middle" o:spid="_x0000_s1047" fillcolor="#285f74" stroked="f" w14:anchorId="38341A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8BZKxAEAAIE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Y1nxkip2jenHTAMcmuI&#10;3IvAuBNAnZ9w1tM0VBx/HgQozuwXR3Z/nMxJHov3AdwH9X0gnGw9DZmMwNk5eIp56M5sPx2i1yZb&#10;cCNzoU19ziZeZjIN0n2cq25/zuYXAA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HvwFkrEAQAAgQMAAA4AAAAAAAAA&#10;AAAAAAAALgIAAGRycy9lMm9Eb2MueG1sUEsBAi0AFAAGAAgAAAAhAArh3v/hAAAADAEAAA8AAAAA&#10;AAAAAAAAAAAAHgQAAGRycy9kb3ducmV2LnhtbFBLBQYAAAAABAAEAPMAAAAsBQAAAAA=&#10;">
              <v:textbox inset="2.53958mm,2.53958mm,2.53958mm,2.53958mm">
                <w:txbxContent>
                  <w:p w:rsidRPr="006167E6" w:rsidR="008C044A" w:rsidP="008C044A" w:rsidRDefault="008C044A" w14:paraId="6655A7C5" w14:textId="57ACAB65">
                    <w:pPr>
                      <w:spacing w:after="0" w:line="240" w:lineRule="auto"/>
                      <w:jc w:val="center"/>
                      <w:textDirection w:val="btLr"/>
                      <w:rPr>
                        <w:b/>
                        <w:bCs/>
                        <w:color w:val="FFFFFF" w:themeColor="background1"/>
                      </w:rPr>
                    </w:pPr>
                    <w:r>
                      <w:rPr>
                        <w:b/>
                        <w:bCs/>
                        <w:color w:val="FFFFFF" w:themeColor="background1"/>
                      </w:rPr>
                      <w:t xml:space="preserve">Lesson 4:  Make Your Money Work </w:t>
                    </w:r>
                    <w:r w:rsidR="004B2996">
                      <w:rPr>
                        <w:b/>
                        <w:bCs/>
                        <w:color w:val="FFFFFF" w:themeColor="background1"/>
                      </w:rPr>
                      <w:t>for</w:t>
                    </w:r>
                    <w:r>
                      <w:rPr>
                        <w:b/>
                        <w:bCs/>
                        <w:color w:val="FFFFFF" w:themeColor="background1"/>
                      </w:rPr>
                      <w:t xml:space="preserve"> You</w:t>
                    </w:r>
                  </w:p>
                </w:txbxContent>
              </v:textbox>
            </v:rect>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1D3F8F" w14:textId="77777777" w:rsidR="001807CF" w:rsidRDefault="001807CF">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80770" behindDoc="0" locked="0" layoutInCell="1" hidden="0" allowOverlap="1" wp14:anchorId="5F1C210C" wp14:editId="552CA9DE">
              <wp:simplePos x="0" y="0"/>
              <wp:positionH relativeFrom="column">
                <wp:posOffset>-723900</wp:posOffset>
              </wp:positionH>
              <wp:positionV relativeFrom="paragraph">
                <wp:posOffset>177800</wp:posOffset>
              </wp:positionV>
              <wp:extent cx="7383145" cy="126365"/>
              <wp:effectExtent l="0" t="0" r="0" b="0"/>
              <wp:wrapNone/>
              <wp:docPr id="1598778239" name="Rectangle 1598778239"/>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11DB9155" w14:textId="77777777" w:rsidR="001807CF" w:rsidRDefault="001807CF">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5229467A">
            <v:rect id="Rectangle 1598778239" style="position:absolute;margin-left:-57pt;margin-top:14pt;width:581.35pt;height:9.95pt;z-index:251680770;visibility:visible;mso-wrap-style:square;mso-wrap-distance-left:9pt;mso-wrap-distance-top:0;mso-wrap-distance-right:9pt;mso-wrap-distance-bottom:0;mso-position-horizontal:absolute;mso-position-horizontal-relative:text;mso-position-vertical:absolute;mso-position-vertical-relative:text;v-text-anchor:middle" o:spid="_x0000_s1048" fillcolor="#00a0af" stroked="f" w14:anchorId="5F1C210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xUvwwEAAIEDAAAOAAAAZHJzL2Uyb0RvYy54bWysU8GO0zAQvSPxD5bvNEm7W5ao6araVRHS&#10;CiotfIDjOI0lxzYzbpP+PWOn2xa4IS6OZzx+fu/NZPU49oYdFaB2tuLFLOdMWekabfcV//F9++GB&#10;MwzCNsI4qyp+Usgf1+/frQZfqrnrnGkUMAKxWA6+4l0IvswylJ3qBc6cV5YOWwe9CBTCPmtADITe&#10;m2ye58tscNB4cFIhUvZ5OuTrhN+2SoZvbYsqMFNx4hbSCmmt45qtV6Lcg/Cdlmca4h9Y9EJbevQC&#10;9SyCYAfQf0H1WoJD14aZdH3m2lZLlTSQmiL/Q81rJ7xKWsgc9Beb8P/Byq/HV78DsmHwWCJto4qx&#10;hT5+iR8bk1mni1lqDExS8uPiYVHc3XMm6ayYLxfL++hmdr3tAcNn5XoWNxUHakbySBxfMEylbyXx&#10;MXRGN1ttTApgXz8ZYEcRG5dv8s32jP5bmbGx2Lp4bUKMmeyqJe7CWI9MN8QyMYyp2jWnHTD0cquJ&#10;3IvAsBNAnS84G2gaKo4/DwIUZ+aLJbs/FXdzkhpuA7gN6ttAWNk5GjIZgLMpeApp6Ca2m0NwrU4W&#10;XMmcaVOfk4nnmYyDdBunquufs/4FAAD//wMAUEsDBBQABgAIAAAAIQBl5XbO4QAAAAsBAAAPAAAA&#10;ZHJzL2Rvd25yZXYueG1sTI9RS8MwFIXfBf9DuIJvW9paXK1NhygijL1sU/Axa65taXJTkmzt/r3Z&#10;kz4dLudw7neq9Ww0O6PzvSUB6TIBhtRY1VMr4PPwviiA+SBJSW0JBVzQw7q+valkqexEOzzvQ8ti&#10;CflSCuhCGEvOfdOhkX5pR6To/VhnZIina7lycorlRvMsSR65kT3FD50c8bXDZtifjADcDHycNJG7&#10;7D6Gb759yx6+DkLc380vz8ACzuEvDFf8iA51ZDraEynPtIBFmuZxTBCQFVGviSQvVsCOAvLVE/C6&#10;4v831L8AAAD//wMAUEsBAi0AFAAGAAgAAAAhALaDOJL+AAAA4QEAABMAAAAAAAAAAAAAAAAAAAAA&#10;AFtDb250ZW50X1R5cGVzXS54bWxQSwECLQAUAAYACAAAACEAOP0h/9YAAACUAQAACwAAAAAAAAAA&#10;AAAAAAAvAQAAX3JlbHMvLnJlbHNQSwECLQAUAAYACAAAACEAHq8VL8MBAACBAwAADgAAAAAAAAAA&#10;AAAAAAAuAgAAZHJzL2Uyb0RvYy54bWxQSwECLQAUAAYACAAAACEAZeV2zuEAAAALAQAADwAAAAAA&#10;AAAAAAAAAAAdBAAAZHJzL2Rvd25yZXYueG1sUEsFBgAAAAAEAAQA8wAAACsFAAAAAA==&#10;">
              <v:textbox inset="2.53958mm,2.53958mm,2.53958mm,2.53958mm">
                <w:txbxContent>
                  <w:p w:rsidR="001807CF" w:rsidRDefault="001807CF" w14:paraId="0E27B00A"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79746" behindDoc="0" locked="0" layoutInCell="1" hidden="0" allowOverlap="1" wp14:anchorId="2D7D81B1" wp14:editId="42E52730">
              <wp:simplePos x="0" y="0"/>
              <wp:positionH relativeFrom="column">
                <wp:posOffset>-723900</wp:posOffset>
              </wp:positionH>
              <wp:positionV relativeFrom="paragraph">
                <wp:posOffset>-304165</wp:posOffset>
              </wp:positionV>
              <wp:extent cx="7383340" cy="466725"/>
              <wp:effectExtent l="0" t="0" r="0" b="0"/>
              <wp:wrapNone/>
              <wp:docPr id="437996603" name="Rectangle 437996603"/>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3EEC28AF" w14:textId="60511C15" w:rsidR="001807CF" w:rsidRPr="006167E6" w:rsidRDefault="001807CF" w:rsidP="001807CF">
                          <w:pPr>
                            <w:spacing w:after="0" w:line="240" w:lineRule="auto"/>
                            <w:jc w:val="center"/>
                            <w:textDirection w:val="btLr"/>
                            <w:rPr>
                              <w:b/>
                              <w:bCs/>
                              <w:color w:val="FFFFFF" w:themeColor="background1"/>
                            </w:rPr>
                          </w:pPr>
                          <w:r>
                            <w:rPr>
                              <w:b/>
                              <w:bCs/>
                              <w:color w:val="FFFFFF" w:themeColor="background1"/>
                            </w:rPr>
                            <w:t>Lesson 5:  Using Credit</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35C43538">
            <v:rect id="Rectangle 437996603" style="position:absolute;margin-left:-57pt;margin-top:-23.95pt;width:581.35pt;height:36.75pt;z-index:251679746;visibility:visible;mso-wrap-style:square;mso-wrap-distance-left:9pt;mso-wrap-distance-top:0;mso-wrap-distance-right:9pt;mso-wrap-distance-bottom:0;mso-position-horizontal:absolute;mso-position-horizontal-relative:text;mso-position-vertical:absolute;mso-position-vertical-relative:text;v-text-anchor:middle" o:spid="_x0000_s1049" fillcolor="#285f74" stroked="f" w14:anchorId="2D7D81B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3WCOxAEAAIE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Y3nImGkVO2b0w4YBrk1&#10;RO5FYNwJoM5POOtpGiqOPw8CFGf2iyO7P07mJI/F+wDug/o+EE62noZMRuDsHDzFPHRntp8O0WuT&#10;LbiRudCmPmcTLzOZBuk+zlW3P2fzCw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CrdYI7EAQAAgQMAAA4AAAAAAAAA&#10;AAAAAAAALgIAAGRycy9lMm9Eb2MueG1sUEsBAi0AFAAGAAgAAAAhAArh3v/hAAAADAEAAA8AAAAA&#10;AAAAAAAAAAAAHgQAAGRycy9kb3ducmV2LnhtbFBLBQYAAAAABAAEAPMAAAAsBQAAAAA=&#10;">
              <v:textbox inset="2.53958mm,2.53958mm,2.53958mm,2.53958mm">
                <w:txbxContent>
                  <w:p w:rsidRPr="006167E6" w:rsidR="001807CF" w:rsidP="001807CF" w:rsidRDefault="001807CF" w14:paraId="5F400598" w14:textId="60511C15">
                    <w:pPr>
                      <w:spacing w:after="0" w:line="240" w:lineRule="auto"/>
                      <w:jc w:val="center"/>
                      <w:textDirection w:val="btLr"/>
                      <w:rPr>
                        <w:b/>
                        <w:bCs/>
                        <w:color w:val="FFFFFF" w:themeColor="background1"/>
                      </w:rPr>
                    </w:pPr>
                    <w:r>
                      <w:rPr>
                        <w:b/>
                        <w:bCs/>
                        <w:color w:val="FFFFFF" w:themeColor="background1"/>
                      </w:rPr>
                      <w:t>Lesson 5:  Using Credit</w:t>
                    </w:r>
                  </w:p>
                </w:txbxContent>
              </v:textbox>
            </v:rect>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E2BD1" w14:textId="77777777" w:rsidR="000B1FF5" w:rsidRDefault="000B1FF5">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83842" behindDoc="0" locked="0" layoutInCell="1" hidden="0" allowOverlap="1" wp14:anchorId="1313D45C" wp14:editId="7AC68265">
              <wp:simplePos x="0" y="0"/>
              <wp:positionH relativeFrom="column">
                <wp:posOffset>-723900</wp:posOffset>
              </wp:positionH>
              <wp:positionV relativeFrom="paragraph">
                <wp:posOffset>177800</wp:posOffset>
              </wp:positionV>
              <wp:extent cx="7383145" cy="126365"/>
              <wp:effectExtent l="0" t="0" r="0" b="0"/>
              <wp:wrapNone/>
              <wp:docPr id="1126077716" name="Rectangle 1126077716"/>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34E1548F" w14:textId="77777777" w:rsidR="000B1FF5" w:rsidRDefault="000B1FF5">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CEF40FE">
            <v:rect id="Rectangle 1126077716" style="position:absolute;margin-left:-57pt;margin-top:14pt;width:581.35pt;height:9.95pt;z-index:251683842;visibility:visible;mso-wrap-style:square;mso-wrap-distance-left:9pt;mso-wrap-distance-top:0;mso-wrap-distance-right:9pt;mso-wrap-distance-bottom:0;mso-position-horizontal:absolute;mso-position-horizontal-relative:text;mso-position-vertical:absolute;mso-position-vertical-relative:text;v-text-anchor:middle" o:spid="_x0000_s1050" fillcolor="#00a0af" stroked="f" w14:anchorId="1313D45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gmPrxAEAAIEDAAAOAAAAZHJzL2Uyb0RvYy54bWysU8GO0zAQvSPxD5bvNEm7212ipqtqV0VI&#10;K6i08AGO4zSWHNvMuE3694yd0ha4IS6OZzx+fu/NZPU09oYdFaB2tuLFLOdMWekabfcV//5t++GR&#10;MwzCNsI4qyp+Usif1u/frQZfqrnrnGkUMAKxWA6+4l0IvswylJ3qBc6cV5YOWwe9CBTCPmtADITe&#10;m2ye58tscNB4cFIhUvZlOuTrhN+2SoavbYsqMFNx4hbSCmmt45qtV6Lcg/Cdlmca4h9Y9EJbevQC&#10;9SKCYAfQf0H1WoJD14aZdH3m2lZLlTSQmiL/Q81bJ7xKWsgc9Beb8P/Byi/HN78DsmHwWCJto4qx&#10;hT5+iR8bk1mni1lqDExS8mHxuCju7jmTdFbMl4vlfXQzu972gOGTcj2Lm4oDNSN5JI6vGKbSXyXx&#10;MXRGN1ttTApgXz8bYEcRG5dv8s32jP5bmbGx2Lp4bUKMmeyqJe7CWI9MN8TyIWLEVO2a0w4YernV&#10;RO5VYNgJoM4XnA00DRXHHwcBijPz2ZLdH4u7OUkNtwHcBvVtIKzsHA2ZDMDZFDyHNHQT280huFYn&#10;C65kzrSpz8nE80zGQbqNU9X1z1n/BA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E+CY+vEAQAAgQMAAA4AAAAAAAAA&#10;AAAAAAAALgIAAGRycy9lMm9Eb2MueG1sUEsBAi0AFAAGAAgAAAAhAGXlds7hAAAACwEAAA8AAAAA&#10;AAAAAAAAAAAAHgQAAGRycy9kb3ducmV2LnhtbFBLBQYAAAAABAAEAPMAAAAsBQAAAAA=&#10;">
              <v:textbox inset="2.53958mm,2.53958mm,2.53958mm,2.53958mm">
                <w:txbxContent>
                  <w:p w:rsidR="000B1FF5" w:rsidRDefault="000B1FF5" w14:paraId="3DEEC669"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82818" behindDoc="0" locked="0" layoutInCell="1" hidden="0" allowOverlap="1" wp14:anchorId="2C8546A4" wp14:editId="0FF3D56D">
              <wp:simplePos x="0" y="0"/>
              <wp:positionH relativeFrom="column">
                <wp:posOffset>-723900</wp:posOffset>
              </wp:positionH>
              <wp:positionV relativeFrom="paragraph">
                <wp:posOffset>-304165</wp:posOffset>
              </wp:positionV>
              <wp:extent cx="7383340" cy="466725"/>
              <wp:effectExtent l="0" t="0" r="0" b="0"/>
              <wp:wrapNone/>
              <wp:docPr id="61922779" name="Rectangle 61922779"/>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196292B2" w14:textId="14DA6A96" w:rsidR="000B1FF5" w:rsidRPr="006167E6" w:rsidRDefault="000B1FF5" w:rsidP="001807CF">
                          <w:pPr>
                            <w:spacing w:after="0" w:line="240" w:lineRule="auto"/>
                            <w:jc w:val="center"/>
                            <w:textDirection w:val="btLr"/>
                            <w:rPr>
                              <w:b/>
                              <w:bCs/>
                              <w:color w:val="FFFFFF" w:themeColor="background1"/>
                            </w:rPr>
                          </w:pPr>
                          <w:r>
                            <w:rPr>
                              <w:b/>
                              <w:bCs/>
                              <w:color w:val="FFFFFF" w:themeColor="background1"/>
                            </w:rPr>
                            <w:t>Wrap Up</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73E8FB83">
            <v:rect id="Rectangle 61922779" style="position:absolute;margin-left:-57pt;margin-top:-23.95pt;width:581.35pt;height:36.75pt;z-index:251682818;visibility:visible;mso-wrap-style:square;mso-wrap-distance-left:9pt;mso-wrap-distance-top:0;mso-wrap-distance-right:9pt;mso-wrap-distance-bottom:0;mso-position-horizontal:absolute;mso-position-horizontal-relative:text;mso-position-vertical:absolute;mso-position-vertical-relative:text;v-text-anchor:middle" o:spid="_x0000_s1051" fillcolor="#285f74" stroked="f" w14:anchorId="2C8546A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FbG+xAEAAIE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Y3nKmGkVO2b0w4YBrk1&#10;RO5FYNwJoM5POOtpGiqOPw8CFGf2iyO7P07mJI/F+wDug/o+EE62noZMRuDsHDzFPHRntp8O0WuT&#10;LbiRudCmPmcTLzOZBuk+zlW3P2fzCwAA//8DAFBLAwQUAAYACAAAACEACuHe/+EAAAAMAQAADwAA&#10;AGRycy9kb3ducmV2LnhtbEyPwU7DMBBE70j8g7VI3FonVWjTEKdCkZB6AFFKP8CNlyRgr6PYbcPf&#10;sz3BbVc7M/um3EzOijOOofekIJ0nIJAab3pqFRw+nmc5iBA1GW09oYIfDLCpbm9KXRh/oXc872Mr&#10;OIRCoRV0MQ6FlKHp0Okw9wMS3z796HTkdWylGfWFw52ViyRZSqd74g+dHrDusPnenxxjvB5eKNuu&#10;v/xEdltT3L3V+U6p+7vp6RFExCn+ieGKzx6omOnoT2SCsApmaZpxmchTtlqDuEqSLF+BOCpYPCxB&#10;VqX8X6L6BQAA//8DAFBLAQItABQABgAIAAAAIQC2gziS/gAAAOEBAAATAAAAAAAAAAAAAAAAAAAA&#10;AABbQ29udGVudF9UeXBlc10ueG1sUEsBAi0AFAAGAAgAAAAhADj9If/WAAAAlAEAAAsAAAAAAAAA&#10;AAAAAAAALwEAAF9yZWxzLy5yZWxzUEsBAi0AFAAGAAgAAAAhAF4Vsb7EAQAAgQMAAA4AAAAAAAAA&#10;AAAAAAAALgIAAGRycy9lMm9Eb2MueG1sUEsBAi0AFAAGAAgAAAAhAArh3v/hAAAADAEAAA8AAAAA&#10;AAAAAAAAAAAAHgQAAGRycy9kb3ducmV2LnhtbFBLBQYAAAAABAAEAPMAAAAsBQAAAAA=&#10;">
              <v:textbox inset="2.53958mm,2.53958mm,2.53958mm,2.53958mm">
                <w:txbxContent>
                  <w:p w:rsidRPr="006167E6" w:rsidR="000B1FF5" w:rsidP="001807CF" w:rsidRDefault="000B1FF5" w14:paraId="0DBCC81A" w14:textId="14DA6A96">
                    <w:pPr>
                      <w:spacing w:after="0" w:line="240" w:lineRule="auto"/>
                      <w:jc w:val="center"/>
                      <w:textDirection w:val="btLr"/>
                      <w:rPr>
                        <w:b/>
                        <w:bCs/>
                        <w:color w:val="FFFFFF" w:themeColor="background1"/>
                      </w:rPr>
                    </w:pPr>
                    <w:r>
                      <w:rPr>
                        <w:b/>
                        <w:bCs/>
                        <w:color w:val="FFFFFF" w:themeColor="background1"/>
                      </w:rPr>
                      <w:t>Wrap Up</w:t>
                    </w:r>
                  </w:p>
                </w:txbxContent>
              </v:textbox>
            </v:rect>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51B3A" w14:textId="77777777" w:rsidR="00683CB6" w:rsidRDefault="00683CB6">
    <w:pPr>
      <w:pBdr>
        <w:top w:val="nil"/>
        <w:left w:val="nil"/>
        <w:bottom w:val="nil"/>
        <w:right w:val="nil"/>
        <w:between w:val="nil"/>
      </w:pBdr>
      <w:tabs>
        <w:tab w:val="center" w:pos="4680"/>
        <w:tab w:val="right" w:pos="9360"/>
      </w:tabs>
      <w:spacing w:after="0" w:line="240" w:lineRule="auto"/>
      <w:rPr>
        <w:color w:val="000000"/>
      </w:rPr>
    </w:pPr>
    <w:r>
      <w:rPr>
        <w:noProof/>
      </w:rPr>
      <mc:AlternateContent>
        <mc:Choice Requires="wps">
          <w:drawing>
            <wp:anchor distT="0" distB="0" distL="114300" distR="114300" simplePos="0" relativeHeight="251686914" behindDoc="0" locked="0" layoutInCell="1" hidden="0" allowOverlap="1" wp14:anchorId="23C25FAE" wp14:editId="72DD675B">
              <wp:simplePos x="0" y="0"/>
              <wp:positionH relativeFrom="column">
                <wp:posOffset>-723900</wp:posOffset>
              </wp:positionH>
              <wp:positionV relativeFrom="paragraph">
                <wp:posOffset>177800</wp:posOffset>
              </wp:positionV>
              <wp:extent cx="7383145" cy="126365"/>
              <wp:effectExtent l="0" t="0" r="0" b="0"/>
              <wp:wrapNone/>
              <wp:docPr id="644847524" name="Rectangle 644847524"/>
              <wp:cNvGraphicFramePr/>
              <a:graphic xmlns:a="http://schemas.openxmlformats.org/drawingml/2006/main">
                <a:graphicData uri="http://schemas.microsoft.com/office/word/2010/wordprocessingShape">
                  <wps:wsp>
                    <wps:cNvSpPr/>
                    <wps:spPr>
                      <a:xfrm>
                        <a:off x="0" y="0"/>
                        <a:ext cx="7383145" cy="126365"/>
                      </a:xfrm>
                      <a:prstGeom prst="rect">
                        <a:avLst/>
                      </a:prstGeom>
                      <a:solidFill>
                        <a:srgbClr val="00A0AF"/>
                      </a:solidFill>
                      <a:ln>
                        <a:noFill/>
                      </a:ln>
                    </wps:spPr>
                    <wps:txbx>
                      <w:txbxContent>
                        <w:p w14:paraId="49C96E80" w14:textId="77777777" w:rsidR="00683CB6" w:rsidRDefault="00683CB6">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32F8869D">
            <v:rect id="Rectangle 644847524" style="position:absolute;margin-left:-57pt;margin-top:14pt;width:581.35pt;height:9.95pt;z-index:251686914;visibility:visible;mso-wrap-style:square;mso-wrap-distance-left:9pt;mso-wrap-distance-top:0;mso-wrap-distance-right:9pt;mso-wrap-distance-bottom:0;mso-position-horizontal:absolute;mso-position-horizontal-relative:text;mso-position-vertical:absolute;mso-position-vertical-relative:text;v-text-anchor:middle" o:spid="_x0000_s1052" fillcolor="#00a0af" stroked="f" w14:anchorId="23C25FA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SrLbxAEAAIEDAAAOAAAAZHJzL2Uyb0RvYy54bWysU8GO0zAQvSPxD5bvNEm7W3ajpqtqV0VI&#10;K6i08AGO4zSWHNvMuE3694yd0ha4IS6OZzx+fu/NZPU09oYdFaB2tuLFLOdMWekabfcV//5t++GB&#10;MwzCNsI4qyp+Usif1u/frQZfqrnrnGkUMAKxWA6+4l0IvswylJ3qBc6cV5YOWwe9CBTCPmtADITe&#10;m2ye58tscNB4cFIhUvZlOuTrhN+2SoavbYsqMFNx4hbSCmmt45qtV6Lcg/Cdlmca4h9Y9EJbevQC&#10;9SKCYAfQf0H1WoJD14aZdH3m2lZLlTSQmiL/Q81bJ7xKWsgc9Beb8P/Byi/HN78DsmHwWCJto4qx&#10;hT5+iR8bk1mni1lqDExS8uPiYVHc3XMm6ayYLxfL++hmdr3tAcMn5XoWNxUHakbySBxfMUylv0ri&#10;Y+iMbrbamBTAvn42wI4iNi7f5JvtGf23MmNjsXXx2oQYM9lVS9yFsR6ZbojlY8SIqdo1px0w9HKr&#10;idyrwLATQJ0vOBtoGiqOPw4CFGfmsyW7H4u7OUkNtwHcBvVtIKzsHA2ZDMDZFDyHNHQT280huFYn&#10;C65kzrSpz8nE80zGQbqNU9X1z1n/BAAA//8DAFBLAwQUAAYACAAAACEAZeV2zuEAAAALAQAADwAA&#10;AGRycy9kb3ducmV2LnhtbEyPUUvDMBSF3wX/Q7iCb1vaWlytTYcoIoy9bFPwMWuubWlyU5Js7f69&#10;2ZM+HS7ncO53qvVsNDuj870lAekyAYbUWNVTK+Dz8L4ogPkgSUltCQVc0MO6vr2pZKnsRDs870PL&#10;Ygn5UgroQhhLzn3ToZF+aUek6P1YZ2SIp2u5cnKK5UbzLEkeuZE9xQ+dHPG1w2bYn4wA3Ax8nDSR&#10;u+w+hm++fcsevg5C3N/NL8/AAs7hLwxX/IgOdWQ62hMpz7SARZrmcUwQkBVRr4kkL1bAjgLy1RPw&#10;uuL/N9S/AAAA//8DAFBLAQItABQABgAIAAAAIQC2gziS/gAAAOEBAAATAAAAAAAAAAAAAAAAAAAA&#10;AABbQ29udGVudF9UeXBlc10ueG1sUEsBAi0AFAAGAAgAAAAhADj9If/WAAAAlAEAAAsAAAAAAAAA&#10;AAAAAAAALwEAAF9yZWxzLy5yZWxzUEsBAi0AFAAGAAgAAAAhADtKstvEAQAAgQMAAA4AAAAAAAAA&#10;AAAAAAAALgIAAGRycy9lMm9Eb2MueG1sUEsBAi0AFAAGAAgAAAAhAGXlds7hAAAACwEAAA8AAAAA&#10;AAAAAAAAAAAAHgQAAGRycy9kb3ducmV2LnhtbFBLBQYAAAAABAAEAPMAAAAsBQAAAAA=&#10;">
              <v:textbox inset="2.53958mm,2.53958mm,2.53958mm,2.53958mm">
                <w:txbxContent>
                  <w:p w:rsidR="00683CB6" w:rsidRDefault="00683CB6" w14:paraId="62486C05" w14:textId="77777777">
                    <w:pPr>
                      <w:spacing w:after="0" w:line="240" w:lineRule="auto"/>
                      <w:textDirection w:val="btLr"/>
                    </w:pPr>
                  </w:p>
                </w:txbxContent>
              </v:textbox>
            </v:rect>
          </w:pict>
        </mc:Fallback>
      </mc:AlternateContent>
    </w:r>
    <w:r>
      <w:rPr>
        <w:noProof/>
      </w:rPr>
      <mc:AlternateContent>
        <mc:Choice Requires="wps">
          <w:drawing>
            <wp:anchor distT="0" distB="0" distL="114300" distR="114300" simplePos="0" relativeHeight="251685890" behindDoc="0" locked="0" layoutInCell="1" hidden="0" allowOverlap="1" wp14:anchorId="32D30366" wp14:editId="643624E9">
              <wp:simplePos x="0" y="0"/>
              <wp:positionH relativeFrom="column">
                <wp:posOffset>-723900</wp:posOffset>
              </wp:positionH>
              <wp:positionV relativeFrom="paragraph">
                <wp:posOffset>-304165</wp:posOffset>
              </wp:positionV>
              <wp:extent cx="7383340" cy="466725"/>
              <wp:effectExtent l="0" t="0" r="0" b="0"/>
              <wp:wrapNone/>
              <wp:docPr id="666073625" name="Rectangle 666073625"/>
              <wp:cNvGraphicFramePr/>
              <a:graphic xmlns:a="http://schemas.openxmlformats.org/drawingml/2006/main">
                <a:graphicData uri="http://schemas.microsoft.com/office/word/2010/wordprocessingShape">
                  <wps:wsp>
                    <wps:cNvSpPr/>
                    <wps:spPr>
                      <a:xfrm>
                        <a:off x="0" y="0"/>
                        <a:ext cx="7383340" cy="466725"/>
                      </a:xfrm>
                      <a:prstGeom prst="rect">
                        <a:avLst/>
                      </a:prstGeom>
                      <a:solidFill>
                        <a:srgbClr val="285F74"/>
                      </a:solidFill>
                      <a:ln>
                        <a:noFill/>
                      </a:ln>
                    </wps:spPr>
                    <wps:txbx>
                      <w:txbxContent>
                        <w:p w14:paraId="70F082C1" w14:textId="6D8D3872" w:rsidR="00683CB6" w:rsidRPr="006167E6" w:rsidRDefault="00683CB6" w:rsidP="001807CF">
                          <w:pPr>
                            <w:spacing w:after="0" w:line="240" w:lineRule="auto"/>
                            <w:jc w:val="center"/>
                            <w:textDirection w:val="btLr"/>
                            <w:rPr>
                              <w:b/>
                              <w:bCs/>
                              <w:color w:val="FFFFFF" w:themeColor="background1"/>
                            </w:rPr>
                          </w:pPr>
                          <w:r>
                            <w:rPr>
                              <w:b/>
                              <w:bCs/>
                              <w:color w:val="FFFFFF" w:themeColor="background1"/>
                            </w:rPr>
                            <w:t>Appendix</w:t>
                          </w:r>
                        </w:p>
                      </w:txbxContent>
                    </wps:txbx>
                    <wps:bodyPr spcFirstLastPara="1" wrap="square" lIns="91425" tIns="91425" rIns="91425" bIns="91425" anchor="ctr" anchorCtr="0">
                      <a:noAutofit/>
                    </wps:bodyPr>
                  </wps:wsp>
                </a:graphicData>
              </a:graphic>
            </wp:anchor>
          </w:drawing>
        </mc:Choice>
        <mc:Fallback xmlns:a="http://schemas.openxmlformats.org/drawingml/2006/main">
          <w:pict w14:anchorId="3AC54263">
            <v:rect id="Rectangle 666073625" style="position:absolute;margin-left:-57pt;margin-top:-23.95pt;width:581.35pt;height:36.75pt;z-index:251685890;visibility:visible;mso-wrap-style:square;mso-wrap-distance-left:9pt;mso-wrap-distance-top:0;mso-wrap-distance-right:9pt;mso-wrap-distance-bottom:0;mso-position-horizontal:absolute;mso-position-horizontal-relative:text;mso-position-vertical:absolute;mso-position-vertical-relative:text;v-text-anchor:middle" o:spid="_x0000_s1053" fillcolor="#285f74" stroked="f" w14:anchorId="32D303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8/mwwEAAIEDAAAOAAAAZHJzL2Uyb0RvYy54bWysU9uO2yAQfa/Uf0C8N85tk9SKs6p2larS&#10;qo207QdgDDESBjpDYufvO5BskrZvVV8wMwyHc86M149DZ9lRARrvKj4ZjTlTTvrGuH3Ff3zfflhx&#10;hlG4RljvVMVPCvnj5v27dR9KNfWtt40CRiAOyz5UvI0xlEWBslWdwJEPytGh9tCJSCHsiwZET+id&#10;Labj8aLoPTQBvFSIlH0+H/JNxtdayfhNa1SR2YoTt5hXyGud1mKzFuUeRGiNvNAQ/8CiE8bRo1eo&#10;ZxEFO4D5C6ozEjx6HUfSd4XX2kiVNZCayfgPNa+tCCprIXMwXG3C/wcrvx5fww7Ihj5gibRNKgYN&#10;XfoSPzZks05Xs9QQmaTkcraazebkqaSz+WKxnD4kN4vb7QAYPyvfsbSpOFAzskfi+ILxXPpWkh5D&#10;b02zNdbmAPb1kwV2FNS46ephu5xf0H8rsy4VO5+unRFTprhpSbs41AMzDeHkfqdU7ZvTDhgGuTVE&#10;7kVg3Amgzk8462kaKo4/DwIUZ/aLI7s/TuYkj8X7AO6D+j4QTraehkxG4OwcPMU8dGe2nw7Ra5Mt&#10;uJG50KY+ZxMvM5kG6T7OVbc/Z/MLAAD//wMAUEsDBBQABgAIAAAAIQAK4d7/4QAAAAwBAAAPAAAA&#10;ZHJzL2Rvd25yZXYueG1sTI/BTsMwEETvSPyDtUjcWidVaNMQp0KRkHoAUUo/wI2XJGCvo9htw9+z&#10;PcFtVzsz+6bcTM6KM46h96QgnScgkBpvemoVHD6eZzmIEDUZbT2hgh8MsKlub0pdGH+hdzzvYys4&#10;hEKhFXQxDoWUoenQ6TD3AxLfPv3odOR1bKUZ9YXDnZWLJFlKp3viD50esO6w+d6fHGO8Hl4o266/&#10;/ER2W1PcvdX5Tqn7u+npEUTEKf6J4YrPHqiY6ehPZIKwCmZpmnGZyFO2WoO4SpIsX4E4Klg8LEFW&#10;pfxfovoFAAD//wMAUEsBAi0AFAAGAAgAAAAhALaDOJL+AAAA4QEAABMAAAAAAAAAAAAAAAAAAAAA&#10;AFtDb250ZW50X1R5cGVzXS54bWxQSwECLQAUAAYACAAAACEAOP0h/9YAAACUAQAACwAAAAAAAAAA&#10;AAAAAAAvAQAAX3JlbHMvLnJlbHNQSwECLQAUAAYACAAAACEAUDPP5sMBAACBAwAADgAAAAAAAAAA&#10;AAAAAAAuAgAAZHJzL2Uyb0RvYy54bWxQSwECLQAUAAYACAAAACEACuHe/+EAAAAMAQAADwAAAAAA&#10;AAAAAAAAAAAdBAAAZHJzL2Rvd25yZXYueG1sUEsFBgAAAAAEAAQA8wAAACsFAAAAAA==&#10;">
              <v:textbox inset="2.53958mm,2.53958mm,2.53958mm,2.53958mm">
                <w:txbxContent>
                  <w:p w:rsidRPr="006167E6" w:rsidR="00683CB6" w:rsidP="001807CF" w:rsidRDefault="00683CB6" w14:paraId="7FF148AA" w14:textId="6D8D3872">
                    <w:pPr>
                      <w:spacing w:after="0" w:line="240" w:lineRule="auto"/>
                      <w:jc w:val="center"/>
                      <w:textDirection w:val="btLr"/>
                      <w:rPr>
                        <w:b/>
                        <w:bCs/>
                        <w:color w:val="FFFFFF" w:themeColor="background1"/>
                      </w:rPr>
                    </w:pPr>
                    <w:r>
                      <w:rPr>
                        <w:b/>
                        <w:bCs/>
                        <w:color w:val="FFFFFF" w:themeColor="background1"/>
                      </w:rPr>
                      <w:t>Appendix</w:t>
                    </w: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F75A77"/>
    <w:multiLevelType w:val="multilevel"/>
    <w:tmpl w:val="C5CA6376"/>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1" w15:restartNumberingAfterBreak="0">
    <w:nsid w:val="05233AFC"/>
    <w:multiLevelType w:val="hybridMultilevel"/>
    <w:tmpl w:val="29FE83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796405B"/>
    <w:multiLevelType w:val="multilevel"/>
    <w:tmpl w:val="51105B4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 w15:restartNumberingAfterBreak="0">
    <w:nsid w:val="0D2324CF"/>
    <w:multiLevelType w:val="multilevel"/>
    <w:tmpl w:val="9C8405C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13C63442"/>
    <w:multiLevelType w:val="hybridMultilevel"/>
    <w:tmpl w:val="F236C3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92B398A"/>
    <w:multiLevelType w:val="multilevel"/>
    <w:tmpl w:val="639CBA92"/>
    <w:lvl w:ilvl="0">
      <w:start w:val="1"/>
      <w:numFmt w:val="bullet"/>
      <w:lvlText w:val="•"/>
      <w:lvlJc w:val="left"/>
      <w:pPr>
        <w:ind w:left="720" w:hanging="360"/>
      </w:pPr>
      <w:rPr>
        <w:rFonts w:ascii="Arial" w:eastAsia="Arial" w:hAnsi="Arial" w:cs="Aria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 w15:restartNumberingAfterBreak="0">
    <w:nsid w:val="19D10D26"/>
    <w:multiLevelType w:val="multilevel"/>
    <w:tmpl w:val="28E42AE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7" w15:restartNumberingAfterBreak="0">
    <w:nsid w:val="1A126297"/>
    <w:multiLevelType w:val="multilevel"/>
    <w:tmpl w:val="06CC0192"/>
    <w:lvl w:ilvl="0">
      <w:start w:val="1"/>
      <w:numFmt w:val="bullet"/>
      <w:lvlText w:val="•"/>
      <w:lvlJc w:val="left"/>
      <w:pPr>
        <w:ind w:left="720" w:hanging="360"/>
      </w:pPr>
      <w:rPr>
        <w:rFonts w:ascii="Arial" w:eastAsia="Arial" w:hAnsi="Arial" w:cs="Arial"/>
      </w:rPr>
    </w:lvl>
    <w:lvl w:ilvl="1">
      <w:start w:val="1"/>
      <w:numFmt w:val="bullet"/>
      <w:lvlText w:val="•"/>
      <w:lvlJc w:val="left"/>
      <w:pPr>
        <w:ind w:left="1440" w:hanging="360"/>
      </w:pPr>
      <w:rPr>
        <w:rFonts w:ascii="Arial" w:eastAsia="Arial" w:hAnsi="Arial" w:cs="Arial"/>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8" w15:restartNumberingAfterBreak="0">
    <w:nsid w:val="1BE267FF"/>
    <w:multiLevelType w:val="hybridMultilevel"/>
    <w:tmpl w:val="CC48752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6274CBA"/>
    <w:multiLevelType w:val="multilevel"/>
    <w:tmpl w:val="A6E2BFB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0" w15:restartNumberingAfterBreak="0">
    <w:nsid w:val="27A46B98"/>
    <w:multiLevelType w:val="hybridMultilevel"/>
    <w:tmpl w:val="0B4A80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5EF479A"/>
    <w:multiLevelType w:val="multilevel"/>
    <w:tmpl w:val="6594354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2" w15:restartNumberingAfterBreak="0">
    <w:nsid w:val="36157539"/>
    <w:multiLevelType w:val="multilevel"/>
    <w:tmpl w:val="E0663C5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3" w15:restartNumberingAfterBreak="0">
    <w:nsid w:val="37B72E53"/>
    <w:multiLevelType w:val="hybridMultilevel"/>
    <w:tmpl w:val="624C56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A94076D"/>
    <w:multiLevelType w:val="hybridMultilevel"/>
    <w:tmpl w:val="19448D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0874486"/>
    <w:multiLevelType w:val="hybridMultilevel"/>
    <w:tmpl w:val="C8A04964"/>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41786225"/>
    <w:multiLevelType w:val="hybridMultilevel"/>
    <w:tmpl w:val="A36C0BC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43142001"/>
    <w:multiLevelType w:val="hybridMultilevel"/>
    <w:tmpl w:val="0144C642"/>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3CD5789"/>
    <w:multiLevelType w:val="hybridMultilevel"/>
    <w:tmpl w:val="C3DA02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8A9447E"/>
    <w:multiLevelType w:val="hybridMultilevel"/>
    <w:tmpl w:val="928230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8B74F87"/>
    <w:multiLevelType w:val="hybridMultilevel"/>
    <w:tmpl w:val="3FA4DF2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C0E6B6D"/>
    <w:multiLevelType w:val="multilevel"/>
    <w:tmpl w:val="130C32C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
      <w:lvlJc w:val="left"/>
      <w:pPr>
        <w:ind w:left="3600" w:hanging="360"/>
      </w:pPr>
      <w:rPr>
        <w:rFonts w:ascii="Noto Sans Symbols" w:eastAsia="Noto Sans Symbols" w:hAnsi="Noto Sans Symbols" w:cs="Noto Sans Symbols"/>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
      <w:lvlJc w:val="left"/>
      <w:pPr>
        <w:ind w:left="5760" w:hanging="360"/>
      </w:pPr>
      <w:rPr>
        <w:rFonts w:ascii="Noto Sans Symbols" w:eastAsia="Noto Sans Symbols" w:hAnsi="Noto Sans Symbols" w:cs="Noto Sans Symbols"/>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2" w15:restartNumberingAfterBreak="0">
    <w:nsid w:val="4E556207"/>
    <w:multiLevelType w:val="hybridMultilevel"/>
    <w:tmpl w:val="EEBE8C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07E3BB0"/>
    <w:multiLevelType w:val="multilevel"/>
    <w:tmpl w:val="41D04B7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4" w15:restartNumberingAfterBreak="0">
    <w:nsid w:val="57082448"/>
    <w:multiLevelType w:val="hybridMultilevel"/>
    <w:tmpl w:val="445CDF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8017934"/>
    <w:multiLevelType w:val="hybridMultilevel"/>
    <w:tmpl w:val="0C403F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8144278"/>
    <w:multiLevelType w:val="hybridMultilevel"/>
    <w:tmpl w:val="9072FC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C530722"/>
    <w:multiLevelType w:val="hybridMultilevel"/>
    <w:tmpl w:val="C8F4E2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753D03D5"/>
    <w:multiLevelType w:val="hybridMultilevel"/>
    <w:tmpl w:val="7166F0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7C5E7A4B"/>
    <w:multiLevelType w:val="hybridMultilevel"/>
    <w:tmpl w:val="5980FE2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953095424">
    <w:abstractNumId w:val="9"/>
  </w:num>
  <w:num w:numId="2" w16cid:durableId="189681182">
    <w:abstractNumId w:val="12"/>
  </w:num>
  <w:num w:numId="3" w16cid:durableId="1475100055">
    <w:abstractNumId w:val="6"/>
  </w:num>
  <w:num w:numId="4" w16cid:durableId="736394683">
    <w:abstractNumId w:val="7"/>
  </w:num>
  <w:num w:numId="5" w16cid:durableId="1707680130">
    <w:abstractNumId w:val="3"/>
  </w:num>
  <w:num w:numId="6" w16cid:durableId="2076976860">
    <w:abstractNumId w:val="5"/>
  </w:num>
  <w:num w:numId="7" w16cid:durableId="119693662">
    <w:abstractNumId w:val="23"/>
  </w:num>
  <w:num w:numId="8" w16cid:durableId="580912559">
    <w:abstractNumId w:val="2"/>
  </w:num>
  <w:num w:numId="9" w16cid:durableId="2029065303">
    <w:abstractNumId w:val="0"/>
  </w:num>
  <w:num w:numId="10" w16cid:durableId="743457897">
    <w:abstractNumId w:val="21"/>
  </w:num>
  <w:num w:numId="11" w16cid:durableId="2114662094">
    <w:abstractNumId w:val="11"/>
  </w:num>
  <w:num w:numId="12" w16cid:durableId="227228290">
    <w:abstractNumId w:val="14"/>
  </w:num>
  <w:num w:numId="13" w16cid:durableId="1589853350">
    <w:abstractNumId w:val="29"/>
  </w:num>
  <w:num w:numId="14" w16cid:durableId="1519124727">
    <w:abstractNumId w:val="17"/>
  </w:num>
  <w:num w:numId="15" w16cid:durableId="283510052">
    <w:abstractNumId w:val="15"/>
  </w:num>
  <w:num w:numId="16" w16cid:durableId="877353782">
    <w:abstractNumId w:val="27"/>
  </w:num>
  <w:num w:numId="17" w16cid:durableId="869878623">
    <w:abstractNumId w:val="20"/>
  </w:num>
  <w:num w:numId="18" w16cid:durableId="448207081">
    <w:abstractNumId w:val="26"/>
  </w:num>
  <w:num w:numId="19" w16cid:durableId="1529903777">
    <w:abstractNumId w:val="24"/>
  </w:num>
  <w:num w:numId="20" w16cid:durableId="1102148620">
    <w:abstractNumId w:val="19"/>
  </w:num>
  <w:num w:numId="21" w16cid:durableId="902132717">
    <w:abstractNumId w:val="8"/>
  </w:num>
  <w:num w:numId="22" w16cid:durableId="11537586">
    <w:abstractNumId w:val="16"/>
  </w:num>
  <w:num w:numId="23" w16cid:durableId="1876234944">
    <w:abstractNumId w:val="28"/>
  </w:num>
  <w:num w:numId="24" w16cid:durableId="1935164722">
    <w:abstractNumId w:val="25"/>
  </w:num>
  <w:num w:numId="25" w16cid:durableId="1435244389">
    <w:abstractNumId w:val="18"/>
  </w:num>
  <w:num w:numId="26" w16cid:durableId="1639724514">
    <w:abstractNumId w:val="22"/>
  </w:num>
  <w:num w:numId="27" w16cid:durableId="638800192">
    <w:abstractNumId w:val="13"/>
  </w:num>
  <w:num w:numId="28" w16cid:durableId="1071805567">
    <w:abstractNumId w:val="1"/>
  </w:num>
  <w:num w:numId="29" w16cid:durableId="2084908241">
    <w:abstractNumId w:val="4"/>
  </w:num>
  <w:num w:numId="30" w16cid:durableId="1280527439">
    <w:abstractNumId w:val="10"/>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A11F6"/>
    <w:rsid w:val="00010EC0"/>
    <w:rsid w:val="00012BF7"/>
    <w:rsid w:val="00020DFC"/>
    <w:rsid w:val="00023AF6"/>
    <w:rsid w:val="00027552"/>
    <w:rsid w:val="000309ED"/>
    <w:rsid w:val="00031174"/>
    <w:rsid w:val="00031D7B"/>
    <w:rsid w:val="00035F1D"/>
    <w:rsid w:val="00040922"/>
    <w:rsid w:val="00040D8D"/>
    <w:rsid w:val="00046177"/>
    <w:rsid w:val="000524CA"/>
    <w:rsid w:val="00053A4D"/>
    <w:rsid w:val="00054250"/>
    <w:rsid w:val="000663A7"/>
    <w:rsid w:val="00073B77"/>
    <w:rsid w:val="00073CDC"/>
    <w:rsid w:val="00074B66"/>
    <w:rsid w:val="0007657B"/>
    <w:rsid w:val="0008636F"/>
    <w:rsid w:val="00087472"/>
    <w:rsid w:val="0008759D"/>
    <w:rsid w:val="000921AB"/>
    <w:rsid w:val="00094E2E"/>
    <w:rsid w:val="00095162"/>
    <w:rsid w:val="00095198"/>
    <w:rsid w:val="00095895"/>
    <w:rsid w:val="00095C15"/>
    <w:rsid w:val="000975E7"/>
    <w:rsid w:val="000A3224"/>
    <w:rsid w:val="000A36B2"/>
    <w:rsid w:val="000A4F61"/>
    <w:rsid w:val="000B0EE6"/>
    <w:rsid w:val="000B1712"/>
    <w:rsid w:val="000B1F75"/>
    <w:rsid w:val="000B1FF5"/>
    <w:rsid w:val="000B281A"/>
    <w:rsid w:val="000B2D5A"/>
    <w:rsid w:val="000B4529"/>
    <w:rsid w:val="000B46F5"/>
    <w:rsid w:val="000B5501"/>
    <w:rsid w:val="000B6DEB"/>
    <w:rsid w:val="000C27D0"/>
    <w:rsid w:val="000C4CB5"/>
    <w:rsid w:val="000C7F5E"/>
    <w:rsid w:val="000D335F"/>
    <w:rsid w:val="000D4AB4"/>
    <w:rsid w:val="000D59F8"/>
    <w:rsid w:val="000E010C"/>
    <w:rsid w:val="000F50A9"/>
    <w:rsid w:val="000F5EB1"/>
    <w:rsid w:val="000F6452"/>
    <w:rsid w:val="00100D8F"/>
    <w:rsid w:val="0010542B"/>
    <w:rsid w:val="00106AE4"/>
    <w:rsid w:val="00113498"/>
    <w:rsid w:val="0013366D"/>
    <w:rsid w:val="00136817"/>
    <w:rsid w:val="00136EC2"/>
    <w:rsid w:val="00142F3B"/>
    <w:rsid w:val="00142FA9"/>
    <w:rsid w:val="00146184"/>
    <w:rsid w:val="00153616"/>
    <w:rsid w:val="00164284"/>
    <w:rsid w:val="00165974"/>
    <w:rsid w:val="00166157"/>
    <w:rsid w:val="00172439"/>
    <w:rsid w:val="001757DF"/>
    <w:rsid w:val="001807CF"/>
    <w:rsid w:val="00181EC4"/>
    <w:rsid w:val="001847E0"/>
    <w:rsid w:val="00194139"/>
    <w:rsid w:val="0019711B"/>
    <w:rsid w:val="001A0DFA"/>
    <w:rsid w:val="001A11F6"/>
    <w:rsid w:val="001A1F49"/>
    <w:rsid w:val="001A2948"/>
    <w:rsid w:val="001A2C47"/>
    <w:rsid w:val="001A7C84"/>
    <w:rsid w:val="001B129C"/>
    <w:rsid w:val="001B18D2"/>
    <w:rsid w:val="001B3269"/>
    <w:rsid w:val="001B5F1C"/>
    <w:rsid w:val="001B7044"/>
    <w:rsid w:val="001C2C7D"/>
    <w:rsid w:val="001C4105"/>
    <w:rsid w:val="001D1022"/>
    <w:rsid w:val="001D1BAE"/>
    <w:rsid w:val="001E21A9"/>
    <w:rsid w:val="001E22EC"/>
    <w:rsid w:val="001E3719"/>
    <w:rsid w:val="001E4AB0"/>
    <w:rsid w:val="00202491"/>
    <w:rsid w:val="00202B60"/>
    <w:rsid w:val="002040D4"/>
    <w:rsid w:val="0020681B"/>
    <w:rsid w:val="00212300"/>
    <w:rsid w:val="00220043"/>
    <w:rsid w:val="00220B72"/>
    <w:rsid w:val="0022213C"/>
    <w:rsid w:val="00222343"/>
    <w:rsid w:val="00227F5B"/>
    <w:rsid w:val="00230559"/>
    <w:rsid w:val="00234D21"/>
    <w:rsid w:val="00235AFB"/>
    <w:rsid w:val="00240BA7"/>
    <w:rsid w:val="00242268"/>
    <w:rsid w:val="0024739E"/>
    <w:rsid w:val="002479A4"/>
    <w:rsid w:val="002519D1"/>
    <w:rsid w:val="00252796"/>
    <w:rsid w:val="00253D1E"/>
    <w:rsid w:val="002654D5"/>
    <w:rsid w:val="00267E7C"/>
    <w:rsid w:val="0027088E"/>
    <w:rsid w:val="0027545D"/>
    <w:rsid w:val="002823D7"/>
    <w:rsid w:val="002A0137"/>
    <w:rsid w:val="002A1891"/>
    <w:rsid w:val="002A5B36"/>
    <w:rsid w:val="002C65B3"/>
    <w:rsid w:val="002E1EE8"/>
    <w:rsid w:val="002E71F0"/>
    <w:rsid w:val="002F07FB"/>
    <w:rsid w:val="002F08DA"/>
    <w:rsid w:val="002F480E"/>
    <w:rsid w:val="00301E1D"/>
    <w:rsid w:val="00302055"/>
    <w:rsid w:val="00303EFC"/>
    <w:rsid w:val="00304ADF"/>
    <w:rsid w:val="003054A2"/>
    <w:rsid w:val="00305BDC"/>
    <w:rsid w:val="00314925"/>
    <w:rsid w:val="003235BF"/>
    <w:rsid w:val="00332AD4"/>
    <w:rsid w:val="00333D39"/>
    <w:rsid w:val="00341EBF"/>
    <w:rsid w:val="00345B6E"/>
    <w:rsid w:val="00347AD1"/>
    <w:rsid w:val="00352C49"/>
    <w:rsid w:val="003551E0"/>
    <w:rsid w:val="0036124C"/>
    <w:rsid w:val="003645EA"/>
    <w:rsid w:val="00371D8E"/>
    <w:rsid w:val="00372A7E"/>
    <w:rsid w:val="00373A65"/>
    <w:rsid w:val="00375169"/>
    <w:rsid w:val="003757F8"/>
    <w:rsid w:val="00380197"/>
    <w:rsid w:val="00382748"/>
    <w:rsid w:val="00385474"/>
    <w:rsid w:val="00390CD4"/>
    <w:rsid w:val="00390DA2"/>
    <w:rsid w:val="003A012C"/>
    <w:rsid w:val="003A0A09"/>
    <w:rsid w:val="003A2868"/>
    <w:rsid w:val="003A2D42"/>
    <w:rsid w:val="003A3D5A"/>
    <w:rsid w:val="003A7EEE"/>
    <w:rsid w:val="003B3669"/>
    <w:rsid w:val="003B49D0"/>
    <w:rsid w:val="003B642A"/>
    <w:rsid w:val="003B72DD"/>
    <w:rsid w:val="003C2E13"/>
    <w:rsid w:val="003D2420"/>
    <w:rsid w:val="003D616C"/>
    <w:rsid w:val="003E1266"/>
    <w:rsid w:val="003F066C"/>
    <w:rsid w:val="003F5A1C"/>
    <w:rsid w:val="00400DF5"/>
    <w:rsid w:val="00400F1A"/>
    <w:rsid w:val="0040239D"/>
    <w:rsid w:val="00403C48"/>
    <w:rsid w:val="004047A0"/>
    <w:rsid w:val="00414D97"/>
    <w:rsid w:val="00422826"/>
    <w:rsid w:val="00424169"/>
    <w:rsid w:val="00425929"/>
    <w:rsid w:val="00427449"/>
    <w:rsid w:val="004309F0"/>
    <w:rsid w:val="00430C4A"/>
    <w:rsid w:val="00431140"/>
    <w:rsid w:val="00436B5A"/>
    <w:rsid w:val="00437142"/>
    <w:rsid w:val="00451B21"/>
    <w:rsid w:val="00451FC6"/>
    <w:rsid w:val="0045274D"/>
    <w:rsid w:val="004577AA"/>
    <w:rsid w:val="004607F3"/>
    <w:rsid w:val="00463649"/>
    <w:rsid w:val="004637CD"/>
    <w:rsid w:val="00464550"/>
    <w:rsid w:val="00466411"/>
    <w:rsid w:val="00470770"/>
    <w:rsid w:val="004751B3"/>
    <w:rsid w:val="0047554B"/>
    <w:rsid w:val="00493596"/>
    <w:rsid w:val="00494982"/>
    <w:rsid w:val="00494EE4"/>
    <w:rsid w:val="00495EAA"/>
    <w:rsid w:val="004A2234"/>
    <w:rsid w:val="004A6169"/>
    <w:rsid w:val="004A668B"/>
    <w:rsid w:val="004A70A8"/>
    <w:rsid w:val="004B2996"/>
    <w:rsid w:val="004B75F3"/>
    <w:rsid w:val="004C186F"/>
    <w:rsid w:val="004D3A53"/>
    <w:rsid w:val="004D41F1"/>
    <w:rsid w:val="004D59CB"/>
    <w:rsid w:val="004D62F7"/>
    <w:rsid w:val="004E5539"/>
    <w:rsid w:val="004E73CF"/>
    <w:rsid w:val="004F12E2"/>
    <w:rsid w:val="004F2C35"/>
    <w:rsid w:val="004F3143"/>
    <w:rsid w:val="004F5E62"/>
    <w:rsid w:val="004F66F1"/>
    <w:rsid w:val="00500F19"/>
    <w:rsid w:val="00545CBB"/>
    <w:rsid w:val="00552143"/>
    <w:rsid w:val="0055234C"/>
    <w:rsid w:val="00561671"/>
    <w:rsid w:val="00573790"/>
    <w:rsid w:val="005833E0"/>
    <w:rsid w:val="005843B8"/>
    <w:rsid w:val="005913F1"/>
    <w:rsid w:val="00595250"/>
    <w:rsid w:val="005A4BC0"/>
    <w:rsid w:val="005A6A75"/>
    <w:rsid w:val="005B5D7E"/>
    <w:rsid w:val="005B6114"/>
    <w:rsid w:val="005B712D"/>
    <w:rsid w:val="005C09BC"/>
    <w:rsid w:val="005C16B0"/>
    <w:rsid w:val="005D1362"/>
    <w:rsid w:val="005D6465"/>
    <w:rsid w:val="005D7222"/>
    <w:rsid w:val="005E17C9"/>
    <w:rsid w:val="005E50F1"/>
    <w:rsid w:val="005E6FF7"/>
    <w:rsid w:val="005F0011"/>
    <w:rsid w:val="005F14A1"/>
    <w:rsid w:val="005F685F"/>
    <w:rsid w:val="005F6CBA"/>
    <w:rsid w:val="006069DC"/>
    <w:rsid w:val="006114E7"/>
    <w:rsid w:val="0061608A"/>
    <w:rsid w:val="006167E6"/>
    <w:rsid w:val="00617024"/>
    <w:rsid w:val="00621616"/>
    <w:rsid w:val="00624B2D"/>
    <w:rsid w:val="0063247C"/>
    <w:rsid w:val="0063797A"/>
    <w:rsid w:val="006415DE"/>
    <w:rsid w:val="00643E55"/>
    <w:rsid w:val="00644010"/>
    <w:rsid w:val="0064455B"/>
    <w:rsid w:val="0064487B"/>
    <w:rsid w:val="00645272"/>
    <w:rsid w:val="006506FA"/>
    <w:rsid w:val="00651B66"/>
    <w:rsid w:val="00652566"/>
    <w:rsid w:val="0065547A"/>
    <w:rsid w:val="00666DFD"/>
    <w:rsid w:val="006677F0"/>
    <w:rsid w:val="00674E27"/>
    <w:rsid w:val="006760B9"/>
    <w:rsid w:val="006773F9"/>
    <w:rsid w:val="00683889"/>
    <w:rsid w:val="00683CB6"/>
    <w:rsid w:val="00686F3D"/>
    <w:rsid w:val="00692351"/>
    <w:rsid w:val="00692F59"/>
    <w:rsid w:val="0069358C"/>
    <w:rsid w:val="00697A18"/>
    <w:rsid w:val="00697C69"/>
    <w:rsid w:val="006A13B2"/>
    <w:rsid w:val="006A53AC"/>
    <w:rsid w:val="006B2367"/>
    <w:rsid w:val="006B38C0"/>
    <w:rsid w:val="006C10AD"/>
    <w:rsid w:val="006C5789"/>
    <w:rsid w:val="006D4060"/>
    <w:rsid w:val="006D51A8"/>
    <w:rsid w:val="006D6BF8"/>
    <w:rsid w:val="006D7A88"/>
    <w:rsid w:val="006F5BB2"/>
    <w:rsid w:val="00700FE0"/>
    <w:rsid w:val="00701402"/>
    <w:rsid w:val="007014D9"/>
    <w:rsid w:val="00703514"/>
    <w:rsid w:val="00707CBE"/>
    <w:rsid w:val="00712FFC"/>
    <w:rsid w:val="00716434"/>
    <w:rsid w:val="00716AAF"/>
    <w:rsid w:val="007255FA"/>
    <w:rsid w:val="007275D1"/>
    <w:rsid w:val="00741FD9"/>
    <w:rsid w:val="00746EFB"/>
    <w:rsid w:val="00747C47"/>
    <w:rsid w:val="00752793"/>
    <w:rsid w:val="0075323B"/>
    <w:rsid w:val="00755620"/>
    <w:rsid w:val="007563C4"/>
    <w:rsid w:val="0076309A"/>
    <w:rsid w:val="007650D3"/>
    <w:rsid w:val="00773441"/>
    <w:rsid w:val="00784D45"/>
    <w:rsid w:val="007868A1"/>
    <w:rsid w:val="00791645"/>
    <w:rsid w:val="007A12A0"/>
    <w:rsid w:val="007A18F7"/>
    <w:rsid w:val="007A53A1"/>
    <w:rsid w:val="007B33FE"/>
    <w:rsid w:val="007B5E13"/>
    <w:rsid w:val="007B6BF5"/>
    <w:rsid w:val="007C2A64"/>
    <w:rsid w:val="007C31C9"/>
    <w:rsid w:val="007D0DF0"/>
    <w:rsid w:val="007D6E81"/>
    <w:rsid w:val="007E4BF7"/>
    <w:rsid w:val="007F0143"/>
    <w:rsid w:val="007F067E"/>
    <w:rsid w:val="007F20F1"/>
    <w:rsid w:val="007F51F5"/>
    <w:rsid w:val="007F56C5"/>
    <w:rsid w:val="00803450"/>
    <w:rsid w:val="00811FD7"/>
    <w:rsid w:val="00814207"/>
    <w:rsid w:val="00816EE9"/>
    <w:rsid w:val="0081750A"/>
    <w:rsid w:val="0082140F"/>
    <w:rsid w:val="00821637"/>
    <w:rsid w:val="00833C2C"/>
    <w:rsid w:val="00836BEC"/>
    <w:rsid w:val="00836EEC"/>
    <w:rsid w:val="00842B2E"/>
    <w:rsid w:val="00845F5F"/>
    <w:rsid w:val="00851BA5"/>
    <w:rsid w:val="00854933"/>
    <w:rsid w:val="00855EB6"/>
    <w:rsid w:val="008625CF"/>
    <w:rsid w:val="008718BD"/>
    <w:rsid w:val="00874825"/>
    <w:rsid w:val="00882713"/>
    <w:rsid w:val="0088322E"/>
    <w:rsid w:val="00884844"/>
    <w:rsid w:val="00885111"/>
    <w:rsid w:val="008852A3"/>
    <w:rsid w:val="008940C7"/>
    <w:rsid w:val="008A1252"/>
    <w:rsid w:val="008A3725"/>
    <w:rsid w:val="008A4F08"/>
    <w:rsid w:val="008B1B88"/>
    <w:rsid w:val="008B1EE6"/>
    <w:rsid w:val="008B3204"/>
    <w:rsid w:val="008B7CEE"/>
    <w:rsid w:val="008C011D"/>
    <w:rsid w:val="008C044A"/>
    <w:rsid w:val="008C0F2F"/>
    <w:rsid w:val="008C17A9"/>
    <w:rsid w:val="008C35B4"/>
    <w:rsid w:val="008C4554"/>
    <w:rsid w:val="008C7463"/>
    <w:rsid w:val="008D0C02"/>
    <w:rsid w:val="008E0071"/>
    <w:rsid w:val="008E290E"/>
    <w:rsid w:val="008F0DB6"/>
    <w:rsid w:val="008F13EC"/>
    <w:rsid w:val="008F1F3A"/>
    <w:rsid w:val="008F39A1"/>
    <w:rsid w:val="008F5DC6"/>
    <w:rsid w:val="0090282C"/>
    <w:rsid w:val="009032D3"/>
    <w:rsid w:val="0091129B"/>
    <w:rsid w:val="009124E3"/>
    <w:rsid w:val="00913447"/>
    <w:rsid w:val="00920D10"/>
    <w:rsid w:val="00921E45"/>
    <w:rsid w:val="009262B2"/>
    <w:rsid w:val="00931277"/>
    <w:rsid w:val="0093160A"/>
    <w:rsid w:val="009361B1"/>
    <w:rsid w:val="00936467"/>
    <w:rsid w:val="009616A4"/>
    <w:rsid w:val="00963B2E"/>
    <w:rsid w:val="00967945"/>
    <w:rsid w:val="009715FF"/>
    <w:rsid w:val="009718F4"/>
    <w:rsid w:val="009814FE"/>
    <w:rsid w:val="009821E5"/>
    <w:rsid w:val="00982EBB"/>
    <w:rsid w:val="009834BF"/>
    <w:rsid w:val="0098560E"/>
    <w:rsid w:val="0098695C"/>
    <w:rsid w:val="009875D5"/>
    <w:rsid w:val="00996B23"/>
    <w:rsid w:val="00997A77"/>
    <w:rsid w:val="009A5528"/>
    <w:rsid w:val="009A5623"/>
    <w:rsid w:val="009B34D6"/>
    <w:rsid w:val="009C0B85"/>
    <w:rsid w:val="009C118D"/>
    <w:rsid w:val="009C61C7"/>
    <w:rsid w:val="009C6BA9"/>
    <w:rsid w:val="009D34E0"/>
    <w:rsid w:val="009D3B87"/>
    <w:rsid w:val="009D53BF"/>
    <w:rsid w:val="009E0CC1"/>
    <w:rsid w:val="009E237C"/>
    <w:rsid w:val="009E5D96"/>
    <w:rsid w:val="009E7191"/>
    <w:rsid w:val="009F092B"/>
    <w:rsid w:val="009F40B5"/>
    <w:rsid w:val="009F4B3F"/>
    <w:rsid w:val="009F591E"/>
    <w:rsid w:val="00A01B8C"/>
    <w:rsid w:val="00A032FF"/>
    <w:rsid w:val="00A04234"/>
    <w:rsid w:val="00A06FFB"/>
    <w:rsid w:val="00A134A4"/>
    <w:rsid w:val="00A13C8B"/>
    <w:rsid w:val="00A1445E"/>
    <w:rsid w:val="00A266E2"/>
    <w:rsid w:val="00A324D9"/>
    <w:rsid w:val="00A41F30"/>
    <w:rsid w:val="00A569BF"/>
    <w:rsid w:val="00A57A37"/>
    <w:rsid w:val="00A622B3"/>
    <w:rsid w:val="00A634C7"/>
    <w:rsid w:val="00A637AF"/>
    <w:rsid w:val="00A670CC"/>
    <w:rsid w:val="00A779EA"/>
    <w:rsid w:val="00A86BE9"/>
    <w:rsid w:val="00A906E2"/>
    <w:rsid w:val="00A92B90"/>
    <w:rsid w:val="00A931EE"/>
    <w:rsid w:val="00A9571E"/>
    <w:rsid w:val="00A9741D"/>
    <w:rsid w:val="00AA0A5D"/>
    <w:rsid w:val="00AA0AF2"/>
    <w:rsid w:val="00AA6B41"/>
    <w:rsid w:val="00AA702A"/>
    <w:rsid w:val="00AB16DD"/>
    <w:rsid w:val="00AB4DD5"/>
    <w:rsid w:val="00AC3227"/>
    <w:rsid w:val="00AC32D5"/>
    <w:rsid w:val="00AC79CA"/>
    <w:rsid w:val="00AD396E"/>
    <w:rsid w:val="00AD49F9"/>
    <w:rsid w:val="00AD4DDB"/>
    <w:rsid w:val="00AE1A3F"/>
    <w:rsid w:val="00AE320C"/>
    <w:rsid w:val="00AE77D8"/>
    <w:rsid w:val="00AF35B1"/>
    <w:rsid w:val="00AF5C70"/>
    <w:rsid w:val="00B001A9"/>
    <w:rsid w:val="00B007E0"/>
    <w:rsid w:val="00B06F4F"/>
    <w:rsid w:val="00B115E9"/>
    <w:rsid w:val="00B12ECC"/>
    <w:rsid w:val="00B179BF"/>
    <w:rsid w:val="00B44B52"/>
    <w:rsid w:val="00B63B88"/>
    <w:rsid w:val="00B65B7C"/>
    <w:rsid w:val="00B661F0"/>
    <w:rsid w:val="00B70CEC"/>
    <w:rsid w:val="00B72C96"/>
    <w:rsid w:val="00B754BB"/>
    <w:rsid w:val="00B77F30"/>
    <w:rsid w:val="00B80B1D"/>
    <w:rsid w:val="00BA10B0"/>
    <w:rsid w:val="00BA332E"/>
    <w:rsid w:val="00BA58C1"/>
    <w:rsid w:val="00BB0FDB"/>
    <w:rsid w:val="00BB2173"/>
    <w:rsid w:val="00BC27E4"/>
    <w:rsid w:val="00BC317C"/>
    <w:rsid w:val="00BC6EB7"/>
    <w:rsid w:val="00BD036E"/>
    <w:rsid w:val="00BD22B8"/>
    <w:rsid w:val="00BE1624"/>
    <w:rsid w:val="00BE2A61"/>
    <w:rsid w:val="00BF02D6"/>
    <w:rsid w:val="00BF05CB"/>
    <w:rsid w:val="00BF7087"/>
    <w:rsid w:val="00C014AF"/>
    <w:rsid w:val="00C059D7"/>
    <w:rsid w:val="00C05A62"/>
    <w:rsid w:val="00C20089"/>
    <w:rsid w:val="00C22B37"/>
    <w:rsid w:val="00C31282"/>
    <w:rsid w:val="00C36062"/>
    <w:rsid w:val="00C41D80"/>
    <w:rsid w:val="00C47A62"/>
    <w:rsid w:val="00C519CB"/>
    <w:rsid w:val="00C5671B"/>
    <w:rsid w:val="00C63F1B"/>
    <w:rsid w:val="00C77F88"/>
    <w:rsid w:val="00C86252"/>
    <w:rsid w:val="00C87312"/>
    <w:rsid w:val="00C949E8"/>
    <w:rsid w:val="00C967CA"/>
    <w:rsid w:val="00C96B04"/>
    <w:rsid w:val="00CA2352"/>
    <w:rsid w:val="00CA516D"/>
    <w:rsid w:val="00CA60FB"/>
    <w:rsid w:val="00CA6CD0"/>
    <w:rsid w:val="00CC5A24"/>
    <w:rsid w:val="00CD331A"/>
    <w:rsid w:val="00CD7C7A"/>
    <w:rsid w:val="00CE2401"/>
    <w:rsid w:val="00CE54B5"/>
    <w:rsid w:val="00CF1DDA"/>
    <w:rsid w:val="00CF288D"/>
    <w:rsid w:val="00CF421B"/>
    <w:rsid w:val="00CF4EF2"/>
    <w:rsid w:val="00D037D7"/>
    <w:rsid w:val="00D110E3"/>
    <w:rsid w:val="00D12082"/>
    <w:rsid w:val="00D13C6D"/>
    <w:rsid w:val="00D15D88"/>
    <w:rsid w:val="00D15F12"/>
    <w:rsid w:val="00D17B5F"/>
    <w:rsid w:val="00D21D5D"/>
    <w:rsid w:val="00D21F24"/>
    <w:rsid w:val="00D249C4"/>
    <w:rsid w:val="00D25778"/>
    <w:rsid w:val="00D26371"/>
    <w:rsid w:val="00D266CE"/>
    <w:rsid w:val="00D27F8B"/>
    <w:rsid w:val="00D50C38"/>
    <w:rsid w:val="00D53E09"/>
    <w:rsid w:val="00D54157"/>
    <w:rsid w:val="00D56D9A"/>
    <w:rsid w:val="00D57C7A"/>
    <w:rsid w:val="00D7242E"/>
    <w:rsid w:val="00D751BD"/>
    <w:rsid w:val="00D7602E"/>
    <w:rsid w:val="00D82628"/>
    <w:rsid w:val="00D85FE7"/>
    <w:rsid w:val="00D86BAD"/>
    <w:rsid w:val="00D92551"/>
    <w:rsid w:val="00D957BF"/>
    <w:rsid w:val="00DA0F69"/>
    <w:rsid w:val="00DA1713"/>
    <w:rsid w:val="00DB04F3"/>
    <w:rsid w:val="00DB060A"/>
    <w:rsid w:val="00DB4810"/>
    <w:rsid w:val="00DD156C"/>
    <w:rsid w:val="00DD61A7"/>
    <w:rsid w:val="00DD7C35"/>
    <w:rsid w:val="00DE4BF8"/>
    <w:rsid w:val="00DE67CB"/>
    <w:rsid w:val="00DF21A3"/>
    <w:rsid w:val="00E018CE"/>
    <w:rsid w:val="00E02649"/>
    <w:rsid w:val="00E0586B"/>
    <w:rsid w:val="00E2024A"/>
    <w:rsid w:val="00E213AE"/>
    <w:rsid w:val="00E25F8D"/>
    <w:rsid w:val="00E27A6F"/>
    <w:rsid w:val="00E325BF"/>
    <w:rsid w:val="00E33089"/>
    <w:rsid w:val="00E45369"/>
    <w:rsid w:val="00E462C7"/>
    <w:rsid w:val="00E46AFB"/>
    <w:rsid w:val="00E51163"/>
    <w:rsid w:val="00E606FB"/>
    <w:rsid w:val="00E6446C"/>
    <w:rsid w:val="00E73A12"/>
    <w:rsid w:val="00E7576D"/>
    <w:rsid w:val="00E8355F"/>
    <w:rsid w:val="00E8425D"/>
    <w:rsid w:val="00E87F79"/>
    <w:rsid w:val="00E9392E"/>
    <w:rsid w:val="00E949EC"/>
    <w:rsid w:val="00EA769E"/>
    <w:rsid w:val="00EC2DBB"/>
    <w:rsid w:val="00EC4BA6"/>
    <w:rsid w:val="00EC5439"/>
    <w:rsid w:val="00EC6596"/>
    <w:rsid w:val="00ED00DA"/>
    <w:rsid w:val="00ED018A"/>
    <w:rsid w:val="00ED4F3D"/>
    <w:rsid w:val="00ED6B21"/>
    <w:rsid w:val="00EE17F2"/>
    <w:rsid w:val="00EE4F60"/>
    <w:rsid w:val="00EF1773"/>
    <w:rsid w:val="00EF1830"/>
    <w:rsid w:val="00F001F7"/>
    <w:rsid w:val="00F017CF"/>
    <w:rsid w:val="00F03CD3"/>
    <w:rsid w:val="00F05E80"/>
    <w:rsid w:val="00F07B99"/>
    <w:rsid w:val="00F11700"/>
    <w:rsid w:val="00F11950"/>
    <w:rsid w:val="00F20E88"/>
    <w:rsid w:val="00F27506"/>
    <w:rsid w:val="00F27CDE"/>
    <w:rsid w:val="00F32264"/>
    <w:rsid w:val="00F3408B"/>
    <w:rsid w:val="00F34554"/>
    <w:rsid w:val="00F4285A"/>
    <w:rsid w:val="00F543D4"/>
    <w:rsid w:val="00F55C16"/>
    <w:rsid w:val="00F60550"/>
    <w:rsid w:val="00F60F3F"/>
    <w:rsid w:val="00F61B7C"/>
    <w:rsid w:val="00F77FF1"/>
    <w:rsid w:val="00F80DD5"/>
    <w:rsid w:val="00F81410"/>
    <w:rsid w:val="00F84133"/>
    <w:rsid w:val="00F87359"/>
    <w:rsid w:val="00F881A3"/>
    <w:rsid w:val="00F90FDD"/>
    <w:rsid w:val="00F92CDE"/>
    <w:rsid w:val="00F944AE"/>
    <w:rsid w:val="00FA766D"/>
    <w:rsid w:val="00FB1310"/>
    <w:rsid w:val="00FB2C8A"/>
    <w:rsid w:val="00FC0EB2"/>
    <w:rsid w:val="00FC5A46"/>
    <w:rsid w:val="00FE6A92"/>
    <w:rsid w:val="00FE7950"/>
    <w:rsid w:val="00FF2256"/>
    <w:rsid w:val="00FF54F8"/>
    <w:rsid w:val="00FF6E7B"/>
    <w:rsid w:val="00FF7FA4"/>
    <w:rsid w:val="00FF7FB6"/>
    <w:rsid w:val="0DB1AEBE"/>
    <w:rsid w:val="69FADA67"/>
    <w:rsid w:val="76FD21B4"/>
  </w:rsids>
  <m:mathPr>
    <m:mathFont m:val="Cambria Math"/>
    <m:brkBin m:val="before"/>
    <m:brkBinSub m:val="--"/>
    <m:smallFrac m:val="0"/>
    <m:dispDef/>
    <m:lMargin m:val="0"/>
    <m:rMargin m:val="0"/>
    <m:defJc m:val="centerGroup"/>
    <m:wrapIndent m:val="1440"/>
    <m:intLim m:val="subSup"/>
    <m:naryLim m:val="undOvr"/>
  </m:mathPr>
  <w:themeFontLang w:val="en-CA"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949F123"/>
  <w15:docId w15:val="{CD669A89-66DC-4068-869A-550CB2DBFF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ptos" w:eastAsia="Aptos" w:hAnsi="Aptos" w:cs="Aptos"/>
        <w:sz w:val="24"/>
        <w:szCs w:val="24"/>
        <w:lang w:val="en-US" w:eastAsia="en-US" w:bidi="ar-SA"/>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51BA5"/>
  </w:style>
  <w:style w:type="paragraph" w:styleId="Heading1">
    <w:name w:val="heading 1"/>
    <w:basedOn w:val="Normal"/>
    <w:next w:val="Normal"/>
    <w:link w:val="Heading1Char"/>
    <w:uiPriority w:val="9"/>
    <w:qFormat/>
    <w:rsid w:val="00366045"/>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366045"/>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366045"/>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366045"/>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366045"/>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366045"/>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366045"/>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366045"/>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366045"/>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366045"/>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Heading1Char">
    <w:name w:val="Heading 1 Char"/>
    <w:basedOn w:val="DefaultParagraphFont"/>
    <w:link w:val="Heading1"/>
    <w:uiPriority w:val="9"/>
    <w:rsid w:val="00366045"/>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366045"/>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366045"/>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366045"/>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366045"/>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366045"/>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366045"/>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366045"/>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366045"/>
    <w:rPr>
      <w:rFonts w:eastAsiaTheme="majorEastAsia" w:cstheme="majorBidi"/>
      <w:color w:val="272727" w:themeColor="text1" w:themeTint="D8"/>
    </w:rPr>
  </w:style>
  <w:style w:type="character" w:customStyle="1" w:styleId="TitleChar">
    <w:name w:val="Title Char"/>
    <w:basedOn w:val="DefaultParagraphFont"/>
    <w:link w:val="Title"/>
    <w:uiPriority w:val="10"/>
    <w:rsid w:val="00366045"/>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Pr>
      <w:color w:val="595959"/>
      <w:sz w:val="28"/>
      <w:szCs w:val="28"/>
    </w:rPr>
  </w:style>
  <w:style w:type="character" w:customStyle="1" w:styleId="SubtitleChar">
    <w:name w:val="Subtitle Char"/>
    <w:basedOn w:val="DefaultParagraphFont"/>
    <w:link w:val="Subtitle"/>
    <w:uiPriority w:val="11"/>
    <w:rsid w:val="00366045"/>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366045"/>
    <w:pPr>
      <w:spacing w:before="160"/>
      <w:jc w:val="center"/>
    </w:pPr>
    <w:rPr>
      <w:i/>
      <w:iCs/>
      <w:color w:val="404040" w:themeColor="text1" w:themeTint="BF"/>
    </w:rPr>
  </w:style>
  <w:style w:type="character" w:customStyle="1" w:styleId="QuoteChar">
    <w:name w:val="Quote Char"/>
    <w:basedOn w:val="DefaultParagraphFont"/>
    <w:link w:val="Quote"/>
    <w:uiPriority w:val="29"/>
    <w:rsid w:val="00366045"/>
    <w:rPr>
      <w:i/>
      <w:iCs/>
      <w:color w:val="404040" w:themeColor="text1" w:themeTint="BF"/>
    </w:rPr>
  </w:style>
  <w:style w:type="paragraph" w:styleId="ListParagraph">
    <w:name w:val="List Paragraph"/>
    <w:basedOn w:val="Normal"/>
    <w:uiPriority w:val="34"/>
    <w:qFormat/>
    <w:rsid w:val="00366045"/>
    <w:pPr>
      <w:ind w:left="720"/>
      <w:contextualSpacing/>
    </w:pPr>
  </w:style>
  <w:style w:type="character" w:styleId="IntenseEmphasis">
    <w:name w:val="Intense Emphasis"/>
    <w:basedOn w:val="DefaultParagraphFont"/>
    <w:uiPriority w:val="21"/>
    <w:qFormat/>
    <w:rsid w:val="00366045"/>
    <w:rPr>
      <w:i/>
      <w:iCs/>
      <w:color w:val="0F4761" w:themeColor="accent1" w:themeShade="BF"/>
    </w:rPr>
  </w:style>
  <w:style w:type="paragraph" w:styleId="IntenseQuote">
    <w:name w:val="Intense Quote"/>
    <w:basedOn w:val="Normal"/>
    <w:next w:val="Normal"/>
    <w:link w:val="IntenseQuoteChar"/>
    <w:uiPriority w:val="30"/>
    <w:qFormat/>
    <w:rsid w:val="00366045"/>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366045"/>
    <w:rPr>
      <w:i/>
      <w:iCs/>
      <w:color w:val="0F4761" w:themeColor="accent1" w:themeShade="BF"/>
    </w:rPr>
  </w:style>
  <w:style w:type="character" w:styleId="IntenseReference">
    <w:name w:val="Intense Reference"/>
    <w:basedOn w:val="DefaultParagraphFont"/>
    <w:uiPriority w:val="32"/>
    <w:qFormat/>
    <w:rsid w:val="00366045"/>
    <w:rPr>
      <w:b/>
      <w:bCs/>
      <w:smallCaps/>
      <w:color w:val="0F4761" w:themeColor="accent1" w:themeShade="BF"/>
      <w:spacing w:val="5"/>
    </w:rPr>
  </w:style>
  <w:style w:type="table" w:styleId="TableGrid">
    <w:name w:val="Table Grid"/>
    <w:basedOn w:val="TableNormal"/>
    <w:uiPriority w:val="39"/>
    <w:rsid w:val="0036604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B604CF"/>
    <w:pPr>
      <w:tabs>
        <w:tab w:val="center" w:pos="4680"/>
        <w:tab w:val="right" w:pos="9360"/>
      </w:tabs>
      <w:spacing w:after="0" w:line="240" w:lineRule="auto"/>
    </w:pPr>
  </w:style>
  <w:style w:type="character" w:customStyle="1" w:styleId="HeaderChar">
    <w:name w:val="Header Char"/>
    <w:basedOn w:val="DefaultParagraphFont"/>
    <w:link w:val="Header"/>
    <w:uiPriority w:val="99"/>
    <w:rsid w:val="00B604CF"/>
  </w:style>
  <w:style w:type="paragraph" w:styleId="Footer">
    <w:name w:val="footer"/>
    <w:basedOn w:val="Normal"/>
    <w:link w:val="FooterChar"/>
    <w:uiPriority w:val="99"/>
    <w:unhideWhenUsed/>
    <w:rsid w:val="00B604CF"/>
    <w:pPr>
      <w:tabs>
        <w:tab w:val="center" w:pos="4680"/>
        <w:tab w:val="right" w:pos="9360"/>
      </w:tabs>
      <w:spacing w:after="0" w:line="240" w:lineRule="auto"/>
    </w:pPr>
  </w:style>
  <w:style w:type="character" w:customStyle="1" w:styleId="FooterChar">
    <w:name w:val="Footer Char"/>
    <w:basedOn w:val="DefaultParagraphFont"/>
    <w:link w:val="Footer"/>
    <w:uiPriority w:val="99"/>
    <w:rsid w:val="00B604CF"/>
  </w:style>
  <w:style w:type="paragraph" w:styleId="NormalWeb">
    <w:name w:val="Normal (Web)"/>
    <w:basedOn w:val="Normal"/>
    <w:uiPriority w:val="99"/>
    <w:unhideWhenUsed/>
    <w:rsid w:val="00BB306B"/>
    <w:pPr>
      <w:spacing w:before="100" w:beforeAutospacing="1" w:after="100" w:afterAutospacing="1" w:line="240" w:lineRule="auto"/>
    </w:pPr>
    <w:rPr>
      <w:rFonts w:ascii="Times New Roman" w:eastAsia="Times New Roman" w:hAnsi="Times New Roman" w:cs="Times New Roman"/>
    </w:rPr>
  </w:style>
  <w:style w:type="character" w:styleId="Hyperlink">
    <w:name w:val="Hyperlink"/>
    <w:basedOn w:val="DefaultParagraphFont"/>
    <w:uiPriority w:val="99"/>
    <w:unhideWhenUsed/>
    <w:rsid w:val="00E07EB1"/>
    <w:rPr>
      <w:color w:val="467886" w:themeColor="hyperlink"/>
      <w:u w:val="single"/>
    </w:rPr>
  </w:style>
  <w:style w:type="character" w:styleId="UnresolvedMention">
    <w:name w:val="Unresolved Mention"/>
    <w:basedOn w:val="DefaultParagraphFont"/>
    <w:uiPriority w:val="99"/>
    <w:semiHidden/>
    <w:unhideWhenUsed/>
    <w:rsid w:val="00E07EB1"/>
    <w:rPr>
      <w:color w:val="605E5C"/>
      <w:shd w:val="clear" w:color="auto" w:fill="E1DFDD"/>
    </w:rPr>
  </w:style>
  <w:style w:type="character" w:styleId="CommentReference">
    <w:name w:val="annotation reference"/>
    <w:basedOn w:val="DefaultParagraphFont"/>
    <w:uiPriority w:val="99"/>
    <w:semiHidden/>
    <w:unhideWhenUsed/>
    <w:rsid w:val="00B46200"/>
    <w:rPr>
      <w:sz w:val="16"/>
      <w:szCs w:val="16"/>
    </w:rPr>
  </w:style>
  <w:style w:type="paragraph" w:styleId="CommentText">
    <w:name w:val="annotation text"/>
    <w:basedOn w:val="Normal"/>
    <w:link w:val="CommentTextChar"/>
    <w:uiPriority w:val="99"/>
    <w:unhideWhenUsed/>
    <w:rsid w:val="00B46200"/>
    <w:pPr>
      <w:spacing w:line="240" w:lineRule="auto"/>
    </w:pPr>
    <w:rPr>
      <w:sz w:val="20"/>
      <w:szCs w:val="20"/>
    </w:rPr>
  </w:style>
  <w:style w:type="character" w:customStyle="1" w:styleId="CommentTextChar">
    <w:name w:val="Comment Text Char"/>
    <w:basedOn w:val="DefaultParagraphFont"/>
    <w:link w:val="CommentText"/>
    <w:uiPriority w:val="99"/>
    <w:rsid w:val="00B46200"/>
    <w:rPr>
      <w:sz w:val="20"/>
      <w:szCs w:val="20"/>
    </w:rPr>
  </w:style>
  <w:style w:type="paragraph" w:styleId="CommentSubject">
    <w:name w:val="annotation subject"/>
    <w:basedOn w:val="CommentText"/>
    <w:next w:val="CommentText"/>
    <w:link w:val="CommentSubjectChar"/>
    <w:uiPriority w:val="99"/>
    <w:semiHidden/>
    <w:unhideWhenUsed/>
    <w:rsid w:val="00B46200"/>
    <w:rPr>
      <w:b/>
      <w:bCs/>
    </w:rPr>
  </w:style>
  <w:style w:type="character" w:customStyle="1" w:styleId="CommentSubjectChar">
    <w:name w:val="Comment Subject Char"/>
    <w:basedOn w:val="CommentTextChar"/>
    <w:link w:val="CommentSubject"/>
    <w:uiPriority w:val="99"/>
    <w:semiHidden/>
    <w:rsid w:val="00B46200"/>
    <w:rPr>
      <w:b/>
      <w:bCs/>
      <w:sz w:val="20"/>
      <w:szCs w:val="20"/>
    </w:rPr>
  </w:style>
  <w:style w:type="character" w:styleId="Mention">
    <w:name w:val="Mention"/>
    <w:basedOn w:val="DefaultParagraphFont"/>
    <w:uiPriority w:val="99"/>
    <w:unhideWhenUsed/>
    <w:rsid w:val="00B46200"/>
    <w:rPr>
      <w:color w:val="2B579A"/>
      <w:shd w:val="clear" w:color="auto" w:fill="E1DFDD"/>
    </w:rPr>
  </w:style>
  <w:style w:type="table" w:customStyle="1" w:styleId="a">
    <w:basedOn w:val="TableNormal"/>
    <w:pPr>
      <w:spacing w:after="0" w:line="240" w:lineRule="auto"/>
    </w:pPr>
    <w:tblPr>
      <w:tblStyleRowBandSize w:val="1"/>
      <w:tblStyleColBandSize w:val="1"/>
    </w:tblPr>
  </w:style>
  <w:style w:type="table" w:customStyle="1" w:styleId="a0">
    <w:basedOn w:val="TableNormal"/>
    <w:pPr>
      <w:spacing w:after="0" w:line="240" w:lineRule="auto"/>
    </w:pPr>
    <w:tblPr>
      <w:tblStyleRowBandSize w:val="1"/>
      <w:tblStyleColBandSize w:val="1"/>
    </w:tblPr>
  </w:style>
  <w:style w:type="table" w:customStyle="1" w:styleId="a1">
    <w:basedOn w:val="TableNormal"/>
    <w:pPr>
      <w:spacing w:after="0" w:line="240" w:lineRule="auto"/>
    </w:pPr>
    <w:tblPr>
      <w:tblStyleRowBandSize w:val="1"/>
      <w:tblStyleColBandSize w:val="1"/>
    </w:tblPr>
  </w:style>
  <w:style w:type="table" w:customStyle="1" w:styleId="a2">
    <w:basedOn w:val="TableNormal"/>
    <w:pPr>
      <w:spacing w:after="0" w:line="240" w:lineRule="auto"/>
    </w:pPr>
    <w:tblPr>
      <w:tblStyleRowBandSize w:val="1"/>
      <w:tblStyleColBandSize w:val="1"/>
    </w:tblPr>
  </w:style>
  <w:style w:type="table" w:customStyle="1" w:styleId="a3">
    <w:basedOn w:val="TableNormal"/>
    <w:pPr>
      <w:spacing w:after="0" w:line="240" w:lineRule="auto"/>
    </w:pPr>
    <w:tblPr>
      <w:tblStyleRowBandSize w:val="1"/>
      <w:tblStyleColBandSize w:val="1"/>
    </w:tblPr>
  </w:style>
  <w:style w:type="table" w:customStyle="1" w:styleId="a4">
    <w:basedOn w:val="TableNormal"/>
    <w:pPr>
      <w:spacing w:after="0" w:line="240" w:lineRule="auto"/>
    </w:pPr>
    <w:tblPr>
      <w:tblStyleRowBandSize w:val="1"/>
      <w:tblStyleColBandSize w:val="1"/>
    </w:tblPr>
  </w:style>
  <w:style w:type="table" w:customStyle="1" w:styleId="a5">
    <w:basedOn w:val="TableNormal"/>
    <w:pPr>
      <w:spacing w:after="0" w:line="240" w:lineRule="auto"/>
    </w:pPr>
    <w:tblPr>
      <w:tblStyleRowBandSize w:val="1"/>
      <w:tblStyleColBandSize w:val="1"/>
    </w:tblPr>
  </w:style>
  <w:style w:type="table" w:styleId="PlainTable4">
    <w:name w:val="Plain Table 4"/>
    <w:basedOn w:val="TableNormal"/>
    <w:uiPriority w:val="44"/>
    <w:rsid w:val="00242268"/>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9851">
      <w:bodyDiv w:val="1"/>
      <w:marLeft w:val="0"/>
      <w:marRight w:val="0"/>
      <w:marTop w:val="0"/>
      <w:marBottom w:val="0"/>
      <w:divBdr>
        <w:top w:val="none" w:sz="0" w:space="0" w:color="auto"/>
        <w:left w:val="none" w:sz="0" w:space="0" w:color="auto"/>
        <w:bottom w:val="none" w:sz="0" w:space="0" w:color="auto"/>
        <w:right w:val="none" w:sz="0" w:space="0" w:color="auto"/>
      </w:divBdr>
    </w:div>
    <w:div w:id="245186022">
      <w:bodyDiv w:val="1"/>
      <w:marLeft w:val="0"/>
      <w:marRight w:val="0"/>
      <w:marTop w:val="0"/>
      <w:marBottom w:val="0"/>
      <w:divBdr>
        <w:top w:val="none" w:sz="0" w:space="0" w:color="auto"/>
        <w:left w:val="none" w:sz="0" w:space="0" w:color="auto"/>
        <w:bottom w:val="none" w:sz="0" w:space="0" w:color="auto"/>
        <w:right w:val="none" w:sz="0" w:space="0" w:color="auto"/>
      </w:divBdr>
    </w:div>
    <w:div w:id="323749335">
      <w:bodyDiv w:val="1"/>
      <w:marLeft w:val="0"/>
      <w:marRight w:val="0"/>
      <w:marTop w:val="0"/>
      <w:marBottom w:val="0"/>
      <w:divBdr>
        <w:top w:val="none" w:sz="0" w:space="0" w:color="auto"/>
        <w:left w:val="none" w:sz="0" w:space="0" w:color="auto"/>
        <w:bottom w:val="none" w:sz="0" w:space="0" w:color="auto"/>
        <w:right w:val="none" w:sz="0" w:space="0" w:color="auto"/>
      </w:divBdr>
    </w:div>
    <w:div w:id="723261688">
      <w:bodyDiv w:val="1"/>
      <w:marLeft w:val="0"/>
      <w:marRight w:val="0"/>
      <w:marTop w:val="0"/>
      <w:marBottom w:val="0"/>
      <w:divBdr>
        <w:top w:val="none" w:sz="0" w:space="0" w:color="auto"/>
        <w:left w:val="none" w:sz="0" w:space="0" w:color="auto"/>
        <w:bottom w:val="none" w:sz="0" w:space="0" w:color="auto"/>
        <w:right w:val="none" w:sz="0" w:space="0" w:color="auto"/>
      </w:divBdr>
    </w:div>
    <w:div w:id="1162313722">
      <w:bodyDiv w:val="1"/>
      <w:marLeft w:val="0"/>
      <w:marRight w:val="0"/>
      <w:marTop w:val="0"/>
      <w:marBottom w:val="0"/>
      <w:divBdr>
        <w:top w:val="none" w:sz="0" w:space="0" w:color="auto"/>
        <w:left w:val="none" w:sz="0" w:space="0" w:color="auto"/>
        <w:bottom w:val="none" w:sz="0" w:space="0" w:color="auto"/>
        <w:right w:val="none" w:sz="0" w:space="0" w:color="auto"/>
      </w:divBdr>
      <w:divsChild>
        <w:div w:id="214894141">
          <w:marLeft w:val="274"/>
          <w:marRight w:val="0"/>
          <w:marTop w:val="0"/>
          <w:marBottom w:val="0"/>
          <w:divBdr>
            <w:top w:val="none" w:sz="0" w:space="0" w:color="auto"/>
            <w:left w:val="none" w:sz="0" w:space="0" w:color="auto"/>
            <w:bottom w:val="none" w:sz="0" w:space="0" w:color="auto"/>
            <w:right w:val="none" w:sz="0" w:space="0" w:color="auto"/>
          </w:divBdr>
        </w:div>
        <w:div w:id="1896505759">
          <w:marLeft w:val="274"/>
          <w:marRight w:val="0"/>
          <w:marTop w:val="0"/>
          <w:marBottom w:val="0"/>
          <w:divBdr>
            <w:top w:val="none" w:sz="0" w:space="0" w:color="auto"/>
            <w:left w:val="none" w:sz="0" w:space="0" w:color="auto"/>
            <w:bottom w:val="none" w:sz="0" w:space="0" w:color="auto"/>
            <w:right w:val="none" w:sz="0" w:space="0" w:color="auto"/>
          </w:divBdr>
        </w:div>
      </w:divsChild>
    </w:div>
    <w:div w:id="1397163317">
      <w:bodyDiv w:val="1"/>
      <w:marLeft w:val="0"/>
      <w:marRight w:val="0"/>
      <w:marTop w:val="0"/>
      <w:marBottom w:val="0"/>
      <w:divBdr>
        <w:top w:val="none" w:sz="0" w:space="0" w:color="auto"/>
        <w:left w:val="none" w:sz="0" w:space="0" w:color="auto"/>
        <w:bottom w:val="none" w:sz="0" w:space="0" w:color="auto"/>
        <w:right w:val="none" w:sz="0" w:space="0" w:color="auto"/>
      </w:divBdr>
    </w:div>
    <w:div w:id="1723209273">
      <w:bodyDiv w:val="1"/>
      <w:marLeft w:val="0"/>
      <w:marRight w:val="0"/>
      <w:marTop w:val="0"/>
      <w:marBottom w:val="0"/>
      <w:divBdr>
        <w:top w:val="none" w:sz="0" w:space="0" w:color="auto"/>
        <w:left w:val="none" w:sz="0" w:space="0" w:color="auto"/>
        <w:bottom w:val="none" w:sz="0" w:space="0" w:color="auto"/>
        <w:right w:val="none" w:sz="0" w:space="0" w:color="auto"/>
      </w:divBdr>
    </w:div>
    <w:div w:id="1906262571">
      <w:bodyDiv w:val="1"/>
      <w:marLeft w:val="0"/>
      <w:marRight w:val="0"/>
      <w:marTop w:val="0"/>
      <w:marBottom w:val="0"/>
      <w:divBdr>
        <w:top w:val="none" w:sz="0" w:space="0" w:color="auto"/>
        <w:left w:val="none" w:sz="0" w:space="0" w:color="auto"/>
        <w:bottom w:val="none" w:sz="0" w:space="0" w:color="auto"/>
        <w:right w:val="none" w:sz="0" w:space="0" w:color="auto"/>
      </w:divBdr>
    </w:div>
    <w:div w:id="1961644404">
      <w:bodyDiv w:val="1"/>
      <w:marLeft w:val="0"/>
      <w:marRight w:val="0"/>
      <w:marTop w:val="0"/>
      <w:marBottom w:val="0"/>
      <w:divBdr>
        <w:top w:val="none" w:sz="0" w:space="0" w:color="auto"/>
        <w:left w:val="none" w:sz="0" w:space="0" w:color="auto"/>
        <w:bottom w:val="none" w:sz="0" w:space="0" w:color="auto"/>
        <w:right w:val="none" w:sz="0" w:space="0" w:color="auto"/>
      </w:divBdr>
    </w:div>
    <w:div w:id="209304592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image" Target="media/image85.png"/><Relationship Id="rId21" Type="http://schemas.openxmlformats.org/officeDocument/2006/relationships/image" Target="media/image6.png"/><Relationship Id="rId42" Type="http://schemas.openxmlformats.org/officeDocument/2006/relationships/image" Target="media/image23.png"/><Relationship Id="rId63" Type="http://schemas.openxmlformats.org/officeDocument/2006/relationships/image" Target="media/image44.png"/><Relationship Id="rId84" Type="http://schemas.openxmlformats.org/officeDocument/2006/relationships/image" Target="media/image61.png"/><Relationship Id="rId138" Type="http://schemas.openxmlformats.org/officeDocument/2006/relationships/image" Target="media/image101.png"/><Relationship Id="rId159" Type="http://schemas.openxmlformats.org/officeDocument/2006/relationships/image" Target="media/image120.png"/><Relationship Id="rId170" Type="http://schemas.openxmlformats.org/officeDocument/2006/relationships/image" Target="media/image129.png"/><Relationship Id="rId191" Type="http://schemas.openxmlformats.org/officeDocument/2006/relationships/image" Target="media/image147.png"/><Relationship Id="rId205" Type="http://schemas.openxmlformats.org/officeDocument/2006/relationships/image" Target="media/image160.png"/><Relationship Id="rId107" Type="http://schemas.openxmlformats.org/officeDocument/2006/relationships/image" Target="media/image78.png"/><Relationship Id="rId11" Type="http://schemas.openxmlformats.org/officeDocument/2006/relationships/endnotes" Target="endnotes.xml"/><Relationship Id="rId32" Type="http://schemas.openxmlformats.org/officeDocument/2006/relationships/image" Target="media/image15.png"/><Relationship Id="rId53" Type="http://schemas.openxmlformats.org/officeDocument/2006/relationships/image" Target="media/image34.png"/><Relationship Id="rId74" Type="http://schemas.openxmlformats.org/officeDocument/2006/relationships/header" Target="header5.xml"/><Relationship Id="rId128" Type="http://schemas.openxmlformats.org/officeDocument/2006/relationships/image" Target="media/image93.png"/><Relationship Id="rId149" Type="http://schemas.openxmlformats.org/officeDocument/2006/relationships/image" Target="media/image110.png"/><Relationship Id="rId5" Type="http://schemas.openxmlformats.org/officeDocument/2006/relationships/customXml" Target="../customXml/item5.xml"/><Relationship Id="rId95" Type="http://schemas.openxmlformats.org/officeDocument/2006/relationships/image" Target="media/image70.png"/><Relationship Id="rId160" Type="http://schemas.openxmlformats.org/officeDocument/2006/relationships/image" Target="media/image121.png"/><Relationship Id="rId181" Type="http://schemas.openxmlformats.org/officeDocument/2006/relationships/image" Target="media/image138.png"/><Relationship Id="rId216" Type="http://schemas.openxmlformats.org/officeDocument/2006/relationships/image" Target="media/image170.png"/><Relationship Id="rId22" Type="http://schemas.openxmlformats.org/officeDocument/2006/relationships/image" Target="media/image7.png"/><Relationship Id="rId43" Type="http://schemas.openxmlformats.org/officeDocument/2006/relationships/image" Target="media/image24.png"/><Relationship Id="rId64" Type="http://schemas.openxmlformats.org/officeDocument/2006/relationships/image" Target="media/image45.png"/><Relationship Id="rId118" Type="http://schemas.openxmlformats.org/officeDocument/2006/relationships/image" Target="media/image86.png"/><Relationship Id="rId139" Type="http://schemas.openxmlformats.org/officeDocument/2006/relationships/image" Target="media/image102.png"/><Relationship Id="rId85" Type="http://schemas.openxmlformats.org/officeDocument/2006/relationships/hyperlink" Target="https://www.youtube.com/watch?v=ulShj4keKNw" TargetMode="External"/><Relationship Id="rId150" Type="http://schemas.openxmlformats.org/officeDocument/2006/relationships/image" Target="media/image111.png"/><Relationship Id="rId171" Type="http://schemas.openxmlformats.org/officeDocument/2006/relationships/image" Target="media/image130.png"/><Relationship Id="rId192" Type="http://schemas.openxmlformats.org/officeDocument/2006/relationships/image" Target="media/image148.png"/><Relationship Id="rId206" Type="http://schemas.openxmlformats.org/officeDocument/2006/relationships/image" Target="media/image161.png"/><Relationship Id="rId12" Type="http://schemas.openxmlformats.org/officeDocument/2006/relationships/image" Target="media/image1.png"/><Relationship Id="rId33" Type="http://schemas.openxmlformats.org/officeDocument/2006/relationships/hyperlink" Target="https://www.youtube.com/watch?v=ulShj4keKNw" TargetMode="External"/><Relationship Id="rId108" Type="http://schemas.openxmlformats.org/officeDocument/2006/relationships/image" Target="media/image79.png"/><Relationship Id="rId129" Type="http://schemas.openxmlformats.org/officeDocument/2006/relationships/image" Target="media/image94.png"/><Relationship Id="rId54" Type="http://schemas.openxmlformats.org/officeDocument/2006/relationships/image" Target="media/image35.png"/><Relationship Id="rId75" Type="http://schemas.openxmlformats.org/officeDocument/2006/relationships/image" Target="media/image53.png"/><Relationship Id="rId96" Type="http://schemas.openxmlformats.org/officeDocument/2006/relationships/hyperlink" Target="https://www.youtube.com/watch?v=ulShj4keKNw" TargetMode="External"/><Relationship Id="rId140" Type="http://schemas.openxmlformats.org/officeDocument/2006/relationships/image" Target="media/image103.png"/><Relationship Id="rId161" Type="http://schemas.openxmlformats.org/officeDocument/2006/relationships/image" Target="media/image122.png"/><Relationship Id="rId182" Type="http://schemas.openxmlformats.org/officeDocument/2006/relationships/image" Target="media/image139.png"/><Relationship Id="rId217" Type="http://schemas.openxmlformats.org/officeDocument/2006/relationships/image" Target="media/image171.png"/><Relationship Id="rId6" Type="http://schemas.openxmlformats.org/officeDocument/2006/relationships/numbering" Target="numbering.xml"/><Relationship Id="rId23" Type="http://schemas.openxmlformats.org/officeDocument/2006/relationships/image" Target="media/image8.png"/><Relationship Id="rId119" Type="http://schemas.openxmlformats.org/officeDocument/2006/relationships/image" Target="media/image87.png"/><Relationship Id="rId44" Type="http://schemas.openxmlformats.org/officeDocument/2006/relationships/image" Target="media/image25.png"/><Relationship Id="rId65" Type="http://schemas.openxmlformats.org/officeDocument/2006/relationships/hyperlink" Target="https://visa.practicalmoneyskills.com/en/resources/financial-calculators/credit-debt/loan-cost.html" TargetMode="External"/><Relationship Id="rId86" Type="http://schemas.openxmlformats.org/officeDocument/2006/relationships/image" Target="media/image62.png"/><Relationship Id="rId130" Type="http://schemas.openxmlformats.org/officeDocument/2006/relationships/image" Target="media/image95.png"/><Relationship Id="rId151" Type="http://schemas.openxmlformats.org/officeDocument/2006/relationships/image" Target="media/image112.png"/><Relationship Id="rId172" Type="http://schemas.openxmlformats.org/officeDocument/2006/relationships/image" Target="media/image131.png"/><Relationship Id="rId193" Type="http://schemas.openxmlformats.org/officeDocument/2006/relationships/image" Target="media/image149.png"/><Relationship Id="rId207" Type="http://schemas.openxmlformats.org/officeDocument/2006/relationships/image" Target="media/image162.png"/><Relationship Id="rId13" Type="http://schemas.openxmlformats.org/officeDocument/2006/relationships/header" Target="header1.xml"/><Relationship Id="rId109" Type="http://schemas.openxmlformats.org/officeDocument/2006/relationships/image" Target="media/image80.png"/><Relationship Id="rId34" Type="http://schemas.openxmlformats.org/officeDocument/2006/relationships/image" Target="media/image16.png"/><Relationship Id="rId55" Type="http://schemas.openxmlformats.org/officeDocument/2006/relationships/image" Target="media/image36.png"/><Relationship Id="rId76" Type="http://schemas.openxmlformats.org/officeDocument/2006/relationships/image" Target="media/image54.png"/><Relationship Id="rId97" Type="http://schemas.openxmlformats.org/officeDocument/2006/relationships/image" Target="media/image71.png"/><Relationship Id="rId120" Type="http://schemas.openxmlformats.org/officeDocument/2006/relationships/image" Target="media/image88.png"/><Relationship Id="rId141" Type="http://schemas.openxmlformats.org/officeDocument/2006/relationships/image" Target="media/image104.png"/><Relationship Id="rId7" Type="http://schemas.openxmlformats.org/officeDocument/2006/relationships/styles" Target="styles.xml"/><Relationship Id="rId162" Type="http://schemas.openxmlformats.org/officeDocument/2006/relationships/image" Target="media/image123.png"/><Relationship Id="rId183" Type="http://schemas.openxmlformats.org/officeDocument/2006/relationships/image" Target="media/image140.png"/><Relationship Id="rId218" Type="http://schemas.openxmlformats.org/officeDocument/2006/relationships/image" Target="media/image172.png"/><Relationship Id="rId24" Type="http://schemas.openxmlformats.org/officeDocument/2006/relationships/header" Target="header4.xml"/><Relationship Id="rId45" Type="http://schemas.openxmlformats.org/officeDocument/2006/relationships/image" Target="media/image26.png"/><Relationship Id="rId66" Type="http://schemas.openxmlformats.org/officeDocument/2006/relationships/image" Target="media/image46.png"/><Relationship Id="rId87" Type="http://schemas.openxmlformats.org/officeDocument/2006/relationships/image" Target="media/image63.png"/><Relationship Id="rId110" Type="http://schemas.openxmlformats.org/officeDocument/2006/relationships/hyperlink" Target="https://www.youtube.com/watch?v=ulShj4keKNw" TargetMode="External"/><Relationship Id="rId131" Type="http://schemas.openxmlformats.org/officeDocument/2006/relationships/image" Target="media/image96.png"/><Relationship Id="rId152" Type="http://schemas.openxmlformats.org/officeDocument/2006/relationships/image" Target="media/image113.png"/><Relationship Id="rId173" Type="http://schemas.openxmlformats.org/officeDocument/2006/relationships/image" Target="media/image132.png"/><Relationship Id="rId194" Type="http://schemas.openxmlformats.org/officeDocument/2006/relationships/image" Target="media/image150.png"/><Relationship Id="rId208" Type="http://schemas.openxmlformats.org/officeDocument/2006/relationships/image" Target="media/image163.png"/><Relationship Id="rId14" Type="http://schemas.openxmlformats.org/officeDocument/2006/relationships/footer" Target="footer1.xml"/><Relationship Id="rId35" Type="http://schemas.openxmlformats.org/officeDocument/2006/relationships/hyperlink" Target="https://www.youtube.com/watch?v=ulShj4keKNw" TargetMode="External"/><Relationship Id="rId56" Type="http://schemas.openxmlformats.org/officeDocument/2006/relationships/image" Target="media/image37.png"/><Relationship Id="rId77" Type="http://schemas.openxmlformats.org/officeDocument/2006/relationships/image" Target="media/image55.png"/><Relationship Id="rId100" Type="http://schemas.openxmlformats.org/officeDocument/2006/relationships/image" Target="media/image73.png"/><Relationship Id="rId8" Type="http://schemas.openxmlformats.org/officeDocument/2006/relationships/settings" Target="settings.xml"/><Relationship Id="rId98" Type="http://schemas.openxmlformats.org/officeDocument/2006/relationships/hyperlink" Target="https://www.youtube.com/watch?v=ulShj4keKNw" TargetMode="External"/><Relationship Id="rId121" Type="http://schemas.openxmlformats.org/officeDocument/2006/relationships/image" Target="media/image89.png"/><Relationship Id="rId142" Type="http://schemas.openxmlformats.org/officeDocument/2006/relationships/image" Target="media/image105.png"/><Relationship Id="rId163" Type="http://schemas.openxmlformats.org/officeDocument/2006/relationships/image" Target="media/image124.png"/><Relationship Id="rId184" Type="http://schemas.openxmlformats.org/officeDocument/2006/relationships/image" Target="media/image141.png"/><Relationship Id="rId219" Type="http://schemas.openxmlformats.org/officeDocument/2006/relationships/image" Target="media/image173.png"/><Relationship Id="rId3" Type="http://schemas.openxmlformats.org/officeDocument/2006/relationships/customXml" Target="../customXml/item3.xml"/><Relationship Id="rId214" Type="http://schemas.openxmlformats.org/officeDocument/2006/relationships/header" Target="header9.xml"/><Relationship Id="rId25" Type="http://schemas.openxmlformats.org/officeDocument/2006/relationships/image" Target="media/image9.png"/><Relationship Id="rId46" Type="http://schemas.openxmlformats.org/officeDocument/2006/relationships/image" Target="media/image27.png"/><Relationship Id="rId67" Type="http://schemas.openxmlformats.org/officeDocument/2006/relationships/image" Target="media/image47.png"/><Relationship Id="rId116" Type="http://schemas.openxmlformats.org/officeDocument/2006/relationships/hyperlink" Target="https://www.youtube.com/watch?v=ulShj4keKNw" TargetMode="External"/><Relationship Id="rId137" Type="http://schemas.openxmlformats.org/officeDocument/2006/relationships/hyperlink" Target="https://www.youtube.com/watch?v=ulShj4keKNw" TargetMode="External"/><Relationship Id="rId158" Type="http://schemas.openxmlformats.org/officeDocument/2006/relationships/image" Target="media/image119.png"/><Relationship Id="rId20" Type="http://schemas.openxmlformats.org/officeDocument/2006/relationships/image" Target="media/image5.jpg"/><Relationship Id="rId41" Type="http://schemas.openxmlformats.org/officeDocument/2006/relationships/image" Target="media/image22.png"/><Relationship Id="rId62" Type="http://schemas.openxmlformats.org/officeDocument/2006/relationships/image" Target="media/image43.png"/><Relationship Id="rId83" Type="http://schemas.openxmlformats.org/officeDocument/2006/relationships/hyperlink" Target="https://www.youtube.com/watch?v=ulShj4keKNw" TargetMode="External"/><Relationship Id="rId88" Type="http://schemas.openxmlformats.org/officeDocument/2006/relationships/hyperlink" Target="https://www.youtube.com/watch?v=ulShj4keKNw" TargetMode="External"/><Relationship Id="rId111" Type="http://schemas.openxmlformats.org/officeDocument/2006/relationships/image" Target="media/image81.png"/><Relationship Id="rId132" Type="http://schemas.openxmlformats.org/officeDocument/2006/relationships/image" Target="media/image97.png"/><Relationship Id="rId153" Type="http://schemas.openxmlformats.org/officeDocument/2006/relationships/image" Target="media/image114.png"/><Relationship Id="rId174" Type="http://schemas.openxmlformats.org/officeDocument/2006/relationships/image" Target="media/image133.png"/><Relationship Id="rId179" Type="http://schemas.openxmlformats.org/officeDocument/2006/relationships/image" Target="media/image136.png"/><Relationship Id="rId195" Type="http://schemas.openxmlformats.org/officeDocument/2006/relationships/image" Target="media/image151.png"/><Relationship Id="rId209" Type="http://schemas.openxmlformats.org/officeDocument/2006/relationships/image" Target="media/image164.png"/><Relationship Id="rId190" Type="http://schemas.openxmlformats.org/officeDocument/2006/relationships/image" Target="media/image146.png"/><Relationship Id="rId204" Type="http://schemas.openxmlformats.org/officeDocument/2006/relationships/image" Target="media/image159.png"/><Relationship Id="rId220" Type="http://schemas.openxmlformats.org/officeDocument/2006/relationships/image" Target="media/image174.png"/><Relationship Id="rId225" Type="http://schemas.openxmlformats.org/officeDocument/2006/relationships/theme" Target="theme/theme1.xml"/><Relationship Id="rId15" Type="http://schemas.openxmlformats.org/officeDocument/2006/relationships/header" Target="header2.xml"/><Relationship Id="rId36" Type="http://schemas.openxmlformats.org/officeDocument/2006/relationships/image" Target="media/image17.png"/><Relationship Id="rId57" Type="http://schemas.openxmlformats.org/officeDocument/2006/relationships/image" Target="media/image38.png"/><Relationship Id="rId106" Type="http://schemas.openxmlformats.org/officeDocument/2006/relationships/image" Target="media/image77.png"/><Relationship Id="rId127" Type="http://schemas.openxmlformats.org/officeDocument/2006/relationships/header" Target="header6.xml"/><Relationship Id="rId10" Type="http://schemas.openxmlformats.org/officeDocument/2006/relationships/footnotes" Target="footnotes.xml"/><Relationship Id="rId31" Type="http://schemas.openxmlformats.org/officeDocument/2006/relationships/hyperlink" Target="https://www.youtube.com/watch?v=ulShj4keKNw" TargetMode="External"/><Relationship Id="rId52" Type="http://schemas.openxmlformats.org/officeDocument/2006/relationships/image" Target="media/image33.png"/><Relationship Id="rId73" Type="http://schemas.openxmlformats.org/officeDocument/2006/relationships/image" Target="media/image52.png"/><Relationship Id="rId78" Type="http://schemas.openxmlformats.org/officeDocument/2006/relationships/image" Target="media/image56.png"/><Relationship Id="rId94" Type="http://schemas.openxmlformats.org/officeDocument/2006/relationships/image" Target="media/image69.png"/><Relationship Id="rId99" Type="http://schemas.openxmlformats.org/officeDocument/2006/relationships/image" Target="media/image72.png"/><Relationship Id="rId101" Type="http://schemas.openxmlformats.org/officeDocument/2006/relationships/hyperlink" Target="https://www.youtube.com/watch?v=ulShj4keKNw" TargetMode="External"/><Relationship Id="rId122" Type="http://schemas.openxmlformats.org/officeDocument/2006/relationships/image" Target="media/image90.png"/><Relationship Id="rId143" Type="http://schemas.openxmlformats.org/officeDocument/2006/relationships/image" Target="media/image106.png"/><Relationship Id="rId148" Type="http://schemas.openxmlformats.org/officeDocument/2006/relationships/image" Target="media/image109.png"/><Relationship Id="rId164" Type="http://schemas.openxmlformats.org/officeDocument/2006/relationships/image" Target="media/image125.png"/><Relationship Id="rId169" Type="http://schemas.openxmlformats.org/officeDocument/2006/relationships/hyperlink" Target="https://www.youtube.com/watch?v=ulShj4keKNw" TargetMode="External"/><Relationship Id="rId185" Type="http://schemas.openxmlformats.org/officeDocument/2006/relationships/hyperlink" Target="https://visa.practicalmoneyskills.com/en/resources/financial-calculators/savings-investment/save-million.html" TargetMode="External"/><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image" Target="media/image137.png"/><Relationship Id="rId210" Type="http://schemas.openxmlformats.org/officeDocument/2006/relationships/image" Target="media/image165.png"/><Relationship Id="rId215" Type="http://schemas.openxmlformats.org/officeDocument/2006/relationships/image" Target="media/image169.png"/><Relationship Id="rId26" Type="http://schemas.openxmlformats.org/officeDocument/2006/relationships/image" Target="media/image10.png"/><Relationship Id="rId47" Type="http://schemas.openxmlformats.org/officeDocument/2006/relationships/image" Target="media/image28.png"/><Relationship Id="rId68" Type="http://schemas.openxmlformats.org/officeDocument/2006/relationships/image" Target="media/image48.png"/><Relationship Id="rId89" Type="http://schemas.openxmlformats.org/officeDocument/2006/relationships/image" Target="media/image64.png"/><Relationship Id="rId112" Type="http://schemas.openxmlformats.org/officeDocument/2006/relationships/image" Target="media/image82.png"/><Relationship Id="rId133" Type="http://schemas.openxmlformats.org/officeDocument/2006/relationships/image" Target="media/image98.png"/><Relationship Id="rId154" Type="http://schemas.openxmlformats.org/officeDocument/2006/relationships/image" Target="media/image115.png"/><Relationship Id="rId175" Type="http://schemas.openxmlformats.org/officeDocument/2006/relationships/hyperlink" Target="https://financialsoccer.com/ie/play" TargetMode="External"/><Relationship Id="rId196" Type="http://schemas.openxmlformats.org/officeDocument/2006/relationships/image" Target="media/image152.png"/><Relationship Id="rId200" Type="http://schemas.openxmlformats.org/officeDocument/2006/relationships/image" Target="media/image156.png"/><Relationship Id="rId16" Type="http://schemas.openxmlformats.org/officeDocument/2006/relationships/footer" Target="footer2.xml"/><Relationship Id="rId221" Type="http://schemas.openxmlformats.org/officeDocument/2006/relationships/header" Target="header10.xml"/><Relationship Id="rId37" Type="http://schemas.openxmlformats.org/officeDocument/2006/relationships/image" Target="media/image18.png"/><Relationship Id="rId58" Type="http://schemas.openxmlformats.org/officeDocument/2006/relationships/image" Target="media/image39.png"/><Relationship Id="rId79" Type="http://schemas.openxmlformats.org/officeDocument/2006/relationships/image" Target="media/image57.png"/><Relationship Id="rId102" Type="http://schemas.openxmlformats.org/officeDocument/2006/relationships/image" Target="media/image74.png"/><Relationship Id="rId123" Type="http://schemas.openxmlformats.org/officeDocument/2006/relationships/hyperlink" Target="https://www.youtube.com/watch?v=ulShj4keKNw" TargetMode="External"/><Relationship Id="rId144" Type="http://schemas.openxmlformats.org/officeDocument/2006/relationships/hyperlink" Target="https://www.youtube.com/watch?v=ulShj4keKNw" TargetMode="External"/><Relationship Id="rId90" Type="http://schemas.openxmlformats.org/officeDocument/2006/relationships/image" Target="media/image65.png"/><Relationship Id="rId165" Type="http://schemas.openxmlformats.org/officeDocument/2006/relationships/image" Target="media/image126.png"/><Relationship Id="rId186" Type="http://schemas.openxmlformats.org/officeDocument/2006/relationships/image" Target="media/image142.png"/><Relationship Id="rId211" Type="http://schemas.openxmlformats.org/officeDocument/2006/relationships/image" Target="media/image166.png"/><Relationship Id="rId27" Type="http://schemas.openxmlformats.org/officeDocument/2006/relationships/image" Target="media/image11.png"/><Relationship Id="rId48" Type="http://schemas.openxmlformats.org/officeDocument/2006/relationships/image" Target="media/image29.png"/><Relationship Id="rId69" Type="http://schemas.openxmlformats.org/officeDocument/2006/relationships/image" Target="media/image49.png"/><Relationship Id="rId113" Type="http://schemas.openxmlformats.org/officeDocument/2006/relationships/hyperlink" Target="https://www.youtube.com/watch?v=ulShj4keKNw" TargetMode="External"/><Relationship Id="rId134" Type="http://schemas.openxmlformats.org/officeDocument/2006/relationships/image" Target="media/image99.png"/><Relationship Id="rId80" Type="http://schemas.openxmlformats.org/officeDocument/2006/relationships/image" Target="media/image58.png"/><Relationship Id="rId155" Type="http://schemas.openxmlformats.org/officeDocument/2006/relationships/image" Target="media/image116.png"/><Relationship Id="rId176" Type="http://schemas.openxmlformats.org/officeDocument/2006/relationships/header" Target="header7.xml"/><Relationship Id="rId197" Type="http://schemas.openxmlformats.org/officeDocument/2006/relationships/image" Target="media/image153.png"/><Relationship Id="rId201" Type="http://schemas.openxmlformats.org/officeDocument/2006/relationships/header" Target="header8.xml"/><Relationship Id="rId222" Type="http://schemas.openxmlformats.org/officeDocument/2006/relationships/image" Target="media/image175.png"/><Relationship Id="rId17" Type="http://schemas.openxmlformats.org/officeDocument/2006/relationships/header" Target="header3.xml"/><Relationship Id="rId38" Type="http://schemas.openxmlformats.org/officeDocument/2006/relationships/image" Target="media/image19.png"/><Relationship Id="rId59" Type="http://schemas.openxmlformats.org/officeDocument/2006/relationships/image" Target="media/image40.png"/><Relationship Id="rId103" Type="http://schemas.openxmlformats.org/officeDocument/2006/relationships/image" Target="media/image75.png"/><Relationship Id="rId124" Type="http://schemas.openxmlformats.org/officeDocument/2006/relationships/image" Target="media/image91.png"/><Relationship Id="rId70" Type="http://schemas.openxmlformats.org/officeDocument/2006/relationships/hyperlink" Target="https://www.jacampus.org/curious-about-currency/" TargetMode="External"/><Relationship Id="rId91" Type="http://schemas.openxmlformats.org/officeDocument/2006/relationships/image" Target="media/image66.png"/><Relationship Id="rId145" Type="http://schemas.openxmlformats.org/officeDocument/2006/relationships/image" Target="media/image107.png"/><Relationship Id="rId166" Type="http://schemas.openxmlformats.org/officeDocument/2006/relationships/image" Target="media/image127.png"/><Relationship Id="rId187" Type="http://schemas.openxmlformats.org/officeDocument/2006/relationships/image" Target="media/image143.png"/><Relationship Id="rId1" Type="http://schemas.openxmlformats.org/officeDocument/2006/relationships/customXml" Target="../customXml/item1.xml"/><Relationship Id="rId212" Type="http://schemas.openxmlformats.org/officeDocument/2006/relationships/image" Target="media/image167.png"/><Relationship Id="rId28" Type="http://schemas.openxmlformats.org/officeDocument/2006/relationships/image" Target="media/image12.png"/><Relationship Id="rId49" Type="http://schemas.openxmlformats.org/officeDocument/2006/relationships/image" Target="media/image30.png"/><Relationship Id="rId114" Type="http://schemas.openxmlformats.org/officeDocument/2006/relationships/image" Target="media/image83.png"/><Relationship Id="rId60" Type="http://schemas.openxmlformats.org/officeDocument/2006/relationships/image" Target="media/image41.png"/><Relationship Id="rId81" Type="http://schemas.openxmlformats.org/officeDocument/2006/relationships/image" Target="media/image59.png"/><Relationship Id="rId135" Type="http://schemas.openxmlformats.org/officeDocument/2006/relationships/hyperlink" Target="https://www.youtube.com/watch?v=ulShj4keKNw" TargetMode="External"/><Relationship Id="rId156" Type="http://schemas.openxmlformats.org/officeDocument/2006/relationships/image" Target="media/image117.png"/><Relationship Id="rId177" Type="http://schemas.openxmlformats.org/officeDocument/2006/relationships/image" Target="media/image134.png"/><Relationship Id="rId198" Type="http://schemas.openxmlformats.org/officeDocument/2006/relationships/image" Target="media/image154.png"/><Relationship Id="rId202" Type="http://schemas.openxmlformats.org/officeDocument/2006/relationships/image" Target="media/image157.png"/><Relationship Id="rId223" Type="http://schemas.openxmlformats.org/officeDocument/2006/relationships/header" Target="header11.xml"/><Relationship Id="rId18" Type="http://schemas.openxmlformats.org/officeDocument/2006/relationships/footer" Target="footer3.xml"/><Relationship Id="rId39" Type="http://schemas.openxmlformats.org/officeDocument/2006/relationships/image" Target="media/image20.png"/><Relationship Id="rId50" Type="http://schemas.openxmlformats.org/officeDocument/2006/relationships/image" Target="media/image31.png"/><Relationship Id="rId104" Type="http://schemas.openxmlformats.org/officeDocument/2006/relationships/image" Target="media/image76.png"/><Relationship Id="rId125" Type="http://schemas.openxmlformats.org/officeDocument/2006/relationships/hyperlink" Target="https://www.youtube.com/watch?v=ulShj4keKNw" TargetMode="External"/><Relationship Id="rId146" Type="http://schemas.openxmlformats.org/officeDocument/2006/relationships/image" Target="media/image108.png"/><Relationship Id="rId167" Type="http://schemas.openxmlformats.org/officeDocument/2006/relationships/hyperlink" Target="https://www.youtube.com/watch?v=ulShj4keKNw" TargetMode="External"/><Relationship Id="rId188" Type="http://schemas.openxmlformats.org/officeDocument/2006/relationships/image" Target="media/image144.png"/><Relationship Id="rId71" Type="http://schemas.openxmlformats.org/officeDocument/2006/relationships/image" Target="media/image50.png"/><Relationship Id="rId92" Type="http://schemas.openxmlformats.org/officeDocument/2006/relationships/image" Target="media/image67.png"/><Relationship Id="rId213" Type="http://schemas.openxmlformats.org/officeDocument/2006/relationships/image" Target="media/image168.png"/><Relationship Id="rId2" Type="http://schemas.openxmlformats.org/officeDocument/2006/relationships/customXml" Target="../customXml/item2.xml"/><Relationship Id="rId29" Type="http://schemas.openxmlformats.org/officeDocument/2006/relationships/image" Target="media/image13.png"/><Relationship Id="rId40" Type="http://schemas.openxmlformats.org/officeDocument/2006/relationships/image" Target="media/image21.png"/><Relationship Id="rId115" Type="http://schemas.openxmlformats.org/officeDocument/2006/relationships/image" Target="media/image84.png"/><Relationship Id="rId136" Type="http://schemas.openxmlformats.org/officeDocument/2006/relationships/image" Target="media/image100.png"/><Relationship Id="rId157" Type="http://schemas.openxmlformats.org/officeDocument/2006/relationships/image" Target="media/image118.png"/><Relationship Id="rId178" Type="http://schemas.openxmlformats.org/officeDocument/2006/relationships/image" Target="media/image135.png"/><Relationship Id="rId61" Type="http://schemas.openxmlformats.org/officeDocument/2006/relationships/image" Target="media/image42.png"/><Relationship Id="rId82" Type="http://schemas.openxmlformats.org/officeDocument/2006/relationships/image" Target="media/image60.png"/><Relationship Id="rId199" Type="http://schemas.openxmlformats.org/officeDocument/2006/relationships/image" Target="media/image155.png"/><Relationship Id="rId203" Type="http://schemas.openxmlformats.org/officeDocument/2006/relationships/image" Target="media/image158.png"/><Relationship Id="rId19" Type="http://schemas.openxmlformats.org/officeDocument/2006/relationships/image" Target="media/image4.png"/><Relationship Id="rId224" Type="http://schemas.openxmlformats.org/officeDocument/2006/relationships/fontTable" Target="fontTable.xml"/><Relationship Id="rId30" Type="http://schemas.openxmlformats.org/officeDocument/2006/relationships/image" Target="media/image14.png"/><Relationship Id="rId105" Type="http://schemas.openxmlformats.org/officeDocument/2006/relationships/hyperlink" Target="https://www.youtube.com/watch?v=ulShj4keKNw" TargetMode="External"/><Relationship Id="rId126" Type="http://schemas.openxmlformats.org/officeDocument/2006/relationships/image" Target="media/image92.png"/><Relationship Id="rId147" Type="http://schemas.openxmlformats.org/officeDocument/2006/relationships/hyperlink" Target="https://www.youtube.com/watch?v=ulShj4keKNw" TargetMode="External"/><Relationship Id="rId168" Type="http://schemas.openxmlformats.org/officeDocument/2006/relationships/image" Target="media/image128.png"/><Relationship Id="rId51" Type="http://schemas.openxmlformats.org/officeDocument/2006/relationships/image" Target="media/image32.png"/><Relationship Id="rId72" Type="http://schemas.openxmlformats.org/officeDocument/2006/relationships/image" Target="media/image51.png"/><Relationship Id="rId93" Type="http://schemas.openxmlformats.org/officeDocument/2006/relationships/image" Target="media/image68.png"/><Relationship Id="rId189" Type="http://schemas.openxmlformats.org/officeDocument/2006/relationships/image" Target="media/image145.png"/></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 Id="rId9" Type="http://schemas.openxmlformats.org/officeDocument/2006/relationships/font" Target="fonts/font9.odttf"/></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1EF731826548A36FDACC3A173305" ma:contentTypeVersion="12" ma:contentTypeDescription="Crée un document." ma:contentTypeScope="" ma:versionID="d8a7ba89f78c0ea0e50b280b4ad741be">
  <xsd:schema xmlns:xsd="http://www.w3.org/2001/XMLSchema" xmlns:xs="http://www.w3.org/2001/XMLSchema" xmlns:p="http://schemas.microsoft.com/office/2006/metadata/properties" xmlns:ns2="d55fd260-02de-43b2-91bf-b410ed4f024c" xmlns:ns3="eed5da6c-c118-4ccb-8b02-7ee5bd42a665" targetNamespace="http://schemas.microsoft.com/office/2006/metadata/properties" ma:root="true" ma:fieldsID="080e88d77c4d5bddd18410e44d7173b3" ns2:_="" ns3:_="">
    <xsd:import namespace="d55fd260-02de-43b2-91bf-b410ed4f024c"/>
    <xsd:import namespace="eed5da6c-c118-4ccb-8b02-7ee5bd42a66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LengthInSeconds" minOccurs="0"/>
                <xsd:element ref="ns2:MediaServiceDateTaken" minOccurs="0"/>
                <xsd:element ref="ns2:MediaServiceGenerationTime" minOccurs="0"/>
                <xsd:element ref="ns2:MediaServiceEventHashCode"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5fd260-02de-43b2-91bf-b410ed4f024c"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LengthInSeconds" ma:index="12" nillable="true" ma:displayName="MediaLengthInSeconds" ma:hidden="true" ma:internalName="MediaLengthInSeconds" ma:readOnly="true">
      <xsd:simpleType>
        <xsd:restriction base="dms:Unknown"/>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Balises d’images" ma:readOnly="false" ma:fieldId="{5cf76f15-5ced-4ddc-b409-7134ff3c332f}" ma:taxonomyMulti="true" ma:sspId="8ffa1762-d6be-446e-8996-7804568a7155"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d5da6c-c118-4ccb-8b02-7ee5bd42a66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184f2fe0-25e1-4677-a279-1b00b7d6bc0c}" ma:internalName="TaxCatchAll" ma:showField="CatchAllData" ma:web="eed5da6c-c118-4ccb-8b02-7ee5bd42a66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R2YlKntAVA6uDSS07LZ463ucYSQ==">CgMxLjAaJwoBMBIiCiAIBCocCgtBQUFCVG1pamdGbxAIGgtBQUFCVG1pamdGbyLCCAoLQUFBQlRtaWpnRm8SmAgKC0FBQUJUbWlqZ0ZvEgtBQUFCVG1pamdGbxqYAgoJdGV4dC9odG1sEooCQEVtaWx5IFByZXR6bGFmZiBjYW4gd2UgYWRkIGF0IHRoZSB0b3AgYSBzZW50ZW5jZSDigJxUaGUgcHJlc2VudGVyIG5vdGVzIGhhdmUgYmVlbiBkZXZlbG9wZWQgdXNpbmcgcmVmZXJlbmNlcyBmcm9tIHRoZSBmYWNpbGl0YXRvciBwb3J0Zm9saW8gdi44IDIwMjMgYW5kIHNob3VsZCBiZSB1c2VkIGluIGNvbWJpbmF0aW9uIHdpdGggdGhlIGRpZ2l0YWwgY2xhc3Nyb29tIHByZXNlbnRhdGlvbiBhbmQgcHJpbnRlZCBzdHVkZW50IHBvcnRmb2xpbyB2LjQgMjAyMy7igJ0imQIKCnRleHQvcGxhaW4SigJARW1pbHkgUHJldHpsYWZmIGNhbiB3ZSBhZGQgYXQgdGhlIHRvcCBhIHNlbnRlbmNlIOKAnFRoZSBwcmVzZW50ZXIgbm90ZXMgaGF2ZSBiZWVuIGRldmVsb3BlZCB1c2luZyByZWZlcmVuY2VzIGZyb20gdGhlIGZhY2lsaXRhdG9yIHBvcnRmb2xpbyB2LjggMjAyMyBhbmQgc2hvdWxkIGJlIHVzZWQgaW4gY29tYmluYXRpb24gd2l0aCB0aGUgZGlnaXRhbCBjbGFzc3Jvb20gcHJlc2VudGF0aW9uIGFuZCBwcmludGVkIHN0dWRlbnQgcG9ydGZvbGlvIHYuNCAyMDIzLuKAnSpHCg5KZW5uaWZlciBKYW1lcxo1Ly9zc2wuZ3N0YXRpYy5jb20vZG9jcy9jb21tb24vYmx1ZV9zaWxob3VldHRlOTYtMC5wbmcwgOaR4pQyOIDmkeKUMnJJCg5KZW5uaWZlciBKYW1lcxo3CjUvL3NzbC5nc3RhdGljLmNvbS9kb2NzL2NvbW1vbi9ibHVlX3NpbGhvdWV0dGU5Ni0wLnBuZ3gAiAEBmgEGCAAQABgAqgGNAhKKAkBFbWlseSBQcmV0emxhZmYgY2FuIHdlIGFkZCBhdCB0aGUgdG9wIGEgc2VudGVuY2Ug4oCcVGhlIHByZXNlbnRlciBub3RlcyBoYXZlIGJlZW4gZGV2ZWxvcGVkIHVzaW5nIHJlZmVyZW5jZXMgZnJvbSB0aGUgZmFjaWxpdGF0b3IgcG9ydGZvbGlvIHYuOCAyMDIzIGFuZCBzaG91bGQgYmUgdXNlZCBpbiBjb21iaW5hdGlvbiB3aXRoIHRoZSBkaWdpdGFsIGNsYXNzcm9vbSBwcmVzZW50YXRpb24gYW5kIHByaW50ZWQgc3R1ZGVudCBwb3J0Zm9saW8gdi40IDIwMjMu4oCdsAEAuAEBGIDmkeKUMiCA5pHilDIwAEIIa2l4LmNtdDA4AHIhMUNRMUdzc25jNnFCWFhNOXNKNGE0V3J2dnZSRE0wcFhS</go:docsCustomData>
</go:gDocsCustomXmlDataStorage>
</file>

<file path=customXml/item3.xml><?xml version="1.0" encoding="utf-8"?>
<p:properties xmlns:p="http://schemas.microsoft.com/office/2006/metadata/properties" xmlns:xsi="http://www.w3.org/2001/XMLSchema-instance" xmlns:pc="http://schemas.microsoft.com/office/infopath/2007/PartnerControls">
  <documentManagement>
    <TaxCatchAll xmlns="eed5da6c-c118-4ccb-8b02-7ee5bd42a665" xsi:nil="true"/>
    <lcf76f155ced4ddcb4097134ff3c332f xmlns="d55fd260-02de-43b2-91bf-b410ed4f024c">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F04A86-B9EF-49BE-9D3D-0572D529563D}"/>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49ED9032-08D8-4ADB-B9A6-C489589B4EED}">
  <ds:schemaRefs>
    <ds:schemaRef ds:uri="http://schemas.microsoft.com/office/2006/metadata/properties"/>
    <ds:schemaRef ds:uri="http://schemas.microsoft.com/office/infopath/2007/PartnerControls"/>
    <ds:schemaRef ds:uri="eed5da6c-c118-4ccb-8b02-7ee5bd42a665"/>
    <ds:schemaRef ds:uri="d55fd260-02de-43b2-91bf-b410ed4f024c"/>
  </ds:schemaRefs>
</ds:datastoreItem>
</file>

<file path=customXml/itemProps4.xml><?xml version="1.0" encoding="utf-8"?>
<ds:datastoreItem xmlns:ds="http://schemas.openxmlformats.org/officeDocument/2006/customXml" ds:itemID="{8F0AC89D-7AA7-416A-A12F-9F86CFE5DBA6}">
  <ds:schemaRefs>
    <ds:schemaRef ds:uri="http://schemas.openxmlformats.org/officeDocument/2006/bibliography"/>
  </ds:schemaRefs>
</ds:datastoreItem>
</file>

<file path=customXml/itemProps5.xml><?xml version="1.0" encoding="utf-8"?>
<ds:datastoreItem xmlns:ds="http://schemas.openxmlformats.org/officeDocument/2006/customXml" ds:itemID="{E1884508-662D-46DE-B163-0F4963A5A0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8</TotalTime>
  <Pages>47</Pages>
  <Words>9675</Words>
  <Characters>55151</Characters>
  <Application>Microsoft Office Word</Application>
  <DocSecurity>0</DocSecurity>
  <Lines>459</Lines>
  <Paragraphs>129</Paragraphs>
  <ScaleCrop>false</ScaleCrop>
  <Company/>
  <LinksUpToDate>false</LinksUpToDate>
  <CharactersWithSpaces>64697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Emily Pretzlaff</dc:creator>
  <cp:keywords/>
  <cp:lastModifiedBy>Emily Pretzlaff</cp:lastModifiedBy>
  <cp:revision>586</cp:revision>
  <dcterms:created xsi:type="dcterms:W3CDTF">2026-03-19T13:38:00Z</dcterms:created>
  <dcterms:modified xsi:type="dcterms:W3CDTF">2026-07-08T14:17:00Z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0x010100C73C1EF731826548A36FDACC3A173305</vt:lpwstr>
  </property>
  <property fmtid="{D5CDD505-2E9C-101B-9397-08002B2CF9AE}" pid="3" name="MediaServiceImageTags">
    <vt:lpwstr/>
  </property>
  <property fmtid="{D5CDD505-2E9C-101B-9397-08002B2CF9AE}" pid="4" name="GrammarlyDocumentId">
    <vt:lpwstr>cfe9efb7975bed6141818c44cfec55623a26c60efed4df0b1a79cf381d234988</vt:lpwstr>
  </property>
</Properties>
</file>