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8288000" cy="10287000"/>
  <p:notesSz cx="6858000" cy="9144000"/>
  <p:embeddedFontLst>
    <p:embeddedFont>
      <p:font typeface="Arimo" panose="020B0604020202020204" charset="0"/>
      <p:regular r:id="rId29"/>
    </p:embeddedFont>
    <p:embeddedFont>
      <p:font typeface="Arimo Bold" panose="020B0604020202020204" charset="0"/>
      <p:regular r:id="rId30"/>
    </p:embeddedFont>
    <p:embeddedFont>
      <p:font typeface="Calibri" panose="020F0502020204030204" pitchFamily="34" charset="0"/>
      <p:regular r:id="rId31"/>
      <p:bold r:id="rId32"/>
      <p:italic r:id="rId33"/>
      <p:boldItalic r:id="rId34"/>
    </p:embeddedFont>
    <p:embeddedFont>
      <p:font typeface="Cinzel Bold" panose="020B0604020202020204" charset="0"/>
      <p:regular r:id="rId35"/>
    </p:embeddedFont>
    <p:embeddedFont>
      <p:font typeface="DejaVu Sans Bold" panose="020B0604020202020204" charset="0"/>
      <p:regular r:id="rId36"/>
    </p:embeddedFont>
    <p:embeddedFont>
      <p:font typeface="DejaVu Sans Light" panose="020B0604020202020204" charset="0"/>
      <p:regular r:id="rId37"/>
    </p:embeddedFont>
    <p:embeddedFont>
      <p:font typeface="Helvetica Neue" panose="020B0604020202020204"/>
      <p:regular r:id="rId38"/>
    </p:embeddedFont>
    <p:embeddedFont>
      <p:font typeface="JA Multicolor" panose="020B0604020202020204" charset="0"/>
      <p:regular r:id="rId39"/>
    </p:embeddedFont>
    <p:embeddedFont>
      <p:font typeface="JA Youth Multicolor" panose="020B0604020202020204" charset="0"/>
      <p:regular r:id="rId40"/>
    </p:embeddedFont>
    <p:embeddedFont>
      <p:font typeface="Montserrat 1" panose="020B0604020202020204" charset="0"/>
      <p:regular r:id="rId41"/>
    </p:embeddedFont>
    <p:embeddedFont>
      <p:font typeface="Montserrat 1 Bold" panose="020B0604020202020204" charset="0"/>
      <p:regular r:id="rId42"/>
    </p:embeddedFont>
    <p:embeddedFont>
      <p:font typeface="Montserrat 1 Medium" panose="020B0604020202020204" charset="0"/>
      <p:regular r:id="rId43"/>
    </p:embeddedFont>
    <p:embeddedFont>
      <p:font typeface="Montserrat 1 Semi-Bold" panose="020B0604020202020204" charset="0"/>
      <p:regular r:id="rId44"/>
    </p:embeddedFont>
    <p:embeddedFont>
      <p:font typeface="Montserrat 2" panose="020B0604020202020204" charset="0"/>
      <p:regular r:id="rId45"/>
    </p:embeddedFont>
    <p:embeddedFont>
      <p:font typeface="Montserrat Classic" panose="020B0604020202020204" charset="0"/>
      <p:regular r:id="rId46"/>
    </p:embeddedFont>
    <p:embeddedFont>
      <p:font typeface="Open Sans" panose="020B0604020202020204" charset="0"/>
      <p:regular r:id="rId47"/>
    </p:embeddedFont>
    <p:embeddedFont>
      <p:font typeface="Open Sans Bold" panose="020B0604020202020204" charset="0"/>
      <p:regular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804"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font" Target="fonts/font19.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font" Target="fonts/font18.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4" Type="http://schemas.openxmlformats.org/officeDocument/2006/relationships/font" Target="fonts/font16.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font" Target="fonts/font20.fntdata"/><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27.08.2025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(rapport annuel 2021 JA worldwide) </a:t>
            </a:r>
          </a:p>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290763" y="512763"/>
            <a:ext cx="4562475" cy="2566987"/>
          </a:xfrm>
        </p:spPr>
      </p:sp>
      <p:sp>
        <p:nvSpPr>
          <p:cNvPr id="3" name="Espace réservé des notes 2"/>
          <p:cNvSpPr>
            <a:spLocks noGrp="1"/>
          </p:cNvSpPr>
          <p:nvPr>
            <p:ph type="body" idx="1"/>
          </p:nvPr>
        </p:nvSpPr>
        <p:spPr/>
        <p:txBody>
          <a:bodyPr/>
          <a:lstStyle/>
          <a:p>
            <a:r>
              <a:rPr lang="fr-CA" dirty="0"/>
              <a:t>Vidéo disponible également sur YouTube : https://www.youtube.com/watch?v=OBCNBToMsOY</a:t>
            </a:r>
          </a:p>
        </p:txBody>
      </p:sp>
      <p:sp>
        <p:nvSpPr>
          <p:cNvPr id="4" name="Espace réservé du numéro de diapositive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3617692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Actionnaire : Rôles = </a:t>
            </a:r>
          </a:p>
          <a:p>
            <a:r>
              <a:rPr lang="en-US"/>
              <a:t>Investit de l’argent dans l’entreprise (en achetant des actions).</a:t>
            </a:r>
          </a:p>
          <a:p>
            <a:r>
              <a:rPr lang="en-US"/>
              <a:t>A une voix dans les décisions importantes de l’entreprise (comme élire un président ou décider quoi faire avec les profits).</a:t>
            </a:r>
          </a:p>
          <a:p>
            <a:r>
              <a:rPr lang="en-US"/>
              <a:t>Peut recevoir une part des profits, si l’entreprise fait de l’argent (on appelle ça des dividendes).</a:t>
            </a:r>
          </a:p>
          <a:p>
            <a:r>
              <a:rPr lang="en-US"/>
              <a:t>Partage les risques : si l’entreprise perd de l’argent, sa part peut aussi perdre de la valeur. </a:t>
            </a:r>
          </a:p>
          <a:p>
            <a:endParaRPr lang="en-US"/>
          </a:p>
          <a:p>
            <a:r>
              <a:rPr lang="en-US"/>
              <a:t>L'entrepreneur = </a:t>
            </a:r>
          </a:p>
          <a:p>
            <a:r>
              <a:rPr lang="en-US"/>
              <a:t>Il prend des décisions importantes dans la gestion quotidienne (ex. : quel produit vendre, à quel prix, où…) </a:t>
            </a:r>
          </a:p>
          <a:p>
            <a:r>
              <a:rPr lang="en-US"/>
              <a:t>Il participe au travail quotidien : production, marketing, ventes, comptabilité,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Présidence : Diriger, coordonner et inspirer l’équipe afin d’assurer le bon fonctionnement, la croissance et la réussite de la compagnie.</a:t>
            </a:r>
          </a:p>
          <a:p>
            <a:endParaRPr lang="en-US"/>
          </a:p>
          <a:p>
            <a:r>
              <a:rPr lang="en-US"/>
              <a:t>• Vice-présidence Ressources humaines et développement durable : Gérer les aspects humains de l’entreprise et mettre en œuvre des initiatives de responsabilité sociale (RSE) pour créer un environnement de travail sain, éthique et engagé dans sa communauté.</a:t>
            </a:r>
          </a:p>
          <a:p>
            <a:endParaRPr lang="en-US"/>
          </a:p>
          <a:p>
            <a:r>
              <a:rPr lang="en-US"/>
              <a:t>• Vice-présidence Opération et production : Gérer l’ensemble de la production, que ce soit un produit physique ou un service, y compris le développement technologique quand l’entreprise crée un produit numérique (application, logiciel, plateforme).</a:t>
            </a:r>
          </a:p>
          <a:p>
            <a:r>
              <a:rPr lang="en-US"/>
              <a:t>• Vice-présidence Finances : Gérer toutes les opérations financières de l’entreprise, assurer le suivi rigoureux des transactions, veiller à la sécurité des fonds, établir les prévisions financières et produire les états nécessaires au bon fonctionnement et à la clôture du projet.</a:t>
            </a:r>
          </a:p>
          <a:p>
            <a:endParaRPr lang="en-US"/>
          </a:p>
          <a:p>
            <a:r>
              <a:rPr lang="en-US"/>
              <a:t>• Vice-présidence Communications et technologies : Assurer la visibilité de l’entreprise, renforcer son image de marque, et soutenir l’équipe dans l’utilisation des outils numériques pour promouvoir le produit ou le service.</a:t>
            </a:r>
          </a:p>
          <a:p>
            <a:r>
              <a:rPr lang="en-US"/>
              <a:t>⚠️ Note : Si l’entreprise développe un produit technologique (ex. : application, site interactif), la partie liée à la conception et au développement relève du VP Production.</a:t>
            </a:r>
          </a:p>
          <a:p>
            <a:endParaRPr lang="en-US"/>
          </a:p>
          <a:p>
            <a:r>
              <a:rPr lang="en-US"/>
              <a:t>• Vice-présidence ventes : Développer et exécuter les stratégies de vente de l’entreprise. Suivre les performances commerciales, former les vendeurs et s’assurer que les objectifs de revenus sont atteints.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Les participants</a:t>
            </a:r>
          </a:p>
          <a:p>
            <a:r>
              <a:rPr lang="en-US"/>
              <a:t>Commencent avec le même montant</a:t>
            </a:r>
          </a:p>
          <a:p>
            <a:r>
              <a:rPr lang="en-US"/>
              <a:t>Décident d’investir dans certaines compagnies</a:t>
            </a:r>
          </a:p>
          <a:p>
            <a:r>
              <a:rPr lang="en-US"/>
              <a:t>Vendent et achètent des actions basées sur différents communiqués. </a:t>
            </a:r>
          </a:p>
          <a:p>
            <a:r>
              <a:rPr lang="en-US"/>
              <a:t>Ex. de Communiqué : Les Américains ont élu un nouveau président. Ce dernier ce dit fermé à la négociation avec les entreprises canadiennes.</a:t>
            </a:r>
          </a:p>
          <a:p>
            <a:endParaRPr lang="en-US"/>
          </a:p>
          <a:p>
            <a:r>
              <a:rPr lang="en-US"/>
              <a:t>EN 2024-2025, les vainqueurs ont terminé avec un bénéfice de 429%.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En bref - Horaire</a:t>
            </a:r>
          </a:p>
          <a:p>
            <a:r>
              <a:rPr lang="en-US"/>
              <a:t>VENDREDI : </a:t>
            </a:r>
          </a:p>
          <a:p>
            <a:r>
              <a:rPr lang="en-US"/>
              <a:t>Networking</a:t>
            </a:r>
          </a:p>
          <a:p>
            <a:r>
              <a:rPr lang="en-US"/>
              <a:t>Bienvenue, introduction et informations générales</a:t>
            </a:r>
          </a:p>
          <a:p>
            <a:r>
              <a:rPr lang="en-US"/>
              <a:t>Activités brise-glace</a:t>
            </a:r>
          </a:p>
          <a:p>
            <a:r>
              <a:rPr lang="en-US"/>
              <a:t>Activités d’équipe (21h !) </a:t>
            </a:r>
          </a:p>
          <a:p>
            <a:r>
              <a:rPr lang="en-US"/>
              <a:t>1er atelier sur le plan d’affaires</a:t>
            </a:r>
          </a:p>
          <a:p>
            <a:r>
              <a:rPr lang="en-US"/>
              <a:t>23 h00   Dépôt de la 1ère partie du plan d’affaires</a:t>
            </a:r>
          </a:p>
          <a:p>
            <a:r>
              <a:rPr lang="en-US"/>
              <a:t>00 h 00   Fin de la soirée !</a:t>
            </a:r>
          </a:p>
          <a:p>
            <a:endParaRPr lang="en-US"/>
          </a:p>
          <a:p>
            <a:r>
              <a:rPr lang="en-US"/>
              <a:t>SAMEDI : </a:t>
            </a:r>
          </a:p>
          <a:p>
            <a:r>
              <a:rPr lang="en-US"/>
              <a:t>7 h 00 l’heure de se réveiller</a:t>
            </a:r>
          </a:p>
          <a:p>
            <a:r>
              <a:rPr lang="en-US"/>
              <a:t>2e atelier sur le plan d’affaires</a:t>
            </a:r>
          </a:p>
          <a:p>
            <a:r>
              <a:rPr lang="en-US"/>
              <a:t> Assemblées générales</a:t>
            </a:r>
          </a:p>
          <a:p>
            <a:r>
              <a:rPr lang="en-US"/>
              <a:t>10h30  - 15h00 derniers ateliers sur le plan d’affaires</a:t>
            </a:r>
          </a:p>
          <a:p>
            <a:r>
              <a:rPr lang="en-US"/>
              <a:t>15h00: Soumission du plan d’affaire !</a:t>
            </a:r>
          </a:p>
          <a:p>
            <a:r>
              <a:rPr lang="en-US"/>
              <a:t>Activités extérieurs (esprit d’équipe et autres défis) </a:t>
            </a:r>
          </a:p>
          <a:p>
            <a:r>
              <a:rPr lang="en-US"/>
              <a:t>Repas, suivi d’une conférence </a:t>
            </a:r>
          </a:p>
          <a:p>
            <a:r>
              <a:rPr lang="en-US"/>
              <a:t>Activités Altitude - Simulation boursière présentée par Bombardier</a:t>
            </a:r>
          </a:p>
          <a:p>
            <a:r>
              <a:rPr lang="en-US"/>
              <a:t>Soirées des entrepreneurs : danse et activités détente</a:t>
            </a:r>
          </a:p>
          <a:p>
            <a:r>
              <a:rPr lang="en-US"/>
              <a:t>1h00 Au lit !</a:t>
            </a:r>
          </a:p>
          <a:p>
            <a:endParaRPr lang="en-US"/>
          </a:p>
          <a:p>
            <a:r>
              <a:rPr lang="en-US"/>
              <a:t>ZOOM SUR SIMULATION ALTITUDE : </a:t>
            </a:r>
          </a:p>
          <a:p>
            <a:r>
              <a:rPr lang="en-US"/>
              <a:t>Les jeunes font partie d’une entreprise qui produit et vend des avions et des hélicoptères</a:t>
            </a:r>
          </a:p>
          <a:p>
            <a:r>
              <a:rPr lang="en-US"/>
              <a:t>Objectif : réaliser le meilleur profit en construisant des avions en papier et en les vendant. </a:t>
            </a:r>
          </a:p>
          <a:p>
            <a:r>
              <a:rPr lang="en-US"/>
              <a:t>Leur prix de vente dépend de la qualité de leur production. Les acheteurs leur offrent un prix basé sur des tests de performance. </a:t>
            </a:r>
          </a:p>
          <a:p>
            <a:r>
              <a:rPr lang="en-US"/>
              <a:t>Durant la simulation, chaque participant a un rôle et des responsabilités clés : Président, VP Production, VP Finance, techniciens et personnel de production.  </a:t>
            </a:r>
          </a:p>
          <a:p>
            <a:endParaRPr lang="en-US"/>
          </a:p>
          <a:p>
            <a:r>
              <a:rPr lang="en-US"/>
              <a:t>DIMANCHE : </a:t>
            </a:r>
          </a:p>
          <a:p>
            <a:r>
              <a:rPr lang="en-US"/>
              <a:t>8h00 Réveil</a:t>
            </a:r>
          </a:p>
          <a:p>
            <a:r>
              <a:rPr lang="en-US"/>
              <a:t>Matinée : Atelier - préparation de la présentation</a:t>
            </a:r>
          </a:p>
          <a:p>
            <a:r>
              <a:rPr lang="en-US"/>
              <a:t>12h-14h : Présentations des équipes, suivi de la remise des prix (Meilleur plan d’affaires, meilleur esprit d’équipe, Prix Altitude, étoile de chaque équipe.</a:t>
            </a:r>
          </a:p>
          <a:p>
            <a:r>
              <a:rPr lang="en-US"/>
              <a:t>Une bourse est remise à un jeune qui s'est particulièrement distingué par son engagement et son esprit d'équipe (Bourse Laurent Luc).</a:t>
            </a:r>
          </a:p>
          <a:p>
            <a:r>
              <a:rPr lang="en-US"/>
              <a:t>15h00 Retour à la maison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8.jpe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0.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38.jpeg"/><Relationship Id="rId4" Type="http://schemas.openxmlformats.org/officeDocument/2006/relationships/image" Target="../media/image37.jpeg"/></Relationships>
</file>

<file path=ppt/slides/_rels/slide18.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1.png"/><Relationship Id="rId7" Type="http://schemas.openxmlformats.org/officeDocument/2006/relationships/image" Target="../media/image4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0" Type="http://schemas.openxmlformats.org/officeDocument/2006/relationships/image" Target="../media/image45.png"/><Relationship Id="rId4" Type="http://schemas.openxmlformats.org/officeDocument/2006/relationships/image" Target="../media/image39.jpeg"/><Relationship Id="rId9" Type="http://schemas.openxmlformats.org/officeDocument/2006/relationships/image" Target="../media/image44.jpeg"/></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47.jpeg"/><Relationship Id="rId7" Type="http://schemas.openxmlformats.org/officeDocument/2006/relationships/image" Target="../media/image5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jpeg"/><Relationship Id="rId4" Type="http://schemas.openxmlformats.org/officeDocument/2006/relationships/image" Target="../media/image48.jpe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21.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56.svg"/><Relationship Id="rId7" Type="http://schemas.openxmlformats.org/officeDocument/2006/relationships/image" Target="../media/image60.sv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svg"/><Relationship Id="rId4" Type="http://schemas.openxmlformats.org/officeDocument/2006/relationships/image" Target="../media/image57.png"/><Relationship Id="rId9" Type="http://schemas.openxmlformats.org/officeDocument/2006/relationships/image" Target="../media/image6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8B9C"/>
        </a:solidFill>
        <a:effectLst/>
      </p:bgPr>
    </p:bg>
    <p:spTree>
      <p:nvGrpSpPr>
        <p:cNvPr id="1" name=""/>
        <p:cNvGrpSpPr/>
        <p:nvPr/>
      </p:nvGrpSpPr>
      <p:grpSpPr>
        <a:xfrm>
          <a:off x="0" y="0"/>
          <a:ext cx="0" cy="0"/>
          <a:chOff x="0" y="0"/>
          <a:chExt cx="0" cy="0"/>
        </a:xfrm>
      </p:grpSpPr>
      <p:sp>
        <p:nvSpPr>
          <p:cNvPr id="2" name="Freeform 2"/>
          <p:cNvSpPr/>
          <p:nvPr/>
        </p:nvSpPr>
        <p:spPr>
          <a:xfrm>
            <a:off x="1" y="0"/>
            <a:ext cx="8237334" cy="10287000"/>
          </a:xfrm>
          <a:custGeom>
            <a:avLst/>
            <a:gdLst/>
            <a:ahLst/>
            <a:cxnLst/>
            <a:rect l="l" t="t" r="r" b="b"/>
            <a:pathLst>
              <a:path w="8237334" h="10287000">
                <a:moveTo>
                  <a:pt x="0" y="0"/>
                </a:moveTo>
                <a:lnTo>
                  <a:pt x="8237335" y="0"/>
                </a:lnTo>
                <a:lnTo>
                  <a:pt x="8237335" y="10287000"/>
                </a:lnTo>
                <a:lnTo>
                  <a:pt x="0" y="10287000"/>
                </a:lnTo>
                <a:lnTo>
                  <a:pt x="0" y="0"/>
                </a:lnTo>
                <a:close/>
              </a:path>
            </a:pathLst>
          </a:custGeom>
          <a:blipFill>
            <a:blip r:embed="rId3"/>
            <a:stretch>
              <a:fillRect t="-46" b="-46"/>
            </a:stretch>
          </a:blipFill>
        </p:spPr>
      </p:sp>
      <p:sp>
        <p:nvSpPr>
          <p:cNvPr id="3" name="Freeform 3"/>
          <p:cNvSpPr/>
          <p:nvPr/>
        </p:nvSpPr>
        <p:spPr>
          <a:xfrm>
            <a:off x="2333153" y="2596620"/>
            <a:ext cx="4619496" cy="7450799"/>
          </a:xfrm>
          <a:custGeom>
            <a:avLst/>
            <a:gdLst/>
            <a:ahLst/>
            <a:cxnLst/>
            <a:rect l="l" t="t" r="r" b="b"/>
            <a:pathLst>
              <a:path w="4619496" h="7450799">
                <a:moveTo>
                  <a:pt x="0" y="0"/>
                </a:moveTo>
                <a:lnTo>
                  <a:pt x="4619496" y="0"/>
                </a:lnTo>
                <a:lnTo>
                  <a:pt x="4619496" y="7450799"/>
                </a:lnTo>
                <a:lnTo>
                  <a:pt x="0" y="7450799"/>
                </a:lnTo>
                <a:lnTo>
                  <a:pt x="0" y="0"/>
                </a:lnTo>
                <a:close/>
              </a:path>
            </a:pathLst>
          </a:custGeom>
          <a:blipFill>
            <a:blip r:embed="rId4"/>
            <a:stretch>
              <a:fillRect/>
            </a:stretch>
          </a:blipFill>
        </p:spPr>
      </p:sp>
      <p:sp>
        <p:nvSpPr>
          <p:cNvPr id="4" name="TextBox 4"/>
          <p:cNvSpPr txBox="1"/>
          <p:nvPr/>
        </p:nvSpPr>
        <p:spPr>
          <a:xfrm>
            <a:off x="8838552" y="3535018"/>
            <a:ext cx="8420748" cy="2405400"/>
          </a:xfrm>
          <a:prstGeom prst="rect">
            <a:avLst/>
          </a:prstGeom>
        </p:spPr>
        <p:txBody>
          <a:bodyPr lIns="0" tIns="0" rIns="0" bIns="0" rtlCol="0" anchor="t">
            <a:spAutoFit/>
          </a:bodyPr>
          <a:lstStyle/>
          <a:p>
            <a:pPr algn="l">
              <a:lnSpc>
                <a:spcPts val="10800"/>
              </a:lnSpc>
            </a:pPr>
            <a:r>
              <a:rPr lang="en-US" sz="9000" b="1" spc="-463">
                <a:solidFill>
                  <a:srgbClr val="FFFFFF"/>
                </a:solidFill>
                <a:latin typeface="Open Sans Bold"/>
                <a:ea typeface="Open Sans Bold"/>
                <a:cs typeface="Open Sans Bold"/>
                <a:sym typeface="Open Sans Bold"/>
              </a:rPr>
              <a:t>Le succès commence ici</a:t>
            </a:r>
          </a:p>
        </p:txBody>
      </p:sp>
      <p:sp>
        <p:nvSpPr>
          <p:cNvPr id="5" name="TextBox 5"/>
          <p:cNvSpPr txBox="1"/>
          <p:nvPr/>
        </p:nvSpPr>
        <p:spPr>
          <a:xfrm>
            <a:off x="8968391" y="6956440"/>
            <a:ext cx="8420748" cy="493014"/>
          </a:xfrm>
          <a:prstGeom prst="rect">
            <a:avLst/>
          </a:prstGeom>
        </p:spPr>
        <p:txBody>
          <a:bodyPr lIns="0" tIns="0" rIns="0" bIns="0" rtlCol="0" anchor="t">
            <a:spAutoFit/>
          </a:bodyPr>
          <a:lstStyle/>
          <a:p>
            <a:pPr algn="l">
              <a:lnSpc>
                <a:spcPts val="3888"/>
              </a:lnSpc>
            </a:pPr>
            <a:r>
              <a:rPr lang="en-US" sz="3600" b="1" spc="-185">
                <a:solidFill>
                  <a:srgbClr val="FFFFFF"/>
                </a:solidFill>
                <a:latin typeface="Open Sans Bold"/>
                <a:ea typeface="Open Sans Bold"/>
                <a:cs typeface="Open Sans Bold"/>
                <a:sym typeface="Open Sans Bold"/>
              </a:rPr>
              <a:t>Les programmes éducatifs JA Québec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A0AF"/>
        </a:solidFill>
        <a:effectLst/>
      </p:bgPr>
    </p:bg>
    <p:spTree>
      <p:nvGrpSpPr>
        <p:cNvPr id="1" name=""/>
        <p:cNvGrpSpPr/>
        <p:nvPr/>
      </p:nvGrpSpPr>
      <p:grpSpPr>
        <a:xfrm>
          <a:off x="0" y="0"/>
          <a:ext cx="0" cy="0"/>
          <a:chOff x="0" y="0"/>
          <a:chExt cx="0" cy="0"/>
        </a:xfrm>
      </p:grpSpPr>
      <p:grpSp>
        <p:nvGrpSpPr>
          <p:cNvPr id="2" name="Group 2"/>
          <p:cNvGrpSpPr/>
          <p:nvPr/>
        </p:nvGrpSpPr>
        <p:grpSpPr>
          <a:xfrm>
            <a:off x="0" y="3"/>
            <a:ext cx="18288000" cy="2838447"/>
            <a:chOff x="0" y="0"/>
            <a:chExt cx="24384000" cy="3784596"/>
          </a:xfrm>
        </p:grpSpPr>
        <p:sp>
          <p:nvSpPr>
            <p:cNvPr id="3" name="Freeform 3"/>
            <p:cNvSpPr/>
            <p:nvPr/>
          </p:nvSpPr>
          <p:spPr>
            <a:xfrm>
              <a:off x="0" y="0"/>
              <a:ext cx="24384000" cy="3784600"/>
            </a:xfrm>
            <a:custGeom>
              <a:avLst/>
              <a:gdLst/>
              <a:ahLst/>
              <a:cxnLst/>
              <a:rect l="l" t="t" r="r" b="b"/>
              <a:pathLst>
                <a:path w="24384000" h="3784600">
                  <a:moveTo>
                    <a:pt x="0" y="0"/>
                  </a:moveTo>
                  <a:lnTo>
                    <a:pt x="24384000" y="0"/>
                  </a:lnTo>
                  <a:lnTo>
                    <a:pt x="24384000" y="3784600"/>
                  </a:lnTo>
                  <a:lnTo>
                    <a:pt x="0" y="3784600"/>
                  </a:lnTo>
                  <a:close/>
                </a:path>
              </a:pathLst>
            </a:custGeom>
            <a:solidFill>
              <a:srgbClr val="285F74"/>
            </a:solidFill>
          </p:spPr>
        </p:sp>
      </p:grpSp>
      <p:sp>
        <p:nvSpPr>
          <p:cNvPr id="4" name="Freeform 4"/>
          <p:cNvSpPr/>
          <p:nvPr/>
        </p:nvSpPr>
        <p:spPr>
          <a:xfrm>
            <a:off x="16845650" y="1040796"/>
            <a:ext cx="738263" cy="908628"/>
          </a:xfrm>
          <a:custGeom>
            <a:avLst/>
            <a:gdLst/>
            <a:ahLst/>
            <a:cxnLst/>
            <a:rect l="l" t="t" r="r" b="b"/>
            <a:pathLst>
              <a:path w="738263" h="908628">
                <a:moveTo>
                  <a:pt x="0" y="0"/>
                </a:moveTo>
                <a:lnTo>
                  <a:pt x="738262" y="0"/>
                </a:lnTo>
                <a:lnTo>
                  <a:pt x="738262" y="908628"/>
                </a:lnTo>
                <a:lnTo>
                  <a:pt x="0" y="908628"/>
                </a:lnTo>
                <a:lnTo>
                  <a:pt x="0" y="0"/>
                </a:lnTo>
                <a:close/>
              </a:path>
            </a:pathLst>
          </a:custGeom>
          <a:blipFill>
            <a:blip r:embed="rId3"/>
            <a:stretch>
              <a:fillRect b="-1562"/>
            </a:stretch>
          </a:blipFill>
        </p:spPr>
      </p:sp>
      <p:sp>
        <p:nvSpPr>
          <p:cNvPr id="5" name="Freeform 5"/>
          <p:cNvSpPr/>
          <p:nvPr/>
        </p:nvSpPr>
        <p:spPr>
          <a:xfrm>
            <a:off x="14482105" y="8056777"/>
            <a:ext cx="2873599" cy="2403047"/>
          </a:xfrm>
          <a:custGeom>
            <a:avLst/>
            <a:gdLst/>
            <a:ahLst/>
            <a:cxnLst/>
            <a:rect l="l" t="t" r="r" b="b"/>
            <a:pathLst>
              <a:path w="2873599" h="2403047">
                <a:moveTo>
                  <a:pt x="0" y="0"/>
                </a:moveTo>
                <a:lnTo>
                  <a:pt x="2873599" y="0"/>
                </a:lnTo>
                <a:lnTo>
                  <a:pt x="2873599" y="2403046"/>
                </a:lnTo>
                <a:lnTo>
                  <a:pt x="0" y="2403046"/>
                </a:lnTo>
                <a:lnTo>
                  <a:pt x="0" y="0"/>
                </a:lnTo>
                <a:close/>
              </a:path>
            </a:pathLst>
          </a:custGeom>
          <a:blipFill>
            <a:blip r:embed="rId4"/>
            <a:stretch>
              <a:fillRect/>
            </a:stretch>
          </a:blipFill>
        </p:spPr>
      </p:sp>
      <p:sp>
        <p:nvSpPr>
          <p:cNvPr id="6" name="Freeform 6"/>
          <p:cNvSpPr/>
          <p:nvPr/>
        </p:nvSpPr>
        <p:spPr>
          <a:xfrm rot="-10800000">
            <a:off x="3441784" y="-485899"/>
            <a:ext cx="3233657" cy="3236532"/>
          </a:xfrm>
          <a:custGeom>
            <a:avLst/>
            <a:gdLst/>
            <a:ahLst/>
            <a:cxnLst/>
            <a:rect l="l" t="t" r="r" b="b"/>
            <a:pathLst>
              <a:path w="3233657" h="3236532">
                <a:moveTo>
                  <a:pt x="0" y="0"/>
                </a:moveTo>
                <a:lnTo>
                  <a:pt x="3233657" y="0"/>
                </a:lnTo>
                <a:lnTo>
                  <a:pt x="3233657" y="3236531"/>
                </a:lnTo>
                <a:lnTo>
                  <a:pt x="0" y="3236531"/>
                </a:lnTo>
                <a:lnTo>
                  <a:pt x="0" y="0"/>
                </a:lnTo>
                <a:close/>
              </a:path>
            </a:pathLst>
          </a:custGeom>
          <a:blipFill>
            <a:blip r:embed="rId5"/>
            <a:stretch>
              <a:fillRect/>
            </a:stretch>
          </a:blipFill>
        </p:spPr>
      </p:sp>
      <p:sp>
        <p:nvSpPr>
          <p:cNvPr id="7" name="TextBox 7"/>
          <p:cNvSpPr txBox="1"/>
          <p:nvPr/>
        </p:nvSpPr>
        <p:spPr>
          <a:xfrm>
            <a:off x="610097" y="3078538"/>
            <a:ext cx="15887344" cy="5620512"/>
          </a:xfrm>
          <a:prstGeom prst="rect">
            <a:avLst/>
          </a:prstGeom>
        </p:spPr>
        <p:txBody>
          <a:bodyPr lIns="0" tIns="0" rIns="0" bIns="0" rtlCol="0" anchor="t">
            <a:spAutoFit/>
          </a:bodyPr>
          <a:lstStyle/>
          <a:p>
            <a:pPr marL="760095" lvl="1" indent="-380048" algn="l">
              <a:lnSpc>
                <a:spcPts val="6384"/>
              </a:lnSpc>
              <a:buFont typeface="Arial"/>
              <a:buChar char="•"/>
            </a:pPr>
            <a:r>
              <a:rPr lang="en-US" sz="4200" spc="-214">
                <a:solidFill>
                  <a:srgbClr val="FFFFFF"/>
                </a:solidFill>
                <a:latin typeface="Open Sans"/>
                <a:ea typeface="Open Sans"/>
                <a:cs typeface="Open Sans"/>
                <a:sym typeface="Open Sans"/>
              </a:rPr>
              <a:t>J A =</a:t>
            </a:r>
            <a:r>
              <a:rPr lang="en-US" sz="4200" spc="-214">
                <a:solidFill>
                  <a:srgbClr val="FF0000"/>
                </a:solidFill>
                <a:latin typeface="Open Sans"/>
                <a:ea typeface="Open Sans"/>
                <a:cs typeface="Open Sans"/>
                <a:sym typeface="Open Sans"/>
              </a:rPr>
              <a:t> </a:t>
            </a:r>
            <a:r>
              <a:rPr lang="en-US" sz="4200" b="1" spc="-214">
                <a:solidFill>
                  <a:srgbClr val="F7F8F9"/>
                </a:solidFill>
                <a:latin typeface="Open Sans Bold"/>
                <a:ea typeface="Open Sans Bold"/>
                <a:cs typeface="Open Sans Bold"/>
                <a:sym typeface="Open Sans Bold"/>
              </a:rPr>
              <a:t>J</a:t>
            </a:r>
            <a:r>
              <a:rPr lang="en-US" sz="4200" spc="-214">
                <a:solidFill>
                  <a:srgbClr val="FFFFFF"/>
                </a:solidFill>
                <a:latin typeface="Open Sans"/>
                <a:ea typeface="Open Sans"/>
                <a:cs typeface="Open Sans"/>
                <a:sym typeface="Open Sans"/>
              </a:rPr>
              <a:t>unior </a:t>
            </a:r>
            <a:r>
              <a:rPr lang="en-US" sz="4200" b="1" spc="-214">
                <a:solidFill>
                  <a:srgbClr val="FFFFFF"/>
                </a:solidFill>
                <a:latin typeface="Open Sans Bold"/>
                <a:ea typeface="Open Sans Bold"/>
                <a:cs typeface="Open Sans Bold"/>
                <a:sym typeface="Open Sans Bold"/>
              </a:rPr>
              <a:t>A</a:t>
            </a:r>
            <a:r>
              <a:rPr lang="en-US" sz="4200" spc="-214">
                <a:solidFill>
                  <a:srgbClr val="FFFFFF"/>
                </a:solidFill>
                <a:latin typeface="Open Sans"/>
                <a:ea typeface="Open Sans"/>
                <a:cs typeface="Open Sans"/>
                <a:sym typeface="Open Sans"/>
              </a:rPr>
              <a:t>chivement </a:t>
            </a:r>
          </a:p>
          <a:p>
            <a:pPr marL="760095" lvl="1" indent="-380048" algn="l">
              <a:lnSpc>
                <a:spcPts val="6384"/>
              </a:lnSpc>
              <a:buFont typeface="Arial"/>
              <a:buChar char="•"/>
            </a:pPr>
            <a:r>
              <a:rPr lang="en-US" sz="4200" spc="-216">
                <a:solidFill>
                  <a:srgbClr val="FFFFFF"/>
                </a:solidFill>
                <a:latin typeface="Open Sans"/>
                <a:ea typeface="Open Sans"/>
                <a:cs typeface="Open Sans"/>
                <a:sym typeface="Open Sans"/>
              </a:rPr>
              <a:t>1919 aux États-Unis, fondé par M. Horace A. Moses </a:t>
            </a:r>
          </a:p>
          <a:p>
            <a:pPr marL="760095" lvl="1" indent="-380048" algn="l">
              <a:lnSpc>
                <a:spcPts val="6384"/>
              </a:lnSpc>
              <a:buFont typeface="Arial"/>
              <a:buChar char="•"/>
            </a:pPr>
            <a:r>
              <a:rPr lang="en-US" sz="4200" spc="-216">
                <a:solidFill>
                  <a:srgbClr val="FFFFFF"/>
                </a:solidFill>
                <a:latin typeface="Open Sans"/>
                <a:ea typeface="Open Sans"/>
                <a:cs typeface="Open Sans"/>
                <a:sym typeface="Open Sans"/>
              </a:rPr>
              <a:t>1955 au Canada</a:t>
            </a:r>
          </a:p>
          <a:p>
            <a:pPr marL="760095" lvl="1" indent="-380048" algn="l">
              <a:lnSpc>
                <a:spcPts val="6384"/>
              </a:lnSpc>
              <a:buFont typeface="Arial"/>
              <a:buChar char="•"/>
            </a:pPr>
            <a:r>
              <a:rPr lang="en-US" sz="4200" spc="-214">
                <a:solidFill>
                  <a:srgbClr val="FFFFFF"/>
                </a:solidFill>
                <a:latin typeface="Open Sans"/>
                <a:ea typeface="Open Sans"/>
                <a:cs typeface="Open Sans"/>
                <a:sym typeface="Open Sans"/>
              </a:rPr>
              <a:t>1962 au Québec</a:t>
            </a:r>
          </a:p>
          <a:p>
            <a:pPr marL="760095" lvl="1" indent="-380048" algn="l">
              <a:lnSpc>
                <a:spcPts val="6384"/>
              </a:lnSpc>
              <a:buFont typeface="Arial"/>
              <a:buChar char="•"/>
            </a:pPr>
            <a:r>
              <a:rPr lang="en-US" sz="4200" spc="-214">
                <a:solidFill>
                  <a:srgbClr val="FFFFFF"/>
                </a:solidFill>
                <a:latin typeface="Open Sans"/>
                <a:ea typeface="Open Sans"/>
                <a:cs typeface="Open Sans"/>
                <a:sym typeface="Open Sans"/>
              </a:rPr>
              <a:t>Plus de </a:t>
            </a:r>
            <a:r>
              <a:rPr lang="en-US" sz="4200" b="1" spc="-214">
                <a:solidFill>
                  <a:srgbClr val="FFFFFF"/>
                </a:solidFill>
                <a:latin typeface="Open Sans Bold"/>
                <a:ea typeface="Open Sans Bold"/>
                <a:cs typeface="Open Sans Bold"/>
                <a:sym typeface="Open Sans Bold"/>
              </a:rPr>
              <a:t>12 680 000*</a:t>
            </a:r>
            <a:r>
              <a:rPr lang="en-US" sz="4200" spc="-214">
                <a:solidFill>
                  <a:srgbClr val="FFFFFF"/>
                </a:solidFill>
                <a:latin typeface="Open Sans"/>
                <a:ea typeface="Open Sans"/>
                <a:cs typeface="Open Sans"/>
                <a:sym typeface="Open Sans"/>
              </a:rPr>
              <a:t> de jeunes touchés dans le monde!</a:t>
            </a:r>
          </a:p>
          <a:p>
            <a:pPr marL="760095" lvl="1" indent="-380048" algn="l">
              <a:lnSpc>
                <a:spcPts val="6384"/>
              </a:lnSpc>
              <a:buFont typeface="Arial"/>
              <a:buChar char="•"/>
            </a:pPr>
            <a:r>
              <a:rPr lang="en-US" sz="4200" spc="-216">
                <a:solidFill>
                  <a:srgbClr val="FFFFFF"/>
                </a:solidFill>
                <a:latin typeface="Open Sans"/>
                <a:ea typeface="Open Sans"/>
                <a:cs typeface="Open Sans"/>
                <a:sym typeface="Open Sans"/>
              </a:rPr>
              <a:t>JA Worldwide a été nominé pour le Prix Nobel de la Paix en 2022, 2023 et 2024</a:t>
            </a:r>
          </a:p>
        </p:txBody>
      </p:sp>
      <p:sp>
        <p:nvSpPr>
          <p:cNvPr id="8" name="TextBox 8"/>
          <p:cNvSpPr txBox="1"/>
          <p:nvPr/>
        </p:nvSpPr>
        <p:spPr>
          <a:xfrm>
            <a:off x="932296" y="1132366"/>
            <a:ext cx="16423407" cy="817058"/>
          </a:xfrm>
          <a:prstGeom prst="rect">
            <a:avLst/>
          </a:prstGeom>
        </p:spPr>
        <p:txBody>
          <a:bodyPr lIns="0" tIns="0" rIns="0" bIns="0" rtlCol="0" anchor="t">
            <a:spAutoFit/>
          </a:bodyPr>
          <a:lstStyle/>
          <a:p>
            <a:pPr algn="l">
              <a:lnSpc>
                <a:spcPts val="5040"/>
              </a:lnSpc>
            </a:pPr>
            <a:r>
              <a:rPr lang="en-US" sz="4200" b="1" spc="-216">
                <a:solidFill>
                  <a:srgbClr val="FFFFFF"/>
                </a:solidFill>
                <a:latin typeface="Open Sans Bold"/>
                <a:ea typeface="Open Sans Bold"/>
                <a:cs typeface="Open Sans Bold"/>
                <a:sym typeface="Open Sans Bold"/>
              </a:rPr>
              <a:t>HISTORIQUE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85F74"/>
        </a:solidFill>
        <a:effectLst/>
      </p:bgPr>
    </p:bg>
    <p:spTree>
      <p:nvGrpSpPr>
        <p:cNvPr id="1" name=""/>
        <p:cNvGrpSpPr/>
        <p:nvPr/>
      </p:nvGrpSpPr>
      <p:grpSpPr>
        <a:xfrm>
          <a:off x="0" y="0"/>
          <a:ext cx="0" cy="0"/>
          <a:chOff x="0" y="0"/>
          <a:chExt cx="0" cy="0"/>
        </a:xfrm>
      </p:grpSpPr>
      <p:sp>
        <p:nvSpPr>
          <p:cNvPr id="2" name="Freeform 2"/>
          <p:cNvSpPr/>
          <p:nvPr/>
        </p:nvSpPr>
        <p:spPr>
          <a:xfrm>
            <a:off x="16830621" y="430693"/>
            <a:ext cx="857358" cy="1055207"/>
          </a:xfrm>
          <a:custGeom>
            <a:avLst/>
            <a:gdLst/>
            <a:ahLst/>
            <a:cxnLst/>
            <a:rect l="l" t="t" r="r" b="b"/>
            <a:pathLst>
              <a:path w="857358" h="1055207">
                <a:moveTo>
                  <a:pt x="0" y="0"/>
                </a:moveTo>
                <a:lnTo>
                  <a:pt x="857358" y="0"/>
                </a:lnTo>
                <a:lnTo>
                  <a:pt x="857358" y="1055207"/>
                </a:lnTo>
                <a:lnTo>
                  <a:pt x="0" y="1055207"/>
                </a:lnTo>
                <a:lnTo>
                  <a:pt x="0" y="0"/>
                </a:lnTo>
                <a:close/>
              </a:path>
            </a:pathLst>
          </a:custGeom>
          <a:blipFill>
            <a:blip r:embed="rId2"/>
            <a:stretch>
              <a:fillRect b="-1562"/>
            </a:stretch>
          </a:blipFill>
        </p:spPr>
      </p:sp>
      <p:sp>
        <p:nvSpPr>
          <p:cNvPr id="3" name="TextBox 3"/>
          <p:cNvSpPr txBox="1"/>
          <p:nvPr/>
        </p:nvSpPr>
        <p:spPr>
          <a:xfrm>
            <a:off x="6021631" y="430693"/>
            <a:ext cx="5714334" cy="914400"/>
          </a:xfrm>
          <a:prstGeom prst="rect">
            <a:avLst/>
          </a:prstGeom>
        </p:spPr>
        <p:txBody>
          <a:bodyPr lIns="0" tIns="0" rIns="0" bIns="0" rtlCol="0" anchor="t">
            <a:spAutoFit/>
          </a:bodyPr>
          <a:lstStyle/>
          <a:p>
            <a:pPr algn="l">
              <a:lnSpc>
                <a:spcPts val="7200"/>
              </a:lnSpc>
            </a:pPr>
            <a:r>
              <a:rPr lang="en-US" sz="6000" b="1" spc="-308">
                <a:solidFill>
                  <a:srgbClr val="C2EDF0"/>
                </a:solidFill>
                <a:latin typeface="Open Sans Bold"/>
                <a:ea typeface="Open Sans Bold"/>
                <a:cs typeface="Open Sans Bold"/>
                <a:sym typeface="Open Sans Bold"/>
              </a:rPr>
              <a:t>À propos de JA </a:t>
            </a:r>
          </a:p>
        </p:txBody>
      </p:sp>
      <p:grpSp>
        <p:nvGrpSpPr>
          <p:cNvPr id="4" name="Group 4"/>
          <p:cNvGrpSpPr/>
          <p:nvPr/>
        </p:nvGrpSpPr>
        <p:grpSpPr>
          <a:xfrm>
            <a:off x="7300224" y="4482617"/>
            <a:ext cx="9481222" cy="5309201"/>
            <a:chOff x="0" y="0"/>
            <a:chExt cx="2206440" cy="1235541"/>
          </a:xfrm>
        </p:grpSpPr>
        <p:sp>
          <p:nvSpPr>
            <p:cNvPr id="5" name="Freeform 5"/>
            <p:cNvSpPr/>
            <p:nvPr/>
          </p:nvSpPr>
          <p:spPr>
            <a:xfrm>
              <a:off x="0" y="0"/>
              <a:ext cx="2206441" cy="1235541"/>
            </a:xfrm>
            <a:custGeom>
              <a:avLst/>
              <a:gdLst/>
              <a:ahLst/>
              <a:cxnLst/>
              <a:rect l="l" t="t" r="r" b="b"/>
              <a:pathLst>
                <a:path w="2206441" h="1235541">
                  <a:moveTo>
                    <a:pt x="0" y="0"/>
                  </a:moveTo>
                  <a:lnTo>
                    <a:pt x="2206441" y="0"/>
                  </a:lnTo>
                  <a:lnTo>
                    <a:pt x="2206441" y="1235541"/>
                  </a:lnTo>
                  <a:lnTo>
                    <a:pt x="0" y="1235541"/>
                  </a:lnTo>
                  <a:close/>
                </a:path>
              </a:pathLst>
            </a:custGeom>
            <a:solidFill>
              <a:srgbClr val="285F74"/>
            </a:solidFill>
          </p:spPr>
        </p:sp>
        <p:sp>
          <p:nvSpPr>
            <p:cNvPr id="6" name="TextBox 6"/>
            <p:cNvSpPr txBox="1"/>
            <p:nvPr/>
          </p:nvSpPr>
          <p:spPr>
            <a:xfrm>
              <a:off x="0" y="-28575"/>
              <a:ext cx="2206440" cy="1264116"/>
            </a:xfrm>
            <a:prstGeom prst="rect">
              <a:avLst/>
            </a:prstGeom>
          </p:spPr>
          <p:txBody>
            <a:bodyPr lIns="50800" tIns="50800" rIns="50800" bIns="50800" rtlCol="0" anchor="ctr"/>
            <a:lstStyle/>
            <a:p>
              <a:pPr algn="ctr">
                <a:lnSpc>
                  <a:spcPts val="1960"/>
                </a:lnSpc>
              </a:pPr>
              <a:endParaRPr/>
            </a:p>
          </p:txBody>
        </p:sp>
      </p:grpSp>
      <p:sp>
        <p:nvSpPr>
          <p:cNvPr id="7" name="Freeform 7"/>
          <p:cNvSpPr/>
          <p:nvPr/>
        </p:nvSpPr>
        <p:spPr>
          <a:xfrm>
            <a:off x="7114930" y="4681205"/>
            <a:ext cx="9260846" cy="4993267"/>
          </a:xfrm>
          <a:custGeom>
            <a:avLst/>
            <a:gdLst/>
            <a:ahLst/>
            <a:cxnLst/>
            <a:rect l="l" t="t" r="r" b="b"/>
            <a:pathLst>
              <a:path w="9260846" h="4993267">
                <a:moveTo>
                  <a:pt x="0" y="0"/>
                </a:moveTo>
                <a:lnTo>
                  <a:pt x="9260846" y="0"/>
                </a:lnTo>
                <a:lnTo>
                  <a:pt x="9260846" y="4993267"/>
                </a:lnTo>
                <a:lnTo>
                  <a:pt x="0" y="4993267"/>
                </a:lnTo>
                <a:lnTo>
                  <a:pt x="0" y="0"/>
                </a:lnTo>
                <a:close/>
              </a:path>
            </a:pathLst>
          </a:custGeom>
          <a:blipFill>
            <a:blip r:embed="rId3"/>
            <a:stretch>
              <a:fillRect/>
            </a:stretch>
          </a:blipFill>
        </p:spPr>
      </p:sp>
      <p:grpSp>
        <p:nvGrpSpPr>
          <p:cNvPr id="8" name="Group 8"/>
          <p:cNvGrpSpPr/>
          <p:nvPr/>
        </p:nvGrpSpPr>
        <p:grpSpPr>
          <a:xfrm>
            <a:off x="8146010" y="5265257"/>
            <a:ext cx="1605213" cy="1605213"/>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2404D"/>
            </a:solidFill>
          </p:spPr>
        </p:sp>
        <p:sp>
          <p:nvSpPr>
            <p:cNvPr id="10" name="TextBox 10"/>
            <p:cNvSpPr txBox="1"/>
            <p:nvPr/>
          </p:nvSpPr>
          <p:spPr>
            <a:xfrm>
              <a:off x="76200" y="47625"/>
              <a:ext cx="660400" cy="688975"/>
            </a:xfrm>
            <a:prstGeom prst="rect">
              <a:avLst/>
            </a:prstGeom>
          </p:spPr>
          <p:txBody>
            <a:bodyPr lIns="50800" tIns="50800" rIns="50800" bIns="50800" rtlCol="0" anchor="ctr"/>
            <a:lstStyle/>
            <a:p>
              <a:pPr algn="ctr">
                <a:lnSpc>
                  <a:spcPts val="2239"/>
                </a:lnSpc>
              </a:pPr>
              <a:endParaRPr/>
            </a:p>
          </p:txBody>
        </p:sp>
      </p:grpSp>
      <p:grpSp>
        <p:nvGrpSpPr>
          <p:cNvPr id="11" name="Group 11"/>
          <p:cNvGrpSpPr/>
          <p:nvPr/>
        </p:nvGrpSpPr>
        <p:grpSpPr>
          <a:xfrm>
            <a:off x="8948617" y="7611160"/>
            <a:ext cx="1605213" cy="1605213"/>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2404D"/>
            </a:solidFill>
          </p:spPr>
        </p:sp>
        <p:sp>
          <p:nvSpPr>
            <p:cNvPr id="13" name="TextBox 13"/>
            <p:cNvSpPr txBox="1"/>
            <p:nvPr/>
          </p:nvSpPr>
          <p:spPr>
            <a:xfrm>
              <a:off x="76200" y="47625"/>
              <a:ext cx="660400" cy="688975"/>
            </a:xfrm>
            <a:prstGeom prst="rect">
              <a:avLst/>
            </a:prstGeom>
          </p:spPr>
          <p:txBody>
            <a:bodyPr lIns="50800" tIns="50800" rIns="50800" bIns="50800" rtlCol="0" anchor="ctr"/>
            <a:lstStyle/>
            <a:p>
              <a:pPr algn="ctr">
                <a:lnSpc>
                  <a:spcPts val="2239"/>
                </a:lnSpc>
              </a:pPr>
              <a:endParaRPr/>
            </a:p>
          </p:txBody>
        </p:sp>
      </p:grpSp>
      <p:grpSp>
        <p:nvGrpSpPr>
          <p:cNvPr id="14" name="Group 14"/>
          <p:cNvGrpSpPr/>
          <p:nvPr/>
        </p:nvGrpSpPr>
        <p:grpSpPr>
          <a:xfrm>
            <a:off x="10942746" y="7040079"/>
            <a:ext cx="1605213" cy="1605213"/>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2404D"/>
            </a:solidFill>
          </p:spPr>
        </p:sp>
        <p:sp>
          <p:nvSpPr>
            <p:cNvPr id="16" name="TextBox 16"/>
            <p:cNvSpPr txBox="1"/>
            <p:nvPr/>
          </p:nvSpPr>
          <p:spPr>
            <a:xfrm>
              <a:off x="76200" y="47625"/>
              <a:ext cx="660400" cy="688975"/>
            </a:xfrm>
            <a:prstGeom prst="rect">
              <a:avLst/>
            </a:prstGeom>
          </p:spPr>
          <p:txBody>
            <a:bodyPr lIns="50800" tIns="50800" rIns="50800" bIns="50800" rtlCol="0" anchor="ctr"/>
            <a:lstStyle/>
            <a:p>
              <a:pPr algn="ctr">
                <a:lnSpc>
                  <a:spcPts val="2239"/>
                </a:lnSpc>
              </a:pPr>
              <a:endParaRPr/>
            </a:p>
          </p:txBody>
        </p:sp>
      </p:grpSp>
      <p:sp>
        <p:nvSpPr>
          <p:cNvPr id="17" name="TextBox 17"/>
          <p:cNvSpPr txBox="1"/>
          <p:nvPr/>
        </p:nvSpPr>
        <p:spPr>
          <a:xfrm>
            <a:off x="10872927" y="7692129"/>
            <a:ext cx="1744852" cy="263013"/>
          </a:xfrm>
          <a:prstGeom prst="rect">
            <a:avLst/>
          </a:prstGeom>
        </p:spPr>
        <p:txBody>
          <a:bodyPr lIns="0" tIns="0" rIns="0" bIns="0" rtlCol="0" anchor="t">
            <a:spAutoFit/>
          </a:bodyPr>
          <a:lstStyle/>
          <a:p>
            <a:pPr algn="ctr">
              <a:lnSpc>
                <a:spcPts val="2155"/>
              </a:lnSpc>
            </a:pPr>
            <a:r>
              <a:rPr lang="en-US" sz="1539">
                <a:solidFill>
                  <a:srgbClr val="FFFFFF"/>
                </a:solidFill>
                <a:latin typeface="JA Multicolor"/>
                <a:ea typeface="JA Multicolor"/>
                <a:cs typeface="JA Multicolor"/>
                <a:sym typeface="JA Multicolor"/>
              </a:rPr>
              <a:t>JA AFRICA</a:t>
            </a:r>
          </a:p>
        </p:txBody>
      </p:sp>
      <p:grpSp>
        <p:nvGrpSpPr>
          <p:cNvPr id="18" name="Group 18"/>
          <p:cNvGrpSpPr/>
          <p:nvPr/>
        </p:nvGrpSpPr>
        <p:grpSpPr>
          <a:xfrm>
            <a:off x="11233998" y="4978880"/>
            <a:ext cx="1605213" cy="1605213"/>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2404D"/>
            </a:solidFill>
          </p:spPr>
        </p:sp>
        <p:sp>
          <p:nvSpPr>
            <p:cNvPr id="20" name="TextBox 20"/>
            <p:cNvSpPr txBox="1"/>
            <p:nvPr/>
          </p:nvSpPr>
          <p:spPr>
            <a:xfrm>
              <a:off x="76200" y="47625"/>
              <a:ext cx="660400" cy="688975"/>
            </a:xfrm>
            <a:prstGeom prst="rect">
              <a:avLst/>
            </a:prstGeom>
          </p:spPr>
          <p:txBody>
            <a:bodyPr lIns="50800" tIns="50800" rIns="50800" bIns="50800" rtlCol="0" anchor="ctr"/>
            <a:lstStyle/>
            <a:p>
              <a:pPr algn="ctr">
                <a:lnSpc>
                  <a:spcPts val="2239"/>
                </a:lnSpc>
              </a:pPr>
              <a:endParaRPr/>
            </a:p>
          </p:txBody>
        </p:sp>
      </p:grpSp>
      <p:grpSp>
        <p:nvGrpSpPr>
          <p:cNvPr id="21" name="Group 21"/>
          <p:cNvGrpSpPr/>
          <p:nvPr/>
        </p:nvGrpSpPr>
        <p:grpSpPr>
          <a:xfrm>
            <a:off x="12220842" y="6125015"/>
            <a:ext cx="1605213" cy="1605213"/>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2404D"/>
            </a:solidFill>
          </p:spPr>
        </p:sp>
        <p:sp>
          <p:nvSpPr>
            <p:cNvPr id="23" name="TextBox 23"/>
            <p:cNvSpPr txBox="1"/>
            <p:nvPr/>
          </p:nvSpPr>
          <p:spPr>
            <a:xfrm>
              <a:off x="76200" y="47625"/>
              <a:ext cx="660400" cy="688975"/>
            </a:xfrm>
            <a:prstGeom prst="rect">
              <a:avLst/>
            </a:prstGeom>
          </p:spPr>
          <p:txBody>
            <a:bodyPr lIns="50800" tIns="50800" rIns="50800" bIns="50800" rtlCol="0" anchor="ctr"/>
            <a:lstStyle/>
            <a:p>
              <a:pPr algn="ctr">
                <a:lnSpc>
                  <a:spcPts val="2239"/>
                </a:lnSpc>
              </a:pPr>
              <a:endParaRPr/>
            </a:p>
          </p:txBody>
        </p:sp>
      </p:grpSp>
      <p:grpSp>
        <p:nvGrpSpPr>
          <p:cNvPr id="24" name="Group 24"/>
          <p:cNvGrpSpPr/>
          <p:nvPr/>
        </p:nvGrpSpPr>
        <p:grpSpPr>
          <a:xfrm>
            <a:off x="14357588" y="5293522"/>
            <a:ext cx="1605213" cy="1605213"/>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2404D"/>
            </a:solidFill>
          </p:spPr>
        </p:sp>
        <p:sp>
          <p:nvSpPr>
            <p:cNvPr id="26" name="TextBox 26"/>
            <p:cNvSpPr txBox="1"/>
            <p:nvPr/>
          </p:nvSpPr>
          <p:spPr>
            <a:xfrm>
              <a:off x="76200" y="47625"/>
              <a:ext cx="660400" cy="688975"/>
            </a:xfrm>
            <a:prstGeom prst="rect">
              <a:avLst/>
            </a:prstGeom>
          </p:spPr>
          <p:txBody>
            <a:bodyPr lIns="50800" tIns="50800" rIns="50800" bIns="50800" rtlCol="0" anchor="ctr"/>
            <a:lstStyle/>
            <a:p>
              <a:pPr algn="ctr">
                <a:lnSpc>
                  <a:spcPts val="2239"/>
                </a:lnSpc>
              </a:pPr>
              <a:endParaRPr/>
            </a:p>
          </p:txBody>
        </p:sp>
      </p:grpSp>
      <p:sp>
        <p:nvSpPr>
          <p:cNvPr id="27" name="Freeform 27"/>
          <p:cNvSpPr/>
          <p:nvPr/>
        </p:nvSpPr>
        <p:spPr>
          <a:xfrm>
            <a:off x="14893283" y="2862149"/>
            <a:ext cx="2970774" cy="2832598"/>
          </a:xfrm>
          <a:custGeom>
            <a:avLst/>
            <a:gdLst/>
            <a:ahLst/>
            <a:cxnLst/>
            <a:rect l="l" t="t" r="r" b="b"/>
            <a:pathLst>
              <a:path w="2970774" h="2832598">
                <a:moveTo>
                  <a:pt x="0" y="0"/>
                </a:moveTo>
                <a:lnTo>
                  <a:pt x="2970774" y="0"/>
                </a:lnTo>
                <a:lnTo>
                  <a:pt x="2970774" y="2832598"/>
                </a:lnTo>
                <a:lnTo>
                  <a:pt x="0" y="2832598"/>
                </a:lnTo>
                <a:lnTo>
                  <a:pt x="0" y="0"/>
                </a:lnTo>
                <a:close/>
              </a:path>
            </a:pathLst>
          </a:custGeom>
          <a:blipFill>
            <a:blip r:embed="rId4"/>
            <a:stretch>
              <a:fillRect/>
            </a:stretch>
          </a:blipFill>
        </p:spPr>
      </p:sp>
      <p:sp>
        <p:nvSpPr>
          <p:cNvPr id="28" name="TextBox 28"/>
          <p:cNvSpPr txBox="1"/>
          <p:nvPr/>
        </p:nvSpPr>
        <p:spPr>
          <a:xfrm>
            <a:off x="464541" y="1466636"/>
            <a:ext cx="16316905" cy="2701922"/>
          </a:xfrm>
          <a:prstGeom prst="rect">
            <a:avLst/>
          </a:prstGeom>
        </p:spPr>
        <p:txBody>
          <a:bodyPr lIns="0" tIns="0" rIns="0" bIns="0" rtlCol="0" anchor="t">
            <a:spAutoFit/>
          </a:bodyPr>
          <a:lstStyle/>
          <a:p>
            <a:pPr algn="just">
              <a:lnSpc>
                <a:spcPts val="5425"/>
              </a:lnSpc>
            </a:pPr>
            <a:r>
              <a:rPr lang="en-US" sz="3500" b="1">
                <a:solidFill>
                  <a:srgbClr val="FFFFFF"/>
                </a:solidFill>
                <a:latin typeface="Open Sans Bold"/>
                <a:ea typeface="Open Sans Bold"/>
                <a:cs typeface="Open Sans Bold"/>
                <a:sym typeface="Open Sans Bold"/>
              </a:rPr>
              <a:t>Fondée en 1919, JA est aujourd’hui l’une des plus grandes ONG au service de la jeunesse dans le monde. Elle a offert à plus de 17 millions d’étudiants des expériences d’apprentissage en matière d’emploi et d’entrepreneuriat. </a:t>
            </a:r>
          </a:p>
        </p:txBody>
      </p:sp>
      <p:sp>
        <p:nvSpPr>
          <p:cNvPr id="29" name="TextBox 29"/>
          <p:cNvSpPr txBox="1"/>
          <p:nvPr/>
        </p:nvSpPr>
        <p:spPr>
          <a:xfrm>
            <a:off x="8076191" y="5743387"/>
            <a:ext cx="1744852" cy="527041"/>
          </a:xfrm>
          <a:prstGeom prst="rect">
            <a:avLst/>
          </a:prstGeom>
        </p:spPr>
        <p:txBody>
          <a:bodyPr lIns="0" tIns="0" rIns="0" bIns="0" rtlCol="0" anchor="t">
            <a:spAutoFit/>
          </a:bodyPr>
          <a:lstStyle/>
          <a:p>
            <a:pPr algn="ctr">
              <a:lnSpc>
                <a:spcPts val="2155"/>
              </a:lnSpc>
            </a:pPr>
            <a:r>
              <a:rPr lang="en-US" sz="1539">
                <a:solidFill>
                  <a:srgbClr val="FFFFFF"/>
                </a:solidFill>
                <a:latin typeface="JA Multicolor"/>
                <a:ea typeface="JA Multicolor"/>
                <a:cs typeface="JA Multicolor"/>
                <a:sym typeface="JA Multicolor"/>
              </a:rPr>
              <a:t>JUNIOR ACHIEVEMENT</a:t>
            </a:r>
          </a:p>
        </p:txBody>
      </p:sp>
      <p:sp>
        <p:nvSpPr>
          <p:cNvPr id="30" name="TextBox 30"/>
          <p:cNvSpPr txBox="1"/>
          <p:nvPr/>
        </p:nvSpPr>
        <p:spPr>
          <a:xfrm>
            <a:off x="8878798" y="8263210"/>
            <a:ext cx="1744852" cy="263013"/>
          </a:xfrm>
          <a:prstGeom prst="rect">
            <a:avLst/>
          </a:prstGeom>
        </p:spPr>
        <p:txBody>
          <a:bodyPr lIns="0" tIns="0" rIns="0" bIns="0" rtlCol="0" anchor="t">
            <a:spAutoFit/>
          </a:bodyPr>
          <a:lstStyle/>
          <a:p>
            <a:pPr algn="ctr">
              <a:lnSpc>
                <a:spcPts val="2155"/>
              </a:lnSpc>
            </a:pPr>
            <a:r>
              <a:rPr lang="en-US" sz="1539">
                <a:solidFill>
                  <a:srgbClr val="FFFFFF"/>
                </a:solidFill>
                <a:latin typeface="JA Multicolor"/>
                <a:ea typeface="JA Multicolor"/>
                <a:cs typeface="JA Multicolor"/>
                <a:sym typeface="JA Multicolor"/>
              </a:rPr>
              <a:t>JA AMERICAS</a:t>
            </a:r>
          </a:p>
        </p:txBody>
      </p:sp>
      <p:sp>
        <p:nvSpPr>
          <p:cNvPr id="31" name="TextBox 31"/>
          <p:cNvSpPr txBox="1"/>
          <p:nvPr/>
        </p:nvSpPr>
        <p:spPr>
          <a:xfrm>
            <a:off x="11164179" y="5656647"/>
            <a:ext cx="1744852" cy="263013"/>
          </a:xfrm>
          <a:prstGeom prst="rect">
            <a:avLst/>
          </a:prstGeom>
        </p:spPr>
        <p:txBody>
          <a:bodyPr lIns="0" tIns="0" rIns="0" bIns="0" rtlCol="0" anchor="t">
            <a:spAutoFit/>
          </a:bodyPr>
          <a:lstStyle/>
          <a:p>
            <a:pPr algn="ctr">
              <a:lnSpc>
                <a:spcPts val="2155"/>
              </a:lnSpc>
            </a:pPr>
            <a:r>
              <a:rPr lang="en-US" sz="1539">
                <a:solidFill>
                  <a:srgbClr val="FFFFFF"/>
                </a:solidFill>
                <a:latin typeface="JA Multicolor"/>
                <a:ea typeface="JA Multicolor"/>
                <a:cs typeface="JA Multicolor"/>
                <a:sym typeface="JA Multicolor"/>
              </a:rPr>
              <a:t>JA EUROPE</a:t>
            </a:r>
          </a:p>
        </p:txBody>
      </p:sp>
      <p:sp>
        <p:nvSpPr>
          <p:cNvPr id="32" name="TextBox 32"/>
          <p:cNvSpPr txBox="1"/>
          <p:nvPr/>
        </p:nvSpPr>
        <p:spPr>
          <a:xfrm>
            <a:off x="12547960" y="6548476"/>
            <a:ext cx="1016564" cy="791069"/>
          </a:xfrm>
          <a:prstGeom prst="rect">
            <a:avLst/>
          </a:prstGeom>
        </p:spPr>
        <p:txBody>
          <a:bodyPr lIns="0" tIns="0" rIns="0" bIns="0" rtlCol="0" anchor="t">
            <a:spAutoFit/>
          </a:bodyPr>
          <a:lstStyle/>
          <a:p>
            <a:pPr algn="ctr">
              <a:lnSpc>
                <a:spcPts val="2155"/>
              </a:lnSpc>
            </a:pPr>
            <a:r>
              <a:rPr lang="en-US" sz="1539">
                <a:solidFill>
                  <a:srgbClr val="FFFFFF"/>
                </a:solidFill>
                <a:latin typeface="JA Multicolor"/>
                <a:ea typeface="JA Multicolor"/>
                <a:cs typeface="JA Multicolor"/>
                <a:sym typeface="JA Multicolor"/>
              </a:rPr>
              <a:t>INJIAZ AL-ARAB</a:t>
            </a:r>
          </a:p>
          <a:p>
            <a:pPr algn="ctr">
              <a:lnSpc>
                <a:spcPts val="2155"/>
              </a:lnSpc>
            </a:pPr>
            <a:r>
              <a:rPr lang="en-US" sz="1539">
                <a:solidFill>
                  <a:srgbClr val="FFFFFF"/>
                </a:solidFill>
                <a:latin typeface="JA Multicolor"/>
                <a:ea typeface="JA Multicolor"/>
                <a:cs typeface="JA Multicolor"/>
                <a:sym typeface="JA Multicolor"/>
              </a:rPr>
              <a:t>JA MENA</a:t>
            </a:r>
          </a:p>
        </p:txBody>
      </p:sp>
      <p:sp>
        <p:nvSpPr>
          <p:cNvPr id="33" name="TextBox 33"/>
          <p:cNvSpPr txBox="1"/>
          <p:nvPr/>
        </p:nvSpPr>
        <p:spPr>
          <a:xfrm>
            <a:off x="14525609" y="6059535"/>
            <a:ext cx="1269170" cy="527041"/>
          </a:xfrm>
          <a:prstGeom prst="rect">
            <a:avLst/>
          </a:prstGeom>
        </p:spPr>
        <p:txBody>
          <a:bodyPr lIns="0" tIns="0" rIns="0" bIns="0" rtlCol="0" anchor="t">
            <a:spAutoFit/>
          </a:bodyPr>
          <a:lstStyle/>
          <a:p>
            <a:pPr algn="ctr">
              <a:lnSpc>
                <a:spcPts val="2155"/>
              </a:lnSpc>
            </a:pPr>
            <a:r>
              <a:rPr lang="en-US" sz="1539">
                <a:solidFill>
                  <a:srgbClr val="FFFFFF"/>
                </a:solidFill>
                <a:latin typeface="JA Multicolor"/>
                <a:ea typeface="JA Multicolor"/>
                <a:cs typeface="JA Multicolor"/>
                <a:sym typeface="JA Multicolor"/>
              </a:rPr>
              <a:t>JA ASIA PACIFIC</a:t>
            </a:r>
          </a:p>
        </p:txBody>
      </p:sp>
      <p:sp>
        <p:nvSpPr>
          <p:cNvPr id="34" name="TextBox 34"/>
          <p:cNvSpPr txBox="1"/>
          <p:nvPr/>
        </p:nvSpPr>
        <p:spPr>
          <a:xfrm>
            <a:off x="464541" y="4229350"/>
            <a:ext cx="6506966" cy="5445122"/>
          </a:xfrm>
          <a:prstGeom prst="rect">
            <a:avLst/>
          </a:prstGeom>
        </p:spPr>
        <p:txBody>
          <a:bodyPr lIns="0" tIns="0" rIns="0" bIns="0" rtlCol="0" anchor="t">
            <a:spAutoFit/>
          </a:bodyPr>
          <a:lstStyle/>
          <a:p>
            <a:pPr algn="just">
              <a:lnSpc>
                <a:spcPts val="5425"/>
              </a:lnSpc>
            </a:pPr>
            <a:r>
              <a:rPr lang="en-US" sz="3500" b="1">
                <a:solidFill>
                  <a:srgbClr val="FFFFFF"/>
                </a:solidFill>
                <a:latin typeface="Open Sans Bold"/>
                <a:ea typeface="Open Sans Bold"/>
                <a:cs typeface="Open Sans Bold"/>
                <a:sym typeface="Open Sans Bold"/>
              </a:rPr>
              <a:t>Présente dans plus de 121 pays, JA apprend aux jeunes à acquérir les compétences et l’état d’esprit nécessaires pour créer des entreprises, trouver un emploi intéressant et bâtir des communautés prospères.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2404D"/>
        </a:solidFill>
        <a:effectLst/>
      </p:bgPr>
    </p:bg>
    <p:spTree>
      <p:nvGrpSpPr>
        <p:cNvPr id="1" name=""/>
        <p:cNvGrpSpPr/>
        <p:nvPr/>
      </p:nvGrpSpPr>
      <p:grpSpPr>
        <a:xfrm>
          <a:off x="0" y="0"/>
          <a:ext cx="0" cy="0"/>
          <a:chOff x="0" y="0"/>
          <a:chExt cx="0" cy="0"/>
        </a:xfrm>
      </p:grpSpPr>
      <p:sp>
        <p:nvSpPr>
          <p:cNvPr id="2" name="Freeform 2"/>
          <p:cNvSpPr/>
          <p:nvPr/>
        </p:nvSpPr>
        <p:spPr>
          <a:xfrm>
            <a:off x="1" y="0"/>
            <a:ext cx="8237334" cy="10287000"/>
          </a:xfrm>
          <a:custGeom>
            <a:avLst/>
            <a:gdLst/>
            <a:ahLst/>
            <a:cxnLst/>
            <a:rect l="l" t="t" r="r" b="b"/>
            <a:pathLst>
              <a:path w="8237334" h="10287000">
                <a:moveTo>
                  <a:pt x="0" y="0"/>
                </a:moveTo>
                <a:lnTo>
                  <a:pt x="8237335" y="0"/>
                </a:lnTo>
                <a:lnTo>
                  <a:pt x="8237335" y="10287000"/>
                </a:lnTo>
                <a:lnTo>
                  <a:pt x="0" y="10287000"/>
                </a:lnTo>
                <a:lnTo>
                  <a:pt x="0" y="0"/>
                </a:lnTo>
                <a:close/>
              </a:path>
            </a:pathLst>
          </a:custGeom>
          <a:blipFill>
            <a:blip r:embed="rId2"/>
            <a:stretch>
              <a:fillRect t="-46" b="-46"/>
            </a:stretch>
          </a:blipFill>
        </p:spPr>
      </p:sp>
      <p:sp>
        <p:nvSpPr>
          <p:cNvPr id="3" name="TextBox 3"/>
          <p:cNvSpPr txBox="1"/>
          <p:nvPr/>
        </p:nvSpPr>
        <p:spPr>
          <a:xfrm>
            <a:off x="9059338" y="2223188"/>
            <a:ext cx="8420576" cy="4086225"/>
          </a:xfrm>
          <a:prstGeom prst="rect">
            <a:avLst/>
          </a:prstGeom>
        </p:spPr>
        <p:txBody>
          <a:bodyPr lIns="0" tIns="0" rIns="0" bIns="0" rtlCol="0" anchor="t">
            <a:spAutoFit/>
          </a:bodyPr>
          <a:lstStyle/>
          <a:p>
            <a:pPr algn="ctr">
              <a:lnSpc>
                <a:spcPts val="10799"/>
              </a:lnSpc>
            </a:pPr>
            <a:r>
              <a:rPr lang="en-US" sz="8999" b="1" spc="-458">
                <a:solidFill>
                  <a:srgbClr val="FFFFFF"/>
                </a:solidFill>
                <a:latin typeface="Open Sans Bold"/>
                <a:ea typeface="Open Sans Bold"/>
                <a:cs typeface="Open Sans Bold"/>
                <a:sym typeface="Open Sans Bold"/>
              </a:rPr>
              <a:t>ENTREPRISE ÉTUDIANTE </a:t>
            </a:r>
          </a:p>
          <a:p>
            <a:pPr algn="ctr">
              <a:lnSpc>
                <a:spcPts val="10800"/>
              </a:lnSpc>
            </a:pPr>
            <a:endParaRPr lang="en-US" sz="8999" b="1" spc="-458">
              <a:solidFill>
                <a:srgbClr val="FFFFFF"/>
              </a:solidFill>
              <a:latin typeface="Open Sans Bold"/>
              <a:ea typeface="Open Sans Bold"/>
              <a:cs typeface="Open Sans Bold"/>
              <a:sym typeface="Open Sans Bold"/>
            </a:endParaRPr>
          </a:p>
        </p:txBody>
      </p:sp>
      <p:sp>
        <p:nvSpPr>
          <p:cNvPr id="4" name="TextBox 4"/>
          <p:cNvSpPr txBox="1"/>
          <p:nvPr/>
        </p:nvSpPr>
        <p:spPr>
          <a:xfrm>
            <a:off x="10233734" y="6576124"/>
            <a:ext cx="6041167" cy="493014"/>
          </a:xfrm>
          <a:prstGeom prst="rect">
            <a:avLst/>
          </a:prstGeom>
        </p:spPr>
        <p:txBody>
          <a:bodyPr lIns="0" tIns="0" rIns="0" bIns="0" rtlCol="0" anchor="t">
            <a:spAutoFit/>
          </a:bodyPr>
          <a:lstStyle/>
          <a:p>
            <a:pPr algn="ctr">
              <a:lnSpc>
                <a:spcPts val="3888"/>
              </a:lnSpc>
            </a:pPr>
            <a:r>
              <a:rPr lang="en-US" sz="3600" spc="-185">
                <a:solidFill>
                  <a:srgbClr val="FFFFFF"/>
                </a:solidFill>
                <a:latin typeface="Montserrat 1"/>
                <a:ea typeface="Montserrat 1"/>
                <a:cs typeface="Montserrat 1"/>
                <a:sym typeface="Montserrat 1"/>
              </a:rPr>
              <a:t>Programme scolaire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3E24F"/>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2114832" y="715132"/>
            <a:ext cx="14058335" cy="7907813"/>
          </a:xfrm>
          <a:prstGeom prst="rect">
            <a:avLst/>
          </a:prstGeom>
        </p:spPr>
      </p:pic>
      <p:sp>
        <p:nvSpPr>
          <p:cNvPr id="3" name="TextBox 3"/>
          <p:cNvSpPr txBox="1"/>
          <p:nvPr/>
        </p:nvSpPr>
        <p:spPr>
          <a:xfrm>
            <a:off x="1942877" y="8839212"/>
            <a:ext cx="14597062" cy="905509"/>
          </a:xfrm>
          <a:prstGeom prst="rect">
            <a:avLst/>
          </a:prstGeom>
        </p:spPr>
        <p:txBody>
          <a:bodyPr lIns="0" tIns="0" rIns="0" bIns="0" rtlCol="0" anchor="t">
            <a:spAutoFit/>
          </a:bodyPr>
          <a:lstStyle/>
          <a:p>
            <a:pPr algn="ctr">
              <a:lnSpc>
                <a:spcPts val="3640"/>
              </a:lnSpc>
            </a:pPr>
            <a:r>
              <a:rPr lang="en-US" sz="2600">
                <a:solidFill>
                  <a:srgbClr val="22404D"/>
                </a:solidFill>
                <a:latin typeface="Open Sans"/>
                <a:ea typeface="Open Sans"/>
                <a:cs typeface="Open Sans"/>
                <a:sym typeface="Open Sans"/>
              </a:rPr>
              <a:t>* En 2025-2026, le programme dure 22 semaines (octobre à mars)</a:t>
            </a:r>
          </a:p>
          <a:p>
            <a:pPr algn="ctr">
              <a:lnSpc>
                <a:spcPts val="3640"/>
              </a:lnSpc>
            </a:pPr>
            <a:r>
              <a:rPr lang="en-US" sz="2600">
                <a:solidFill>
                  <a:srgbClr val="22404D"/>
                </a:solidFill>
                <a:latin typeface="Open Sans"/>
                <a:ea typeface="Open Sans"/>
                <a:cs typeface="Open Sans"/>
                <a:sym typeface="Open Sans"/>
              </a:rPr>
              <a:t>**Les postes de VP ont légèrement été modifiés, pour mieux correspondre aux besoins actuels</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0A0AF"/>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145880"/>
            <a:chOff x="0" y="0"/>
            <a:chExt cx="4816593" cy="565170"/>
          </a:xfrm>
        </p:grpSpPr>
        <p:sp>
          <p:nvSpPr>
            <p:cNvPr id="3" name="Freeform 3"/>
            <p:cNvSpPr/>
            <p:nvPr/>
          </p:nvSpPr>
          <p:spPr>
            <a:xfrm>
              <a:off x="0" y="0"/>
              <a:ext cx="4816592" cy="565170"/>
            </a:xfrm>
            <a:custGeom>
              <a:avLst/>
              <a:gdLst/>
              <a:ahLst/>
              <a:cxnLst/>
              <a:rect l="l" t="t" r="r" b="b"/>
              <a:pathLst>
                <a:path w="4816592" h="565170">
                  <a:moveTo>
                    <a:pt x="0" y="0"/>
                  </a:moveTo>
                  <a:lnTo>
                    <a:pt x="4816592" y="0"/>
                  </a:lnTo>
                  <a:lnTo>
                    <a:pt x="4816592" y="565170"/>
                  </a:lnTo>
                  <a:lnTo>
                    <a:pt x="0" y="565170"/>
                  </a:lnTo>
                  <a:close/>
                </a:path>
              </a:pathLst>
            </a:custGeom>
            <a:solidFill>
              <a:srgbClr val="285F74"/>
            </a:solidFill>
          </p:spPr>
        </p:sp>
        <p:sp>
          <p:nvSpPr>
            <p:cNvPr id="4" name="TextBox 4"/>
            <p:cNvSpPr txBox="1"/>
            <p:nvPr/>
          </p:nvSpPr>
          <p:spPr>
            <a:xfrm>
              <a:off x="0" y="28575"/>
              <a:ext cx="4816593" cy="536595"/>
            </a:xfrm>
            <a:prstGeom prst="rect">
              <a:avLst/>
            </a:prstGeom>
          </p:spPr>
          <p:txBody>
            <a:bodyPr lIns="50800" tIns="50800" rIns="50800" bIns="50800" rtlCol="0" anchor="ctr"/>
            <a:lstStyle/>
            <a:p>
              <a:pPr algn="ctr">
                <a:lnSpc>
                  <a:spcPts val="2268"/>
                </a:lnSpc>
              </a:pPr>
              <a:endParaRPr/>
            </a:p>
          </p:txBody>
        </p:sp>
      </p:grpSp>
      <p:sp>
        <p:nvSpPr>
          <p:cNvPr id="5" name="Freeform 5"/>
          <p:cNvSpPr/>
          <p:nvPr/>
        </p:nvSpPr>
        <p:spPr>
          <a:xfrm>
            <a:off x="13651274" y="4611984"/>
            <a:ext cx="3918624" cy="5176612"/>
          </a:xfrm>
          <a:custGeom>
            <a:avLst/>
            <a:gdLst/>
            <a:ahLst/>
            <a:cxnLst/>
            <a:rect l="l" t="t" r="r" b="b"/>
            <a:pathLst>
              <a:path w="3918624" h="5176612">
                <a:moveTo>
                  <a:pt x="0" y="0"/>
                </a:moveTo>
                <a:lnTo>
                  <a:pt x="3918624" y="0"/>
                </a:lnTo>
                <a:lnTo>
                  <a:pt x="3918624" y="5176612"/>
                </a:lnTo>
                <a:lnTo>
                  <a:pt x="0" y="5176612"/>
                </a:lnTo>
                <a:lnTo>
                  <a:pt x="0" y="0"/>
                </a:lnTo>
                <a:close/>
              </a:path>
            </a:pathLst>
          </a:custGeom>
          <a:blipFill>
            <a:blip r:embed="rId2"/>
            <a:stretch>
              <a:fillRect l="-87810" t="-16629" r="-89881" b="-23662"/>
            </a:stretch>
          </a:blipFill>
        </p:spPr>
      </p:sp>
      <p:sp>
        <p:nvSpPr>
          <p:cNvPr id="6" name="TextBox 6"/>
          <p:cNvSpPr txBox="1"/>
          <p:nvPr/>
        </p:nvSpPr>
        <p:spPr>
          <a:xfrm>
            <a:off x="1328447" y="4173141"/>
            <a:ext cx="13468687" cy="695325"/>
          </a:xfrm>
          <a:prstGeom prst="rect">
            <a:avLst/>
          </a:prstGeom>
        </p:spPr>
        <p:txBody>
          <a:bodyPr lIns="0" tIns="0" rIns="0" bIns="0" rtlCol="0" anchor="t">
            <a:spAutoFit/>
          </a:bodyPr>
          <a:lstStyle/>
          <a:p>
            <a:pPr algn="l">
              <a:lnSpc>
                <a:spcPts val="5519"/>
              </a:lnSpc>
            </a:pPr>
            <a:r>
              <a:rPr lang="en-US" sz="4599" spc="-236">
                <a:solidFill>
                  <a:srgbClr val="FFFFFF"/>
                </a:solidFill>
                <a:latin typeface="Montserrat 1"/>
                <a:ea typeface="Montserrat 1"/>
                <a:cs typeface="Montserrat 1"/>
                <a:sym typeface="Montserrat 1"/>
              </a:rPr>
              <a:t>C’EST CRÉER VÉRITABLEMENT SON ENTREPRISE</a:t>
            </a:r>
          </a:p>
        </p:txBody>
      </p:sp>
      <p:sp>
        <p:nvSpPr>
          <p:cNvPr id="7" name="TextBox 7"/>
          <p:cNvSpPr txBox="1"/>
          <p:nvPr/>
        </p:nvSpPr>
        <p:spPr>
          <a:xfrm>
            <a:off x="1518566" y="2145892"/>
            <a:ext cx="15441843" cy="1492503"/>
          </a:xfrm>
          <a:prstGeom prst="rect">
            <a:avLst/>
          </a:prstGeom>
        </p:spPr>
        <p:txBody>
          <a:bodyPr lIns="0" tIns="0" rIns="0" bIns="0" rtlCol="0" anchor="t">
            <a:spAutoFit/>
          </a:bodyPr>
          <a:lstStyle/>
          <a:p>
            <a:pPr marL="669293" lvl="1" indent="-334646" algn="l">
              <a:lnSpc>
                <a:spcPts val="6293"/>
              </a:lnSpc>
              <a:buFont typeface="Arial"/>
              <a:buChar char="•"/>
            </a:pPr>
            <a:r>
              <a:rPr lang="en-US" sz="3100">
                <a:solidFill>
                  <a:srgbClr val="FFFFFF"/>
                </a:solidFill>
                <a:latin typeface="Open Sans"/>
                <a:ea typeface="Open Sans"/>
                <a:cs typeface="Open Sans"/>
                <a:sym typeface="Open Sans"/>
              </a:rPr>
              <a:t>SCOLAIRE : les élèves accompagnés par un(e) enseignant(e)</a:t>
            </a:r>
          </a:p>
          <a:p>
            <a:pPr marL="669293" lvl="1" indent="-334646" algn="l">
              <a:lnSpc>
                <a:spcPts val="6293"/>
              </a:lnSpc>
              <a:buFont typeface="Arial"/>
              <a:buChar char="•"/>
            </a:pPr>
            <a:r>
              <a:rPr lang="en-US" sz="3100">
                <a:solidFill>
                  <a:srgbClr val="FFFFFF"/>
                </a:solidFill>
                <a:latin typeface="Open Sans"/>
                <a:ea typeface="Open Sans"/>
                <a:cs typeface="Open Sans"/>
                <a:sym typeface="Open Sans"/>
              </a:rPr>
              <a:t>PARASCOLAIRE: les élèves accompagnés par des mentors du monde des affaires</a:t>
            </a:r>
          </a:p>
        </p:txBody>
      </p:sp>
      <p:sp>
        <p:nvSpPr>
          <p:cNvPr id="8" name="TextBox 8"/>
          <p:cNvSpPr txBox="1"/>
          <p:nvPr/>
        </p:nvSpPr>
        <p:spPr>
          <a:xfrm>
            <a:off x="1028700" y="642938"/>
            <a:ext cx="16421576" cy="914400"/>
          </a:xfrm>
          <a:prstGeom prst="rect">
            <a:avLst/>
          </a:prstGeom>
        </p:spPr>
        <p:txBody>
          <a:bodyPr lIns="0" tIns="0" rIns="0" bIns="0" rtlCol="0" anchor="t">
            <a:spAutoFit/>
          </a:bodyPr>
          <a:lstStyle/>
          <a:p>
            <a:pPr algn="l">
              <a:lnSpc>
                <a:spcPts val="7200"/>
              </a:lnSpc>
            </a:pPr>
            <a:r>
              <a:rPr lang="en-US" sz="6000" b="1" spc="-308">
                <a:solidFill>
                  <a:srgbClr val="FFFFFF"/>
                </a:solidFill>
                <a:latin typeface="Open Sans Bold"/>
                <a:ea typeface="Open Sans Bold"/>
                <a:cs typeface="Open Sans Bold"/>
                <a:sym typeface="Open Sans Bold"/>
              </a:rPr>
              <a:t>C’EST QUOI ENTREPRISE ÉTUDIANTE?</a:t>
            </a:r>
          </a:p>
        </p:txBody>
      </p:sp>
      <p:sp>
        <p:nvSpPr>
          <p:cNvPr id="9" name="TextBox 9"/>
          <p:cNvSpPr txBox="1"/>
          <p:nvPr/>
        </p:nvSpPr>
        <p:spPr>
          <a:xfrm>
            <a:off x="1518566" y="4996088"/>
            <a:ext cx="11251428" cy="4423029"/>
          </a:xfrm>
          <a:prstGeom prst="rect">
            <a:avLst/>
          </a:prstGeom>
        </p:spPr>
        <p:txBody>
          <a:bodyPr lIns="0" tIns="0" rIns="0" bIns="0" rtlCol="0" anchor="t">
            <a:spAutoFit/>
          </a:bodyPr>
          <a:lstStyle/>
          <a:p>
            <a:pPr marL="690882" lvl="1" indent="-345441" algn="l">
              <a:lnSpc>
                <a:spcPts val="5088"/>
              </a:lnSpc>
              <a:buFont typeface="Arial"/>
              <a:buChar char="•"/>
            </a:pPr>
            <a:r>
              <a:rPr lang="en-US" sz="3200">
                <a:solidFill>
                  <a:srgbClr val="FFFFFF"/>
                </a:solidFill>
                <a:latin typeface="Open Sans"/>
                <a:ea typeface="Open Sans"/>
                <a:cs typeface="Open Sans"/>
                <a:sym typeface="Open Sans"/>
              </a:rPr>
              <a:t>Découvrir le monde des affaires avec une expérience concrète et stimulante de création d’entreprise</a:t>
            </a:r>
          </a:p>
          <a:p>
            <a:pPr marL="690882" lvl="1" indent="-345441" algn="l">
              <a:lnSpc>
                <a:spcPts val="5088"/>
              </a:lnSpc>
              <a:buFont typeface="Arial"/>
              <a:buChar char="•"/>
            </a:pPr>
            <a:r>
              <a:rPr lang="en-US" sz="3200">
                <a:solidFill>
                  <a:srgbClr val="FFFFFF"/>
                </a:solidFill>
                <a:latin typeface="Open Sans"/>
                <a:ea typeface="Open Sans"/>
                <a:cs typeface="Open Sans"/>
                <a:sym typeface="Open Sans"/>
              </a:rPr>
              <a:t>Des opportunités de réseautage</a:t>
            </a:r>
          </a:p>
          <a:p>
            <a:pPr marL="690882" lvl="1" indent="-345441" algn="l">
              <a:lnSpc>
                <a:spcPts val="5088"/>
              </a:lnSpc>
              <a:buFont typeface="Arial"/>
              <a:buChar char="•"/>
            </a:pPr>
            <a:r>
              <a:rPr lang="en-US" sz="3200">
                <a:solidFill>
                  <a:srgbClr val="FFFFFF"/>
                </a:solidFill>
                <a:latin typeface="Open Sans"/>
                <a:ea typeface="Open Sans"/>
                <a:cs typeface="Open Sans"/>
                <a:sym typeface="Open Sans"/>
              </a:rPr>
              <a:t>Développer des compétences utiles au monde du travail et se découvrir</a:t>
            </a:r>
          </a:p>
          <a:p>
            <a:pPr marL="690882" lvl="1" indent="-345441" algn="l">
              <a:lnSpc>
                <a:spcPts val="5088"/>
              </a:lnSpc>
              <a:buFont typeface="Arial"/>
              <a:buChar char="•"/>
            </a:pPr>
            <a:r>
              <a:rPr lang="en-US" sz="3200">
                <a:solidFill>
                  <a:srgbClr val="FFFFFF"/>
                </a:solidFill>
                <a:latin typeface="Open Sans"/>
                <a:ea typeface="Open Sans"/>
                <a:cs typeface="Open Sans"/>
                <a:sym typeface="Open Sans"/>
              </a:rPr>
              <a:t>Des concours et évènements exclusifs au programme</a:t>
            </a:r>
          </a:p>
          <a:p>
            <a:pPr marL="690882" lvl="1" indent="-345441" algn="l">
              <a:lnSpc>
                <a:spcPts val="5088"/>
              </a:lnSpc>
              <a:buFont typeface="Arial"/>
              <a:buChar char="•"/>
            </a:pPr>
            <a:r>
              <a:rPr lang="en-US" sz="3200">
                <a:solidFill>
                  <a:srgbClr val="FFFFFF"/>
                </a:solidFill>
                <a:latin typeface="Open Sans"/>
                <a:ea typeface="Open Sans"/>
                <a:cs typeface="Open Sans"/>
                <a:sym typeface="Open Sans"/>
              </a:rPr>
              <a:t>Des opportunités de bourses</a:t>
            </a:r>
          </a:p>
        </p:txBody>
      </p:sp>
      <p:sp>
        <p:nvSpPr>
          <p:cNvPr id="10" name="Freeform 10"/>
          <p:cNvSpPr/>
          <p:nvPr/>
        </p:nvSpPr>
        <p:spPr>
          <a:xfrm>
            <a:off x="16350920" y="274141"/>
            <a:ext cx="1218978" cy="1500276"/>
          </a:xfrm>
          <a:custGeom>
            <a:avLst/>
            <a:gdLst/>
            <a:ahLst/>
            <a:cxnLst/>
            <a:rect l="l" t="t" r="r" b="b"/>
            <a:pathLst>
              <a:path w="1218978" h="1500276">
                <a:moveTo>
                  <a:pt x="0" y="0"/>
                </a:moveTo>
                <a:lnTo>
                  <a:pt x="1218978" y="0"/>
                </a:lnTo>
                <a:lnTo>
                  <a:pt x="1218978" y="1500276"/>
                </a:lnTo>
                <a:lnTo>
                  <a:pt x="0" y="1500276"/>
                </a:lnTo>
                <a:lnTo>
                  <a:pt x="0" y="0"/>
                </a:lnTo>
                <a:close/>
              </a:path>
            </a:pathLst>
          </a:custGeom>
          <a:blipFill>
            <a:blip r:embed="rId3"/>
            <a:stretch>
              <a:fillRect b="-1562"/>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85F74"/>
        </a:solidFill>
        <a:effectLst/>
      </p:bgPr>
    </p:bg>
    <p:spTree>
      <p:nvGrpSpPr>
        <p:cNvPr id="1" name=""/>
        <p:cNvGrpSpPr/>
        <p:nvPr/>
      </p:nvGrpSpPr>
      <p:grpSpPr>
        <a:xfrm>
          <a:off x="0" y="0"/>
          <a:ext cx="0" cy="0"/>
          <a:chOff x="0" y="0"/>
          <a:chExt cx="0" cy="0"/>
        </a:xfrm>
      </p:grpSpPr>
      <p:grpSp>
        <p:nvGrpSpPr>
          <p:cNvPr id="2" name="Group 2"/>
          <p:cNvGrpSpPr/>
          <p:nvPr/>
        </p:nvGrpSpPr>
        <p:grpSpPr>
          <a:xfrm>
            <a:off x="-110614" y="-27815"/>
            <a:ext cx="19128764" cy="1809609"/>
            <a:chOff x="0" y="0"/>
            <a:chExt cx="25505019" cy="2412812"/>
          </a:xfrm>
        </p:grpSpPr>
        <p:sp>
          <p:nvSpPr>
            <p:cNvPr id="3" name="Freeform 3"/>
            <p:cNvSpPr/>
            <p:nvPr/>
          </p:nvSpPr>
          <p:spPr>
            <a:xfrm>
              <a:off x="0" y="0"/>
              <a:ext cx="25505020" cy="2412816"/>
            </a:xfrm>
            <a:custGeom>
              <a:avLst/>
              <a:gdLst/>
              <a:ahLst/>
              <a:cxnLst/>
              <a:rect l="l" t="t" r="r" b="b"/>
              <a:pathLst>
                <a:path w="25505020" h="2412816">
                  <a:moveTo>
                    <a:pt x="0" y="0"/>
                  </a:moveTo>
                  <a:lnTo>
                    <a:pt x="25505020" y="0"/>
                  </a:lnTo>
                  <a:lnTo>
                    <a:pt x="25505020" y="2412816"/>
                  </a:lnTo>
                  <a:lnTo>
                    <a:pt x="0" y="2412816"/>
                  </a:lnTo>
                  <a:close/>
                </a:path>
              </a:pathLst>
            </a:custGeom>
            <a:solidFill>
              <a:srgbClr val="F7F8F9"/>
            </a:solidFill>
          </p:spPr>
        </p:sp>
      </p:grpSp>
      <p:sp>
        <p:nvSpPr>
          <p:cNvPr id="4" name="TextBox 4"/>
          <p:cNvSpPr txBox="1"/>
          <p:nvPr/>
        </p:nvSpPr>
        <p:spPr>
          <a:xfrm>
            <a:off x="1193624" y="419790"/>
            <a:ext cx="15768748" cy="914400"/>
          </a:xfrm>
          <a:prstGeom prst="rect">
            <a:avLst/>
          </a:prstGeom>
        </p:spPr>
        <p:txBody>
          <a:bodyPr lIns="0" tIns="0" rIns="0" bIns="0" rtlCol="0" anchor="t">
            <a:spAutoFit/>
          </a:bodyPr>
          <a:lstStyle/>
          <a:p>
            <a:pPr algn="ctr">
              <a:lnSpc>
                <a:spcPts val="7200"/>
              </a:lnSpc>
            </a:pPr>
            <a:r>
              <a:rPr lang="en-US" sz="6000" b="1" spc="-308">
                <a:solidFill>
                  <a:srgbClr val="285F74"/>
                </a:solidFill>
                <a:latin typeface="Open Sans Bold"/>
                <a:ea typeface="Open Sans Bold"/>
                <a:cs typeface="Open Sans Bold"/>
                <a:sym typeface="Open Sans Bold"/>
              </a:rPr>
              <a:t>Chiffres 2024-2025 </a:t>
            </a:r>
          </a:p>
        </p:txBody>
      </p:sp>
      <p:sp>
        <p:nvSpPr>
          <p:cNvPr id="5" name="Freeform 5"/>
          <p:cNvSpPr/>
          <p:nvPr/>
        </p:nvSpPr>
        <p:spPr>
          <a:xfrm>
            <a:off x="16864632" y="8700076"/>
            <a:ext cx="1146228" cy="1410738"/>
          </a:xfrm>
          <a:custGeom>
            <a:avLst/>
            <a:gdLst/>
            <a:ahLst/>
            <a:cxnLst/>
            <a:rect l="l" t="t" r="r" b="b"/>
            <a:pathLst>
              <a:path w="1146228" h="1410738">
                <a:moveTo>
                  <a:pt x="0" y="0"/>
                </a:moveTo>
                <a:lnTo>
                  <a:pt x="1146227" y="0"/>
                </a:lnTo>
                <a:lnTo>
                  <a:pt x="1146227" y="1410738"/>
                </a:lnTo>
                <a:lnTo>
                  <a:pt x="0" y="1410738"/>
                </a:lnTo>
                <a:lnTo>
                  <a:pt x="0" y="0"/>
                </a:lnTo>
                <a:close/>
              </a:path>
            </a:pathLst>
          </a:custGeom>
          <a:blipFill>
            <a:blip r:embed="rId3"/>
            <a:stretch>
              <a:fillRect b="-1562"/>
            </a:stretch>
          </a:blipFill>
        </p:spPr>
      </p:sp>
      <p:sp>
        <p:nvSpPr>
          <p:cNvPr id="6" name="Freeform 6"/>
          <p:cNvSpPr/>
          <p:nvPr/>
        </p:nvSpPr>
        <p:spPr>
          <a:xfrm>
            <a:off x="66211" y="-16601"/>
            <a:ext cx="2430832" cy="1787182"/>
          </a:xfrm>
          <a:custGeom>
            <a:avLst/>
            <a:gdLst/>
            <a:ahLst/>
            <a:cxnLst/>
            <a:rect l="l" t="t" r="r" b="b"/>
            <a:pathLst>
              <a:path w="2430832" h="1787182">
                <a:moveTo>
                  <a:pt x="0" y="0"/>
                </a:moveTo>
                <a:lnTo>
                  <a:pt x="2430832" y="0"/>
                </a:lnTo>
                <a:lnTo>
                  <a:pt x="2430832" y="1787182"/>
                </a:lnTo>
                <a:lnTo>
                  <a:pt x="0" y="1787182"/>
                </a:lnTo>
                <a:lnTo>
                  <a:pt x="0" y="0"/>
                </a:lnTo>
                <a:close/>
              </a:path>
            </a:pathLst>
          </a:custGeom>
          <a:blipFill>
            <a:blip r:embed="rId4"/>
            <a:stretch>
              <a:fillRect l="-29414" r="-29414"/>
            </a:stretch>
          </a:blipFill>
        </p:spPr>
      </p:sp>
      <p:sp>
        <p:nvSpPr>
          <p:cNvPr id="7" name="Freeform 7"/>
          <p:cNvSpPr/>
          <p:nvPr/>
        </p:nvSpPr>
        <p:spPr>
          <a:xfrm>
            <a:off x="12261571" y="5867699"/>
            <a:ext cx="3233159" cy="3642996"/>
          </a:xfrm>
          <a:custGeom>
            <a:avLst/>
            <a:gdLst/>
            <a:ahLst/>
            <a:cxnLst/>
            <a:rect l="l" t="t" r="r" b="b"/>
            <a:pathLst>
              <a:path w="3233159" h="3642996">
                <a:moveTo>
                  <a:pt x="0" y="0"/>
                </a:moveTo>
                <a:lnTo>
                  <a:pt x="3233158" y="0"/>
                </a:lnTo>
                <a:lnTo>
                  <a:pt x="3233158" y="3642995"/>
                </a:lnTo>
                <a:lnTo>
                  <a:pt x="0" y="36429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1945722" y="2201305"/>
            <a:ext cx="4323486" cy="3410150"/>
          </a:xfrm>
          <a:custGeom>
            <a:avLst/>
            <a:gdLst/>
            <a:ahLst/>
            <a:cxnLst/>
            <a:rect l="l" t="t" r="r" b="b"/>
            <a:pathLst>
              <a:path w="4323486" h="3410150">
                <a:moveTo>
                  <a:pt x="0" y="0"/>
                </a:moveTo>
                <a:lnTo>
                  <a:pt x="4323486" y="0"/>
                </a:lnTo>
                <a:lnTo>
                  <a:pt x="4323486" y="3410149"/>
                </a:lnTo>
                <a:lnTo>
                  <a:pt x="0" y="3410149"/>
                </a:lnTo>
                <a:lnTo>
                  <a:pt x="0" y="0"/>
                </a:lnTo>
                <a:close/>
              </a:path>
            </a:pathLst>
          </a:custGeom>
          <a:blipFill>
            <a:blip r:embed="rId7"/>
            <a:stretch>
              <a:fillRect/>
            </a:stretch>
          </a:blipFill>
        </p:spPr>
      </p:sp>
      <p:sp>
        <p:nvSpPr>
          <p:cNvPr id="9" name="TextBox 9"/>
          <p:cNvSpPr txBox="1"/>
          <p:nvPr/>
        </p:nvSpPr>
        <p:spPr>
          <a:xfrm>
            <a:off x="7929435" y="2610027"/>
            <a:ext cx="7946273" cy="2506980"/>
          </a:xfrm>
          <a:prstGeom prst="rect">
            <a:avLst/>
          </a:prstGeom>
        </p:spPr>
        <p:txBody>
          <a:bodyPr lIns="0" tIns="0" rIns="0" bIns="0" rtlCol="0" anchor="t">
            <a:spAutoFit/>
          </a:bodyPr>
          <a:lstStyle/>
          <a:p>
            <a:pPr algn="l">
              <a:lnSpc>
                <a:spcPts val="6719"/>
              </a:lnSpc>
            </a:pPr>
            <a:r>
              <a:rPr lang="en-US" sz="4800" spc="-247">
                <a:solidFill>
                  <a:srgbClr val="FFFFFF"/>
                </a:solidFill>
                <a:latin typeface="Open Sans"/>
                <a:ea typeface="Open Sans"/>
                <a:cs typeface="Open Sans"/>
                <a:sym typeface="Open Sans"/>
              </a:rPr>
              <a:t>78 Entreprises étudiantes</a:t>
            </a:r>
          </a:p>
          <a:p>
            <a:pPr algn="l">
              <a:lnSpc>
                <a:spcPts val="6719"/>
              </a:lnSpc>
            </a:pPr>
            <a:r>
              <a:rPr lang="en-US" sz="4800" spc="-244">
                <a:solidFill>
                  <a:srgbClr val="FFFFFF"/>
                </a:solidFill>
                <a:latin typeface="Open Sans"/>
                <a:ea typeface="Open Sans"/>
                <a:cs typeface="Open Sans"/>
                <a:sym typeface="Open Sans"/>
              </a:rPr>
              <a:t>57 en scolaire </a:t>
            </a:r>
          </a:p>
          <a:p>
            <a:pPr algn="l">
              <a:lnSpc>
                <a:spcPts val="6719"/>
              </a:lnSpc>
            </a:pPr>
            <a:r>
              <a:rPr lang="en-US" sz="4800" spc="-244">
                <a:solidFill>
                  <a:srgbClr val="FFFFFF"/>
                </a:solidFill>
                <a:latin typeface="Open Sans"/>
                <a:ea typeface="Open Sans"/>
                <a:cs typeface="Open Sans"/>
                <a:sym typeface="Open Sans"/>
              </a:rPr>
              <a:t>21 en parascolaire</a:t>
            </a:r>
          </a:p>
        </p:txBody>
      </p:sp>
      <p:sp>
        <p:nvSpPr>
          <p:cNvPr id="10" name="TextBox 10"/>
          <p:cNvSpPr txBox="1"/>
          <p:nvPr/>
        </p:nvSpPr>
        <p:spPr>
          <a:xfrm>
            <a:off x="2042378" y="6392844"/>
            <a:ext cx="8849290" cy="2506980"/>
          </a:xfrm>
          <a:prstGeom prst="rect">
            <a:avLst/>
          </a:prstGeom>
        </p:spPr>
        <p:txBody>
          <a:bodyPr lIns="0" tIns="0" rIns="0" bIns="0" rtlCol="0" anchor="t">
            <a:spAutoFit/>
          </a:bodyPr>
          <a:lstStyle/>
          <a:p>
            <a:pPr algn="l">
              <a:lnSpc>
                <a:spcPts val="6719"/>
              </a:lnSpc>
            </a:pPr>
            <a:r>
              <a:rPr lang="en-US" sz="4800" spc="-247">
                <a:solidFill>
                  <a:srgbClr val="FFFFFF"/>
                </a:solidFill>
                <a:latin typeface="Open Sans"/>
                <a:ea typeface="Open Sans"/>
                <a:cs typeface="Open Sans"/>
                <a:sym typeface="Open Sans"/>
              </a:rPr>
              <a:t>576 jeunes dans toute la province</a:t>
            </a:r>
          </a:p>
          <a:p>
            <a:pPr algn="l">
              <a:lnSpc>
                <a:spcPts val="6719"/>
              </a:lnSpc>
            </a:pPr>
            <a:r>
              <a:rPr lang="en-US" sz="4800" spc="-244">
                <a:solidFill>
                  <a:srgbClr val="FFFFFF"/>
                </a:solidFill>
                <a:latin typeface="Open Sans"/>
                <a:ea typeface="Open Sans"/>
                <a:cs typeface="Open Sans"/>
                <a:sym typeface="Open Sans"/>
              </a:rPr>
              <a:t>38 bénévoles</a:t>
            </a:r>
          </a:p>
          <a:p>
            <a:pPr algn="l">
              <a:lnSpc>
                <a:spcPts val="6719"/>
              </a:lnSpc>
            </a:pPr>
            <a:r>
              <a:rPr lang="en-US" sz="4800" spc="-244">
                <a:solidFill>
                  <a:srgbClr val="FFFFFF"/>
                </a:solidFill>
                <a:latin typeface="Open Sans"/>
                <a:ea typeface="Open Sans"/>
                <a:cs typeface="Open Sans"/>
                <a:sym typeface="Open Sans"/>
              </a:rPr>
              <a:t>9 enseignant.es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AFE"/>
        </a:solidFill>
        <a:effectLst/>
      </p:bgPr>
    </p:bg>
    <p:spTree>
      <p:nvGrpSpPr>
        <p:cNvPr id="1" name=""/>
        <p:cNvGrpSpPr/>
        <p:nvPr/>
      </p:nvGrpSpPr>
      <p:grpSpPr>
        <a:xfrm>
          <a:off x="0" y="0"/>
          <a:ext cx="0" cy="0"/>
          <a:chOff x="0" y="0"/>
          <a:chExt cx="0" cy="0"/>
        </a:xfrm>
      </p:grpSpPr>
      <p:grpSp>
        <p:nvGrpSpPr>
          <p:cNvPr id="2" name="Group 2"/>
          <p:cNvGrpSpPr/>
          <p:nvPr/>
        </p:nvGrpSpPr>
        <p:grpSpPr>
          <a:xfrm>
            <a:off x="0" y="3"/>
            <a:ext cx="18288000" cy="2662442"/>
            <a:chOff x="0" y="0"/>
            <a:chExt cx="24384000" cy="3549923"/>
          </a:xfrm>
        </p:grpSpPr>
        <p:sp>
          <p:nvSpPr>
            <p:cNvPr id="3" name="Freeform 3"/>
            <p:cNvSpPr/>
            <p:nvPr/>
          </p:nvSpPr>
          <p:spPr>
            <a:xfrm>
              <a:off x="0" y="0"/>
              <a:ext cx="24384000" cy="3549927"/>
            </a:xfrm>
            <a:custGeom>
              <a:avLst/>
              <a:gdLst/>
              <a:ahLst/>
              <a:cxnLst/>
              <a:rect l="l" t="t" r="r" b="b"/>
              <a:pathLst>
                <a:path w="24384000" h="3549927">
                  <a:moveTo>
                    <a:pt x="0" y="0"/>
                  </a:moveTo>
                  <a:lnTo>
                    <a:pt x="24384000" y="0"/>
                  </a:lnTo>
                  <a:lnTo>
                    <a:pt x="24384000" y="3549927"/>
                  </a:lnTo>
                  <a:lnTo>
                    <a:pt x="0" y="3549927"/>
                  </a:lnTo>
                  <a:close/>
                </a:path>
              </a:pathLst>
            </a:custGeom>
            <a:solidFill>
              <a:srgbClr val="285F74"/>
            </a:solidFill>
          </p:spPr>
        </p:sp>
      </p:grpSp>
      <p:sp>
        <p:nvSpPr>
          <p:cNvPr id="4" name="Freeform 4"/>
          <p:cNvSpPr/>
          <p:nvPr/>
        </p:nvSpPr>
        <p:spPr>
          <a:xfrm>
            <a:off x="16457620" y="713858"/>
            <a:ext cx="1146228" cy="1410738"/>
          </a:xfrm>
          <a:custGeom>
            <a:avLst/>
            <a:gdLst/>
            <a:ahLst/>
            <a:cxnLst/>
            <a:rect l="l" t="t" r="r" b="b"/>
            <a:pathLst>
              <a:path w="1146228" h="1410738">
                <a:moveTo>
                  <a:pt x="0" y="0"/>
                </a:moveTo>
                <a:lnTo>
                  <a:pt x="1146228" y="0"/>
                </a:lnTo>
                <a:lnTo>
                  <a:pt x="1146228" y="1410737"/>
                </a:lnTo>
                <a:lnTo>
                  <a:pt x="0" y="1410737"/>
                </a:lnTo>
                <a:lnTo>
                  <a:pt x="0" y="0"/>
                </a:lnTo>
                <a:close/>
              </a:path>
            </a:pathLst>
          </a:custGeom>
          <a:blipFill>
            <a:blip r:embed="rId2"/>
            <a:stretch>
              <a:fillRect b="-1562"/>
            </a:stretch>
          </a:blipFill>
        </p:spPr>
      </p:sp>
      <p:sp>
        <p:nvSpPr>
          <p:cNvPr id="5" name="TextBox 5"/>
          <p:cNvSpPr txBox="1"/>
          <p:nvPr/>
        </p:nvSpPr>
        <p:spPr>
          <a:xfrm>
            <a:off x="1028700" y="962026"/>
            <a:ext cx="16421576" cy="914400"/>
          </a:xfrm>
          <a:prstGeom prst="rect">
            <a:avLst/>
          </a:prstGeom>
        </p:spPr>
        <p:txBody>
          <a:bodyPr lIns="0" tIns="0" rIns="0" bIns="0" rtlCol="0" anchor="t">
            <a:spAutoFit/>
          </a:bodyPr>
          <a:lstStyle/>
          <a:p>
            <a:pPr algn="l">
              <a:lnSpc>
                <a:spcPts val="7200"/>
              </a:lnSpc>
            </a:pPr>
            <a:r>
              <a:rPr lang="en-US" sz="6000" b="1" spc="-308">
                <a:solidFill>
                  <a:srgbClr val="FFFFFF"/>
                </a:solidFill>
                <a:latin typeface="Open Sans Bold"/>
                <a:ea typeface="Open Sans Bold"/>
                <a:cs typeface="Open Sans Bold"/>
                <a:sym typeface="Open Sans Bold"/>
              </a:rPr>
              <a:t>GRANDES LIGNES DU PROGRAMME</a:t>
            </a:r>
          </a:p>
        </p:txBody>
      </p:sp>
      <p:sp>
        <p:nvSpPr>
          <p:cNvPr id="6" name="TextBox 6"/>
          <p:cNvSpPr txBox="1"/>
          <p:nvPr/>
        </p:nvSpPr>
        <p:spPr>
          <a:xfrm>
            <a:off x="387213" y="3253048"/>
            <a:ext cx="8373807" cy="5936360"/>
          </a:xfrm>
          <a:prstGeom prst="rect">
            <a:avLst/>
          </a:prstGeom>
        </p:spPr>
        <p:txBody>
          <a:bodyPr lIns="0" tIns="0" rIns="0" bIns="0" rtlCol="0" anchor="t">
            <a:spAutoFit/>
          </a:bodyPr>
          <a:lstStyle/>
          <a:p>
            <a:pPr marL="579122" lvl="1" indent="-289561" algn="l">
              <a:lnSpc>
                <a:spcPts val="5472"/>
              </a:lnSpc>
              <a:buFont typeface="Arial"/>
              <a:buChar char="•"/>
            </a:pPr>
            <a:r>
              <a:rPr lang="en-US" sz="3200" spc="-164">
                <a:solidFill>
                  <a:srgbClr val="22404D"/>
                </a:solidFill>
                <a:latin typeface="Open Sans"/>
                <a:ea typeface="Open Sans"/>
                <a:cs typeface="Open Sans"/>
                <a:sym typeface="Open Sans"/>
              </a:rPr>
              <a:t>Étude de marché et de faisabilité</a:t>
            </a:r>
          </a:p>
          <a:p>
            <a:pPr marL="578715" lvl="1" indent="-289358" algn="l">
              <a:lnSpc>
                <a:spcPts val="5472"/>
              </a:lnSpc>
              <a:buFont typeface="Arial"/>
              <a:buChar char="•"/>
            </a:pPr>
            <a:r>
              <a:rPr lang="en-US" sz="3200" spc="-163">
                <a:solidFill>
                  <a:srgbClr val="22404D"/>
                </a:solidFill>
                <a:latin typeface="Open Sans"/>
                <a:ea typeface="Open Sans"/>
                <a:cs typeface="Open Sans"/>
                <a:sym typeface="Open Sans"/>
              </a:rPr>
              <a:t>Plan d’affaire </a:t>
            </a:r>
          </a:p>
          <a:p>
            <a:pPr marL="579122" lvl="1" indent="-289561" algn="l">
              <a:lnSpc>
                <a:spcPts val="5472"/>
              </a:lnSpc>
              <a:buFont typeface="Arial"/>
              <a:buChar char="•"/>
            </a:pPr>
            <a:r>
              <a:rPr lang="en-US" sz="3200" spc="-164">
                <a:solidFill>
                  <a:srgbClr val="22404D"/>
                </a:solidFill>
                <a:latin typeface="Open Sans"/>
                <a:ea typeface="Open Sans"/>
                <a:cs typeface="Open Sans"/>
                <a:sym typeface="Open Sans"/>
              </a:rPr>
              <a:t>Production (produits ou services)</a:t>
            </a:r>
          </a:p>
          <a:p>
            <a:pPr marL="579122" lvl="1" indent="-289561" algn="l">
              <a:lnSpc>
                <a:spcPts val="5472"/>
              </a:lnSpc>
              <a:buFont typeface="Arial"/>
              <a:buChar char="•"/>
            </a:pPr>
            <a:r>
              <a:rPr lang="en-US" sz="3200" spc="-164">
                <a:solidFill>
                  <a:srgbClr val="22404D"/>
                </a:solidFill>
                <a:latin typeface="Open Sans"/>
                <a:ea typeface="Open Sans"/>
                <a:cs typeface="Open Sans"/>
                <a:sym typeface="Open Sans"/>
              </a:rPr>
              <a:t> Suivi des revenus et dépenses</a:t>
            </a:r>
          </a:p>
          <a:p>
            <a:pPr marL="579122" lvl="1" indent="-289561" algn="l">
              <a:lnSpc>
                <a:spcPts val="4000"/>
              </a:lnSpc>
              <a:buFont typeface="Arial"/>
              <a:buChar char="•"/>
            </a:pPr>
            <a:r>
              <a:rPr lang="en-US" sz="3200" spc="-164">
                <a:solidFill>
                  <a:srgbClr val="22404D"/>
                </a:solidFill>
                <a:latin typeface="Open Sans"/>
                <a:ea typeface="Open Sans"/>
                <a:cs typeface="Open Sans"/>
                <a:sym typeface="Open Sans"/>
              </a:rPr>
              <a:t> Mise en place de stratégies de vente</a:t>
            </a:r>
          </a:p>
          <a:p>
            <a:pPr marL="578715" lvl="1" indent="-289358" algn="l">
              <a:lnSpc>
                <a:spcPts val="5472"/>
              </a:lnSpc>
              <a:buFont typeface="Arial"/>
              <a:buChar char="•"/>
            </a:pPr>
            <a:r>
              <a:rPr lang="en-US" sz="3200" spc="-163">
                <a:solidFill>
                  <a:srgbClr val="22404D"/>
                </a:solidFill>
                <a:latin typeface="Open Sans"/>
                <a:ea typeface="Open Sans"/>
                <a:cs typeface="Open Sans"/>
                <a:sym typeface="Open Sans"/>
              </a:rPr>
              <a:t> Réunions de conseil d’administration</a:t>
            </a:r>
          </a:p>
          <a:p>
            <a:pPr marL="579122" lvl="1" indent="-289561" algn="l">
              <a:lnSpc>
                <a:spcPts val="5472"/>
              </a:lnSpc>
              <a:buFont typeface="Arial"/>
              <a:buChar char="•"/>
            </a:pPr>
            <a:r>
              <a:rPr lang="en-US" sz="3200" spc="-164">
                <a:solidFill>
                  <a:srgbClr val="22404D"/>
                </a:solidFill>
                <a:latin typeface="Open Sans"/>
                <a:ea typeface="Open Sans"/>
                <a:cs typeface="Open Sans"/>
                <a:sym typeface="Open Sans"/>
              </a:rPr>
              <a:t>Se mesurer aux autres entreprises (concours)</a:t>
            </a:r>
          </a:p>
          <a:p>
            <a:pPr marL="579122" lvl="1" indent="-289561" algn="l">
              <a:lnSpc>
                <a:spcPts val="5472"/>
              </a:lnSpc>
              <a:buFont typeface="Arial"/>
              <a:buChar char="•"/>
            </a:pPr>
            <a:r>
              <a:rPr lang="en-US" sz="3200" spc="-164">
                <a:solidFill>
                  <a:srgbClr val="22404D"/>
                </a:solidFill>
                <a:latin typeface="Open Sans"/>
                <a:ea typeface="Open Sans"/>
                <a:cs typeface="Open Sans"/>
                <a:sym typeface="Open Sans"/>
              </a:rPr>
              <a:t> Rapports aux actionnaires</a:t>
            </a:r>
          </a:p>
          <a:p>
            <a:pPr marL="579122" lvl="1" indent="-289561" algn="l">
              <a:lnSpc>
                <a:spcPts val="5472"/>
              </a:lnSpc>
              <a:buFont typeface="Arial"/>
              <a:buChar char="•"/>
            </a:pPr>
            <a:r>
              <a:rPr lang="en-US" sz="3200" spc="-164">
                <a:solidFill>
                  <a:srgbClr val="22404D"/>
                </a:solidFill>
                <a:latin typeface="Open Sans"/>
                <a:ea typeface="Open Sans"/>
                <a:cs typeface="Open Sans"/>
                <a:sym typeface="Open Sans"/>
              </a:rPr>
              <a:t>Liquidation de l’entreprise</a:t>
            </a:r>
          </a:p>
        </p:txBody>
      </p:sp>
      <p:grpSp>
        <p:nvGrpSpPr>
          <p:cNvPr id="7" name="Group 7"/>
          <p:cNvGrpSpPr/>
          <p:nvPr/>
        </p:nvGrpSpPr>
        <p:grpSpPr>
          <a:xfrm>
            <a:off x="7764300" y="3522403"/>
            <a:ext cx="10812138" cy="5735897"/>
            <a:chOff x="0" y="0"/>
            <a:chExt cx="14416183" cy="7647863"/>
          </a:xfrm>
        </p:grpSpPr>
        <p:sp>
          <p:nvSpPr>
            <p:cNvPr id="8" name="Freeform 8"/>
            <p:cNvSpPr/>
            <p:nvPr/>
          </p:nvSpPr>
          <p:spPr>
            <a:xfrm>
              <a:off x="0" y="0"/>
              <a:ext cx="14416183" cy="7647863"/>
            </a:xfrm>
            <a:custGeom>
              <a:avLst/>
              <a:gdLst/>
              <a:ahLst/>
              <a:cxnLst/>
              <a:rect l="l" t="t" r="r" b="b"/>
              <a:pathLst>
                <a:path w="14416183" h="7647863">
                  <a:moveTo>
                    <a:pt x="0" y="0"/>
                  </a:moveTo>
                  <a:lnTo>
                    <a:pt x="14416183" y="0"/>
                  </a:lnTo>
                  <a:lnTo>
                    <a:pt x="14416183" y="7647863"/>
                  </a:lnTo>
                  <a:lnTo>
                    <a:pt x="0" y="7647863"/>
                  </a:lnTo>
                  <a:lnTo>
                    <a:pt x="0" y="0"/>
                  </a:lnTo>
                  <a:close/>
                </a:path>
              </a:pathLst>
            </a:custGeom>
            <a:blipFill>
              <a:blip r:embed="rId3"/>
              <a:stretch>
                <a:fillRect t="-16316"/>
              </a:stretch>
            </a:blipFill>
          </p:spPr>
        </p:sp>
        <p:grpSp>
          <p:nvGrpSpPr>
            <p:cNvPr id="9" name="Group 9"/>
            <p:cNvGrpSpPr/>
            <p:nvPr/>
          </p:nvGrpSpPr>
          <p:grpSpPr>
            <a:xfrm>
              <a:off x="1441618" y="1540200"/>
              <a:ext cx="1349935" cy="1039668"/>
              <a:chOff x="0" y="0"/>
              <a:chExt cx="253703" cy="195392"/>
            </a:xfrm>
          </p:grpSpPr>
          <p:sp>
            <p:nvSpPr>
              <p:cNvPr id="10" name="Freeform 10"/>
              <p:cNvSpPr/>
              <p:nvPr/>
            </p:nvSpPr>
            <p:spPr>
              <a:xfrm>
                <a:off x="0" y="0"/>
                <a:ext cx="253703" cy="195392"/>
              </a:xfrm>
              <a:custGeom>
                <a:avLst/>
                <a:gdLst/>
                <a:ahLst/>
                <a:cxnLst/>
                <a:rect l="l" t="t" r="r" b="b"/>
                <a:pathLst>
                  <a:path w="253703" h="195392">
                    <a:moveTo>
                      <a:pt x="0" y="0"/>
                    </a:moveTo>
                    <a:lnTo>
                      <a:pt x="253703" y="0"/>
                    </a:lnTo>
                    <a:lnTo>
                      <a:pt x="253703" y="195392"/>
                    </a:lnTo>
                    <a:lnTo>
                      <a:pt x="0" y="195392"/>
                    </a:lnTo>
                    <a:close/>
                  </a:path>
                </a:pathLst>
              </a:custGeom>
              <a:solidFill>
                <a:srgbClr val="FFFFFF"/>
              </a:solidFill>
            </p:spPr>
          </p:sp>
          <p:sp>
            <p:nvSpPr>
              <p:cNvPr id="11" name="TextBox 11"/>
              <p:cNvSpPr txBox="1"/>
              <p:nvPr/>
            </p:nvSpPr>
            <p:spPr>
              <a:xfrm>
                <a:off x="0" y="-19050"/>
                <a:ext cx="253703" cy="214442"/>
              </a:xfrm>
              <a:prstGeom prst="rect">
                <a:avLst/>
              </a:prstGeom>
            </p:spPr>
            <p:txBody>
              <a:bodyPr lIns="46320" tIns="46320" rIns="46320" bIns="46320" rtlCol="0" anchor="ctr"/>
              <a:lstStyle/>
              <a:p>
                <a:pPr algn="ctr">
                  <a:lnSpc>
                    <a:spcPts val="1096"/>
                  </a:lnSpc>
                </a:pPr>
                <a:endParaRPr/>
              </a:p>
            </p:txBody>
          </p:sp>
        </p:grpSp>
        <p:sp>
          <p:nvSpPr>
            <p:cNvPr id="12" name="TextBox 12"/>
            <p:cNvSpPr txBox="1"/>
            <p:nvPr/>
          </p:nvSpPr>
          <p:spPr>
            <a:xfrm>
              <a:off x="1450803" y="1485739"/>
              <a:ext cx="1231245" cy="1158114"/>
            </a:xfrm>
            <a:prstGeom prst="rect">
              <a:avLst/>
            </a:prstGeom>
          </p:spPr>
          <p:txBody>
            <a:bodyPr lIns="0" tIns="0" rIns="0" bIns="0" rtlCol="0" anchor="t">
              <a:spAutoFit/>
            </a:bodyPr>
            <a:lstStyle/>
            <a:p>
              <a:pPr algn="ctr">
                <a:lnSpc>
                  <a:spcPts val="1112"/>
                </a:lnSpc>
              </a:pPr>
              <a:r>
                <a:rPr lang="en-US" sz="1112" b="1">
                  <a:solidFill>
                    <a:srgbClr val="22404D"/>
                  </a:solidFill>
                  <a:latin typeface="Montserrat 1 Medium"/>
                  <a:ea typeface="Montserrat 1 Medium"/>
                  <a:cs typeface="Montserrat 1 Medium"/>
                  <a:sym typeface="Montserrat 1 Medium"/>
                </a:rPr>
                <a:t> Trouve</a:t>
              </a:r>
            </a:p>
            <a:p>
              <a:pPr algn="ctr">
                <a:lnSpc>
                  <a:spcPts val="1112"/>
                </a:lnSpc>
              </a:pPr>
              <a:r>
                <a:rPr lang="en-US" sz="1112" b="1">
                  <a:solidFill>
                    <a:srgbClr val="22404D"/>
                  </a:solidFill>
                  <a:latin typeface="Montserrat 1 Medium"/>
                  <a:ea typeface="Montserrat 1 Medium"/>
                  <a:cs typeface="Montserrat 1 Medium"/>
                  <a:sym typeface="Montserrat 1 Medium"/>
                </a:rPr>
                <a:t>une idée d'entreprise qui comble un besoin du marché.</a:t>
              </a:r>
            </a:p>
          </p:txBody>
        </p:sp>
        <p:grpSp>
          <p:nvGrpSpPr>
            <p:cNvPr id="13" name="Group 13"/>
            <p:cNvGrpSpPr/>
            <p:nvPr/>
          </p:nvGrpSpPr>
          <p:grpSpPr>
            <a:xfrm>
              <a:off x="2682047" y="3823932"/>
              <a:ext cx="2116479" cy="619894"/>
              <a:chOff x="0" y="0"/>
              <a:chExt cx="397765" cy="116501"/>
            </a:xfrm>
          </p:grpSpPr>
          <p:sp>
            <p:nvSpPr>
              <p:cNvPr id="14" name="Freeform 14"/>
              <p:cNvSpPr/>
              <p:nvPr/>
            </p:nvSpPr>
            <p:spPr>
              <a:xfrm>
                <a:off x="0" y="0"/>
                <a:ext cx="397765" cy="116501"/>
              </a:xfrm>
              <a:custGeom>
                <a:avLst/>
                <a:gdLst/>
                <a:ahLst/>
                <a:cxnLst/>
                <a:rect l="l" t="t" r="r" b="b"/>
                <a:pathLst>
                  <a:path w="397765" h="116501">
                    <a:moveTo>
                      <a:pt x="0" y="0"/>
                    </a:moveTo>
                    <a:lnTo>
                      <a:pt x="397765" y="0"/>
                    </a:lnTo>
                    <a:lnTo>
                      <a:pt x="397765" y="116501"/>
                    </a:lnTo>
                    <a:lnTo>
                      <a:pt x="0" y="116501"/>
                    </a:lnTo>
                    <a:close/>
                  </a:path>
                </a:pathLst>
              </a:custGeom>
              <a:solidFill>
                <a:srgbClr val="FFFFFF"/>
              </a:solidFill>
            </p:spPr>
          </p:sp>
          <p:sp>
            <p:nvSpPr>
              <p:cNvPr id="15" name="TextBox 15"/>
              <p:cNvSpPr txBox="1"/>
              <p:nvPr/>
            </p:nvSpPr>
            <p:spPr>
              <a:xfrm>
                <a:off x="0" y="-19050"/>
                <a:ext cx="397765" cy="135551"/>
              </a:xfrm>
              <a:prstGeom prst="rect">
                <a:avLst/>
              </a:prstGeom>
            </p:spPr>
            <p:txBody>
              <a:bodyPr lIns="46320" tIns="46320" rIns="46320" bIns="46320" rtlCol="0" anchor="ctr"/>
              <a:lstStyle/>
              <a:p>
                <a:pPr algn="ctr">
                  <a:lnSpc>
                    <a:spcPts val="1096"/>
                  </a:lnSpc>
                </a:pPr>
                <a:endParaRPr/>
              </a:p>
            </p:txBody>
          </p:sp>
        </p:grpSp>
        <p:sp>
          <p:nvSpPr>
            <p:cNvPr id="16" name="TextBox 16"/>
            <p:cNvSpPr txBox="1"/>
            <p:nvPr/>
          </p:nvSpPr>
          <p:spPr>
            <a:xfrm>
              <a:off x="2791554" y="3850686"/>
              <a:ext cx="2673077" cy="593139"/>
            </a:xfrm>
            <a:prstGeom prst="rect">
              <a:avLst/>
            </a:prstGeom>
          </p:spPr>
          <p:txBody>
            <a:bodyPr lIns="0" tIns="0" rIns="0" bIns="0" rtlCol="0" anchor="t">
              <a:spAutoFit/>
            </a:bodyPr>
            <a:lstStyle/>
            <a:p>
              <a:pPr algn="ctr">
                <a:lnSpc>
                  <a:spcPts val="1112"/>
                </a:lnSpc>
              </a:pPr>
              <a:r>
                <a:rPr lang="en-US" sz="1112" b="1">
                  <a:solidFill>
                    <a:srgbClr val="22404D"/>
                  </a:solidFill>
                  <a:latin typeface="Montserrat 1 Medium"/>
                  <a:ea typeface="Montserrat 1 Medium"/>
                  <a:cs typeface="Montserrat 1 Medium"/>
                  <a:sym typeface="Montserrat 1 Medium"/>
                </a:rPr>
                <a:t>Développe ton concept et crée un prototype de ton produit ou de ton service.</a:t>
              </a:r>
            </a:p>
          </p:txBody>
        </p:sp>
        <p:grpSp>
          <p:nvGrpSpPr>
            <p:cNvPr id="17" name="Group 17"/>
            <p:cNvGrpSpPr/>
            <p:nvPr/>
          </p:nvGrpSpPr>
          <p:grpSpPr>
            <a:xfrm>
              <a:off x="2449697" y="5680508"/>
              <a:ext cx="1733207" cy="911910"/>
              <a:chOff x="0" y="0"/>
              <a:chExt cx="325734" cy="171382"/>
            </a:xfrm>
          </p:grpSpPr>
          <p:sp>
            <p:nvSpPr>
              <p:cNvPr id="18" name="Freeform 18"/>
              <p:cNvSpPr/>
              <p:nvPr/>
            </p:nvSpPr>
            <p:spPr>
              <a:xfrm>
                <a:off x="0" y="0"/>
                <a:ext cx="325734" cy="171382"/>
              </a:xfrm>
              <a:custGeom>
                <a:avLst/>
                <a:gdLst/>
                <a:ahLst/>
                <a:cxnLst/>
                <a:rect l="l" t="t" r="r" b="b"/>
                <a:pathLst>
                  <a:path w="325734" h="171382">
                    <a:moveTo>
                      <a:pt x="0" y="0"/>
                    </a:moveTo>
                    <a:lnTo>
                      <a:pt x="325734" y="0"/>
                    </a:lnTo>
                    <a:lnTo>
                      <a:pt x="325734" y="171382"/>
                    </a:lnTo>
                    <a:lnTo>
                      <a:pt x="0" y="171382"/>
                    </a:lnTo>
                    <a:close/>
                  </a:path>
                </a:pathLst>
              </a:custGeom>
              <a:solidFill>
                <a:srgbClr val="FFFFFF"/>
              </a:solidFill>
            </p:spPr>
          </p:sp>
          <p:sp>
            <p:nvSpPr>
              <p:cNvPr id="19" name="TextBox 19"/>
              <p:cNvSpPr txBox="1"/>
              <p:nvPr/>
            </p:nvSpPr>
            <p:spPr>
              <a:xfrm>
                <a:off x="0" y="-19050"/>
                <a:ext cx="325734" cy="190432"/>
              </a:xfrm>
              <a:prstGeom prst="rect">
                <a:avLst/>
              </a:prstGeom>
            </p:spPr>
            <p:txBody>
              <a:bodyPr lIns="46320" tIns="46320" rIns="46320" bIns="46320" rtlCol="0" anchor="ctr"/>
              <a:lstStyle/>
              <a:p>
                <a:pPr algn="ctr">
                  <a:lnSpc>
                    <a:spcPts val="1096"/>
                  </a:lnSpc>
                </a:pPr>
                <a:endParaRPr/>
              </a:p>
            </p:txBody>
          </p:sp>
        </p:grpSp>
        <p:sp>
          <p:nvSpPr>
            <p:cNvPr id="20" name="TextBox 20"/>
            <p:cNvSpPr txBox="1"/>
            <p:nvPr/>
          </p:nvSpPr>
          <p:spPr>
            <a:xfrm>
              <a:off x="2477103" y="5707700"/>
              <a:ext cx="1678395" cy="969789"/>
            </a:xfrm>
            <a:prstGeom prst="rect">
              <a:avLst/>
            </a:prstGeom>
          </p:spPr>
          <p:txBody>
            <a:bodyPr lIns="0" tIns="0" rIns="0" bIns="0" rtlCol="0" anchor="t">
              <a:spAutoFit/>
            </a:bodyPr>
            <a:lstStyle/>
            <a:p>
              <a:pPr algn="ctr">
                <a:lnSpc>
                  <a:spcPts val="1112"/>
                </a:lnSpc>
              </a:pPr>
              <a:r>
                <a:rPr lang="en-US" sz="1112" b="1">
                  <a:solidFill>
                    <a:srgbClr val="22404D"/>
                  </a:solidFill>
                  <a:latin typeface="Montserrat 1 Medium"/>
                  <a:ea typeface="Montserrat 1 Medium"/>
                  <a:cs typeface="Montserrat 1 Medium"/>
                  <a:sym typeface="Montserrat 1 Medium"/>
                </a:rPr>
                <a:t>Rédige un plan d'affaires et crée la structure organisationnelle de l'entreprise</a:t>
              </a:r>
            </a:p>
          </p:txBody>
        </p:sp>
        <p:grpSp>
          <p:nvGrpSpPr>
            <p:cNvPr id="21" name="Group 21"/>
            <p:cNvGrpSpPr/>
            <p:nvPr/>
          </p:nvGrpSpPr>
          <p:grpSpPr>
            <a:xfrm>
              <a:off x="4798527" y="5516569"/>
              <a:ext cx="1222178" cy="619894"/>
              <a:chOff x="0" y="0"/>
              <a:chExt cx="229692" cy="116501"/>
            </a:xfrm>
          </p:grpSpPr>
          <p:sp>
            <p:nvSpPr>
              <p:cNvPr id="22" name="Freeform 22"/>
              <p:cNvSpPr/>
              <p:nvPr/>
            </p:nvSpPr>
            <p:spPr>
              <a:xfrm>
                <a:off x="0" y="0"/>
                <a:ext cx="229692" cy="116501"/>
              </a:xfrm>
              <a:custGeom>
                <a:avLst/>
                <a:gdLst/>
                <a:ahLst/>
                <a:cxnLst/>
                <a:rect l="l" t="t" r="r" b="b"/>
                <a:pathLst>
                  <a:path w="229692" h="116501">
                    <a:moveTo>
                      <a:pt x="0" y="0"/>
                    </a:moveTo>
                    <a:lnTo>
                      <a:pt x="229692" y="0"/>
                    </a:lnTo>
                    <a:lnTo>
                      <a:pt x="229692" y="116501"/>
                    </a:lnTo>
                    <a:lnTo>
                      <a:pt x="0" y="116501"/>
                    </a:lnTo>
                    <a:close/>
                  </a:path>
                </a:pathLst>
              </a:custGeom>
              <a:solidFill>
                <a:srgbClr val="FFFFFF"/>
              </a:solidFill>
            </p:spPr>
          </p:sp>
          <p:sp>
            <p:nvSpPr>
              <p:cNvPr id="23" name="TextBox 23"/>
              <p:cNvSpPr txBox="1"/>
              <p:nvPr/>
            </p:nvSpPr>
            <p:spPr>
              <a:xfrm>
                <a:off x="0" y="-19050"/>
                <a:ext cx="229692" cy="135551"/>
              </a:xfrm>
              <a:prstGeom prst="rect">
                <a:avLst/>
              </a:prstGeom>
            </p:spPr>
            <p:txBody>
              <a:bodyPr lIns="46320" tIns="46320" rIns="46320" bIns="46320" rtlCol="0" anchor="ctr"/>
              <a:lstStyle/>
              <a:p>
                <a:pPr algn="ctr">
                  <a:lnSpc>
                    <a:spcPts val="1096"/>
                  </a:lnSpc>
                </a:pPr>
                <a:endParaRPr/>
              </a:p>
            </p:txBody>
          </p:sp>
        </p:grpSp>
        <p:grpSp>
          <p:nvGrpSpPr>
            <p:cNvPr id="24" name="Group 24"/>
            <p:cNvGrpSpPr/>
            <p:nvPr/>
          </p:nvGrpSpPr>
          <p:grpSpPr>
            <a:xfrm>
              <a:off x="7278473" y="4896676"/>
              <a:ext cx="1787960" cy="619894"/>
              <a:chOff x="0" y="0"/>
              <a:chExt cx="336024" cy="116501"/>
            </a:xfrm>
          </p:grpSpPr>
          <p:sp>
            <p:nvSpPr>
              <p:cNvPr id="25" name="Freeform 25"/>
              <p:cNvSpPr/>
              <p:nvPr/>
            </p:nvSpPr>
            <p:spPr>
              <a:xfrm>
                <a:off x="0" y="0"/>
                <a:ext cx="336024" cy="116501"/>
              </a:xfrm>
              <a:custGeom>
                <a:avLst/>
                <a:gdLst/>
                <a:ahLst/>
                <a:cxnLst/>
                <a:rect l="l" t="t" r="r" b="b"/>
                <a:pathLst>
                  <a:path w="336024" h="116501">
                    <a:moveTo>
                      <a:pt x="0" y="0"/>
                    </a:moveTo>
                    <a:lnTo>
                      <a:pt x="336024" y="0"/>
                    </a:lnTo>
                    <a:lnTo>
                      <a:pt x="336024" y="116501"/>
                    </a:lnTo>
                    <a:lnTo>
                      <a:pt x="0" y="116501"/>
                    </a:lnTo>
                    <a:close/>
                  </a:path>
                </a:pathLst>
              </a:custGeom>
              <a:solidFill>
                <a:srgbClr val="FFFFFF"/>
              </a:solidFill>
            </p:spPr>
          </p:sp>
          <p:sp>
            <p:nvSpPr>
              <p:cNvPr id="26" name="TextBox 26"/>
              <p:cNvSpPr txBox="1"/>
              <p:nvPr/>
            </p:nvSpPr>
            <p:spPr>
              <a:xfrm>
                <a:off x="0" y="-19050"/>
                <a:ext cx="336024" cy="135551"/>
              </a:xfrm>
              <a:prstGeom prst="rect">
                <a:avLst/>
              </a:prstGeom>
            </p:spPr>
            <p:txBody>
              <a:bodyPr lIns="46320" tIns="46320" rIns="46320" bIns="46320" rtlCol="0" anchor="ctr"/>
              <a:lstStyle/>
              <a:p>
                <a:pPr algn="ctr">
                  <a:lnSpc>
                    <a:spcPts val="1096"/>
                  </a:lnSpc>
                </a:pPr>
                <a:endParaRPr/>
              </a:p>
            </p:txBody>
          </p:sp>
        </p:grpSp>
        <p:grpSp>
          <p:nvGrpSpPr>
            <p:cNvPr id="27" name="Group 27"/>
            <p:cNvGrpSpPr/>
            <p:nvPr/>
          </p:nvGrpSpPr>
          <p:grpSpPr>
            <a:xfrm>
              <a:off x="6194227" y="2269921"/>
              <a:ext cx="1675234" cy="857157"/>
              <a:chOff x="0" y="0"/>
              <a:chExt cx="314838" cy="161092"/>
            </a:xfrm>
          </p:grpSpPr>
          <p:sp>
            <p:nvSpPr>
              <p:cNvPr id="28" name="Freeform 28"/>
              <p:cNvSpPr/>
              <p:nvPr/>
            </p:nvSpPr>
            <p:spPr>
              <a:xfrm>
                <a:off x="0" y="0"/>
                <a:ext cx="314838" cy="161092"/>
              </a:xfrm>
              <a:custGeom>
                <a:avLst/>
                <a:gdLst/>
                <a:ahLst/>
                <a:cxnLst/>
                <a:rect l="l" t="t" r="r" b="b"/>
                <a:pathLst>
                  <a:path w="314838" h="161092">
                    <a:moveTo>
                      <a:pt x="0" y="0"/>
                    </a:moveTo>
                    <a:lnTo>
                      <a:pt x="314838" y="0"/>
                    </a:lnTo>
                    <a:lnTo>
                      <a:pt x="314838" y="161092"/>
                    </a:lnTo>
                    <a:lnTo>
                      <a:pt x="0" y="161092"/>
                    </a:lnTo>
                    <a:close/>
                  </a:path>
                </a:pathLst>
              </a:custGeom>
              <a:solidFill>
                <a:srgbClr val="FFFFFF"/>
              </a:solidFill>
            </p:spPr>
          </p:sp>
          <p:sp>
            <p:nvSpPr>
              <p:cNvPr id="29" name="TextBox 29"/>
              <p:cNvSpPr txBox="1"/>
              <p:nvPr/>
            </p:nvSpPr>
            <p:spPr>
              <a:xfrm>
                <a:off x="0" y="-19050"/>
                <a:ext cx="314838" cy="180142"/>
              </a:xfrm>
              <a:prstGeom prst="rect">
                <a:avLst/>
              </a:prstGeom>
            </p:spPr>
            <p:txBody>
              <a:bodyPr lIns="46320" tIns="46320" rIns="46320" bIns="46320" rtlCol="0" anchor="ctr"/>
              <a:lstStyle/>
              <a:p>
                <a:pPr algn="ctr">
                  <a:lnSpc>
                    <a:spcPts val="1096"/>
                  </a:lnSpc>
                </a:pPr>
                <a:endParaRPr/>
              </a:p>
            </p:txBody>
          </p:sp>
        </p:grpSp>
        <p:grpSp>
          <p:nvGrpSpPr>
            <p:cNvPr id="30" name="Group 30"/>
            <p:cNvGrpSpPr/>
            <p:nvPr/>
          </p:nvGrpSpPr>
          <p:grpSpPr>
            <a:xfrm>
              <a:off x="8350030" y="1768338"/>
              <a:ext cx="1237209" cy="930161"/>
              <a:chOff x="0" y="0"/>
              <a:chExt cx="232517" cy="174812"/>
            </a:xfrm>
          </p:grpSpPr>
          <p:sp>
            <p:nvSpPr>
              <p:cNvPr id="31" name="Freeform 31"/>
              <p:cNvSpPr/>
              <p:nvPr/>
            </p:nvSpPr>
            <p:spPr>
              <a:xfrm>
                <a:off x="0" y="0"/>
                <a:ext cx="232517" cy="174812"/>
              </a:xfrm>
              <a:custGeom>
                <a:avLst/>
                <a:gdLst/>
                <a:ahLst/>
                <a:cxnLst/>
                <a:rect l="l" t="t" r="r" b="b"/>
                <a:pathLst>
                  <a:path w="232517" h="174812">
                    <a:moveTo>
                      <a:pt x="0" y="0"/>
                    </a:moveTo>
                    <a:lnTo>
                      <a:pt x="232517" y="0"/>
                    </a:lnTo>
                    <a:lnTo>
                      <a:pt x="232517" y="174812"/>
                    </a:lnTo>
                    <a:lnTo>
                      <a:pt x="0" y="174812"/>
                    </a:lnTo>
                    <a:close/>
                  </a:path>
                </a:pathLst>
              </a:custGeom>
              <a:solidFill>
                <a:srgbClr val="FFFFFF"/>
              </a:solidFill>
            </p:spPr>
          </p:sp>
          <p:sp>
            <p:nvSpPr>
              <p:cNvPr id="32" name="TextBox 32"/>
              <p:cNvSpPr txBox="1"/>
              <p:nvPr/>
            </p:nvSpPr>
            <p:spPr>
              <a:xfrm>
                <a:off x="0" y="-19050"/>
                <a:ext cx="232517" cy="193862"/>
              </a:xfrm>
              <a:prstGeom prst="rect">
                <a:avLst/>
              </a:prstGeom>
            </p:spPr>
            <p:txBody>
              <a:bodyPr lIns="46320" tIns="46320" rIns="46320" bIns="46320" rtlCol="0" anchor="ctr"/>
              <a:lstStyle/>
              <a:p>
                <a:pPr algn="ctr">
                  <a:lnSpc>
                    <a:spcPts val="1096"/>
                  </a:lnSpc>
                </a:pPr>
                <a:endParaRPr/>
              </a:p>
            </p:txBody>
          </p:sp>
        </p:grpSp>
        <p:grpSp>
          <p:nvGrpSpPr>
            <p:cNvPr id="33" name="Group 33"/>
            <p:cNvGrpSpPr/>
            <p:nvPr/>
          </p:nvGrpSpPr>
          <p:grpSpPr>
            <a:xfrm>
              <a:off x="10392037" y="2151610"/>
              <a:ext cx="1967250" cy="546890"/>
              <a:chOff x="0" y="0"/>
              <a:chExt cx="369719" cy="102781"/>
            </a:xfrm>
          </p:grpSpPr>
          <p:sp>
            <p:nvSpPr>
              <p:cNvPr id="34" name="Freeform 34"/>
              <p:cNvSpPr/>
              <p:nvPr/>
            </p:nvSpPr>
            <p:spPr>
              <a:xfrm>
                <a:off x="0" y="0"/>
                <a:ext cx="369719" cy="102781"/>
              </a:xfrm>
              <a:custGeom>
                <a:avLst/>
                <a:gdLst/>
                <a:ahLst/>
                <a:cxnLst/>
                <a:rect l="l" t="t" r="r" b="b"/>
                <a:pathLst>
                  <a:path w="369719" h="102781">
                    <a:moveTo>
                      <a:pt x="0" y="0"/>
                    </a:moveTo>
                    <a:lnTo>
                      <a:pt x="369719" y="0"/>
                    </a:lnTo>
                    <a:lnTo>
                      <a:pt x="369719" y="102781"/>
                    </a:lnTo>
                    <a:lnTo>
                      <a:pt x="0" y="102781"/>
                    </a:lnTo>
                    <a:close/>
                  </a:path>
                </a:pathLst>
              </a:custGeom>
              <a:solidFill>
                <a:srgbClr val="FFFFFF"/>
              </a:solidFill>
            </p:spPr>
          </p:sp>
          <p:sp>
            <p:nvSpPr>
              <p:cNvPr id="35" name="TextBox 35"/>
              <p:cNvSpPr txBox="1"/>
              <p:nvPr/>
            </p:nvSpPr>
            <p:spPr>
              <a:xfrm>
                <a:off x="0" y="-19050"/>
                <a:ext cx="369719" cy="121831"/>
              </a:xfrm>
              <a:prstGeom prst="rect">
                <a:avLst/>
              </a:prstGeom>
            </p:spPr>
            <p:txBody>
              <a:bodyPr lIns="46320" tIns="46320" rIns="46320" bIns="46320" rtlCol="0" anchor="ctr"/>
              <a:lstStyle/>
              <a:p>
                <a:pPr algn="ctr">
                  <a:lnSpc>
                    <a:spcPts val="1096"/>
                  </a:lnSpc>
                </a:pPr>
                <a:endParaRPr/>
              </a:p>
            </p:txBody>
          </p:sp>
        </p:grpSp>
        <p:grpSp>
          <p:nvGrpSpPr>
            <p:cNvPr id="36" name="Group 36"/>
            <p:cNvGrpSpPr/>
            <p:nvPr/>
          </p:nvGrpSpPr>
          <p:grpSpPr>
            <a:xfrm>
              <a:off x="10392037" y="3595604"/>
              <a:ext cx="1310213" cy="848222"/>
              <a:chOff x="0" y="0"/>
              <a:chExt cx="246237" cy="159412"/>
            </a:xfrm>
          </p:grpSpPr>
          <p:sp>
            <p:nvSpPr>
              <p:cNvPr id="37" name="Freeform 37"/>
              <p:cNvSpPr/>
              <p:nvPr/>
            </p:nvSpPr>
            <p:spPr>
              <a:xfrm>
                <a:off x="0" y="0"/>
                <a:ext cx="246237" cy="159412"/>
              </a:xfrm>
              <a:custGeom>
                <a:avLst/>
                <a:gdLst/>
                <a:ahLst/>
                <a:cxnLst/>
                <a:rect l="l" t="t" r="r" b="b"/>
                <a:pathLst>
                  <a:path w="246237" h="159412">
                    <a:moveTo>
                      <a:pt x="0" y="0"/>
                    </a:moveTo>
                    <a:lnTo>
                      <a:pt x="246237" y="0"/>
                    </a:lnTo>
                    <a:lnTo>
                      <a:pt x="246237" y="159412"/>
                    </a:lnTo>
                    <a:lnTo>
                      <a:pt x="0" y="159412"/>
                    </a:lnTo>
                    <a:close/>
                  </a:path>
                </a:pathLst>
              </a:custGeom>
              <a:solidFill>
                <a:srgbClr val="FFFFFF"/>
              </a:solidFill>
            </p:spPr>
          </p:sp>
          <p:sp>
            <p:nvSpPr>
              <p:cNvPr id="38" name="TextBox 38"/>
              <p:cNvSpPr txBox="1"/>
              <p:nvPr/>
            </p:nvSpPr>
            <p:spPr>
              <a:xfrm>
                <a:off x="0" y="-19050"/>
                <a:ext cx="246237" cy="178462"/>
              </a:xfrm>
              <a:prstGeom prst="rect">
                <a:avLst/>
              </a:prstGeom>
            </p:spPr>
            <p:txBody>
              <a:bodyPr lIns="46320" tIns="46320" rIns="46320" bIns="46320" rtlCol="0" anchor="ctr"/>
              <a:lstStyle/>
              <a:p>
                <a:pPr algn="ctr">
                  <a:lnSpc>
                    <a:spcPts val="1096"/>
                  </a:lnSpc>
                </a:pPr>
                <a:endParaRPr/>
              </a:p>
            </p:txBody>
          </p:sp>
        </p:grpSp>
        <p:grpSp>
          <p:nvGrpSpPr>
            <p:cNvPr id="39" name="Group 39"/>
            <p:cNvGrpSpPr/>
            <p:nvPr/>
          </p:nvGrpSpPr>
          <p:grpSpPr>
            <a:xfrm>
              <a:off x="11702250" y="5969273"/>
              <a:ext cx="2569535" cy="334381"/>
              <a:chOff x="0" y="0"/>
              <a:chExt cx="482910" cy="62843"/>
            </a:xfrm>
          </p:grpSpPr>
          <p:sp>
            <p:nvSpPr>
              <p:cNvPr id="40" name="Freeform 40"/>
              <p:cNvSpPr/>
              <p:nvPr/>
            </p:nvSpPr>
            <p:spPr>
              <a:xfrm>
                <a:off x="0" y="0"/>
                <a:ext cx="482910" cy="62843"/>
              </a:xfrm>
              <a:custGeom>
                <a:avLst/>
                <a:gdLst/>
                <a:ahLst/>
                <a:cxnLst/>
                <a:rect l="l" t="t" r="r" b="b"/>
                <a:pathLst>
                  <a:path w="482910" h="62843">
                    <a:moveTo>
                      <a:pt x="0" y="0"/>
                    </a:moveTo>
                    <a:lnTo>
                      <a:pt x="482910" y="0"/>
                    </a:lnTo>
                    <a:lnTo>
                      <a:pt x="482910" y="62843"/>
                    </a:lnTo>
                    <a:lnTo>
                      <a:pt x="0" y="62843"/>
                    </a:lnTo>
                    <a:close/>
                  </a:path>
                </a:pathLst>
              </a:custGeom>
              <a:solidFill>
                <a:srgbClr val="FFFFFF"/>
              </a:solidFill>
            </p:spPr>
          </p:sp>
          <p:sp>
            <p:nvSpPr>
              <p:cNvPr id="41" name="TextBox 41"/>
              <p:cNvSpPr txBox="1"/>
              <p:nvPr/>
            </p:nvSpPr>
            <p:spPr>
              <a:xfrm>
                <a:off x="0" y="-19050"/>
                <a:ext cx="482910" cy="81893"/>
              </a:xfrm>
              <a:prstGeom prst="rect">
                <a:avLst/>
              </a:prstGeom>
            </p:spPr>
            <p:txBody>
              <a:bodyPr lIns="46320" tIns="46320" rIns="46320" bIns="46320" rtlCol="0" anchor="ctr"/>
              <a:lstStyle/>
              <a:p>
                <a:pPr algn="ctr">
                  <a:lnSpc>
                    <a:spcPts val="1096"/>
                  </a:lnSpc>
                </a:pPr>
                <a:endParaRPr/>
              </a:p>
            </p:txBody>
          </p:sp>
        </p:grpSp>
        <p:sp>
          <p:nvSpPr>
            <p:cNvPr id="42" name="TextBox 42"/>
            <p:cNvSpPr txBox="1"/>
            <p:nvPr/>
          </p:nvSpPr>
          <p:spPr>
            <a:xfrm>
              <a:off x="4606149" y="5628871"/>
              <a:ext cx="1414556" cy="404814"/>
            </a:xfrm>
            <a:prstGeom prst="rect">
              <a:avLst/>
            </a:prstGeom>
          </p:spPr>
          <p:txBody>
            <a:bodyPr lIns="0" tIns="0" rIns="0" bIns="0" rtlCol="0" anchor="t">
              <a:spAutoFit/>
            </a:bodyPr>
            <a:lstStyle/>
            <a:p>
              <a:pPr algn="ctr">
                <a:lnSpc>
                  <a:spcPts val="1112"/>
                </a:lnSpc>
              </a:pPr>
              <a:r>
                <a:rPr lang="en-US" sz="1112" b="1">
                  <a:solidFill>
                    <a:srgbClr val="22404D"/>
                  </a:solidFill>
                  <a:latin typeface="Montserrat 1 Medium"/>
                  <a:ea typeface="Montserrat 1 Medium"/>
                  <a:cs typeface="Montserrat 1 Medium"/>
                  <a:sym typeface="Montserrat 1 Medium"/>
                </a:rPr>
                <a:t>Démarre ton entreprise</a:t>
              </a:r>
            </a:p>
          </p:txBody>
        </p:sp>
        <p:sp>
          <p:nvSpPr>
            <p:cNvPr id="43" name="TextBox 43"/>
            <p:cNvSpPr txBox="1"/>
            <p:nvPr/>
          </p:nvSpPr>
          <p:spPr>
            <a:xfrm>
              <a:off x="5943876" y="2434579"/>
              <a:ext cx="1925585" cy="781464"/>
            </a:xfrm>
            <a:prstGeom prst="rect">
              <a:avLst/>
            </a:prstGeom>
          </p:spPr>
          <p:txBody>
            <a:bodyPr lIns="0" tIns="0" rIns="0" bIns="0" rtlCol="0" anchor="t">
              <a:spAutoFit/>
            </a:bodyPr>
            <a:lstStyle/>
            <a:p>
              <a:pPr algn="ctr">
                <a:lnSpc>
                  <a:spcPts val="1112"/>
                </a:lnSpc>
              </a:pPr>
              <a:r>
                <a:rPr lang="en-US" sz="1112" b="1">
                  <a:solidFill>
                    <a:srgbClr val="22404D"/>
                  </a:solidFill>
                  <a:latin typeface="Montserrat 1 Medium"/>
                  <a:ea typeface="Montserrat 1 Medium"/>
                  <a:cs typeface="Montserrat 1 Medium"/>
                  <a:sym typeface="Montserrat 1 Medium"/>
                </a:rPr>
                <a:t>Produis emballe, promeus et vends ton produit ou service.</a:t>
              </a:r>
            </a:p>
          </p:txBody>
        </p:sp>
        <p:sp>
          <p:nvSpPr>
            <p:cNvPr id="44" name="TextBox 44"/>
            <p:cNvSpPr txBox="1"/>
            <p:nvPr/>
          </p:nvSpPr>
          <p:spPr>
            <a:xfrm>
              <a:off x="8350030" y="1850760"/>
              <a:ext cx="1432807" cy="1158114"/>
            </a:xfrm>
            <a:prstGeom prst="rect">
              <a:avLst/>
            </a:prstGeom>
          </p:spPr>
          <p:txBody>
            <a:bodyPr lIns="0" tIns="0" rIns="0" bIns="0" rtlCol="0" anchor="t">
              <a:spAutoFit/>
            </a:bodyPr>
            <a:lstStyle/>
            <a:p>
              <a:pPr algn="ctr">
                <a:lnSpc>
                  <a:spcPts val="1112"/>
                </a:lnSpc>
              </a:pPr>
              <a:r>
                <a:rPr lang="en-US" sz="1112" b="1">
                  <a:solidFill>
                    <a:srgbClr val="22404D"/>
                  </a:solidFill>
                  <a:latin typeface="Montserrat 1 Medium"/>
                  <a:ea typeface="Montserrat 1 Medium"/>
                  <a:cs typeface="Montserrat 1 Medium"/>
                  <a:sym typeface="Montserrat 1 Medium"/>
                </a:rPr>
                <a:t>Utilise tes erreurs et la rétroaction des clients pour faire encore mieux</a:t>
              </a:r>
            </a:p>
          </p:txBody>
        </p:sp>
        <p:sp>
          <p:nvSpPr>
            <p:cNvPr id="45" name="TextBox 45"/>
            <p:cNvSpPr txBox="1"/>
            <p:nvPr/>
          </p:nvSpPr>
          <p:spPr>
            <a:xfrm>
              <a:off x="10702060" y="2227410"/>
              <a:ext cx="2728631" cy="593139"/>
            </a:xfrm>
            <a:prstGeom prst="rect">
              <a:avLst/>
            </a:prstGeom>
          </p:spPr>
          <p:txBody>
            <a:bodyPr lIns="0" tIns="0" rIns="0" bIns="0" rtlCol="0" anchor="t">
              <a:spAutoFit/>
            </a:bodyPr>
            <a:lstStyle/>
            <a:p>
              <a:pPr algn="ctr">
                <a:lnSpc>
                  <a:spcPts val="1112"/>
                </a:lnSpc>
              </a:pPr>
              <a:r>
                <a:rPr lang="en-US" sz="1112" b="1">
                  <a:solidFill>
                    <a:srgbClr val="22404D"/>
                  </a:solidFill>
                  <a:latin typeface="Montserrat 1 Medium"/>
                  <a:ea typeface="Montserrat 1 Medium"/>
                  <a:cs typeface="Montserrat 1 Medium"/>
                  <a:sym typeface="Montserrat 1 Medium"/>
                </a:rPr>
                <a:t>Mesure toi amicalement aux autres entreprises étudiantes</a:t>
              </a:r>
            </a:p>
          </p:txBody>
        </p:sp>
        <p:sp>
          <p:nvSpPr>
            <p:cNvPr id="46" name="TextBox 46"/>
            <p:cNvSpPr txBox="1"/>
            <p:nvPr/>
          </p:nvSpPr>
          <p:spPr>
            <a:xfrm>
              <a:off x="10319448" y="3662361"/>
              <a:ext cx="1455390" cy="969510"/>
            </a:xfrm>
            <a:prstGeom prst="rect">
              <a:avLst/>
            </a:prstGeom>
          </p:spPr>
          <p:txBody>
            <a:bodyPr lIns="0" tIns="0" rIns="0" bIns="0" rtlCol="0" anchor="t">
              <a:spAutoFit/>
            </a:bodyPr>
            <a:lstStyle/>
            <a:p>
              <a:pPr algn="ctr">
                <a:lnSpc>
                  <a:spcPts val="1112"/>
                </a:lnSpc>
              </a:pPr>
              <a:r>
                <a:rPr lang="en-US" sz="1112" b="1">
                  <a:solidFill>
                    <a:srgbClr val="22404D"/>
                  </a:solidFill>
                  <a:latin typeface="Montserrat 1 Medium"/>
                  <a:ea typeface="Montserrat 1 Medium"/>
                  <a:cs typeface="Montserrat 1 Medium"/>
                  <a:sym typeface="Montserrat 1 Medium"/>
                </a:rPr>
                <a:t>Évalue ton profit et produis de l'état des résultats</a:t>
              </a:r>
            </a:p>
          </p:txBody>
        </p:sp>
        <p:sp>
          <p:nvSpPr>
            <p:cNvPr id="47" name="TextBox 47"/>
            <p:cNvSpPr txBox="1"/>
            <p:nvPr/>
          </p:nvSpPr>
          <p:spPr>
            <a:xfrm>
              <a:off x="7298564" y="4916710"/>
              <a:ext cx="1670070" cy="781464"/>
            </a:xfrm>
            <a:prstGeom prst="rect">
              <a:avLst/>
            </a:prstGeom>
          </p:spPr>
          <p:txBody>
            <a:bodyPr lIns="0" tIns="0" rIns="0" bIns="0" rtlCol="0" anchor="t">
              <a:spAutoFit/>
            </a:bodyPr>
            <a:lstStyle/>
            <a:p>
              <a:pPr algn="ctr">
                <a:lnSpc>
                  <a:spcPts val="1112"/>
                </a:lnSpc>
              </a:pPr>
              <a:r>
                <a:rPr lang="en-US" sz="1112" b="1">
                  <a:solidFill>
                    <a:srgbClr val="22404D"/>
                  </a:solidFill>
                  <a:latin typeface="Montserrat 1 Medium"/>
                  <a:ea typeface="Montserrat 1 Medium"/>
                  <a:cs typeface="Montserrat 1 Medium"/>
                  <a:sym typeface="Montserrat 1 Medium"/>
                </a:rPr>
                <a:t>Teste la qualité de tes produits ou services et améliore-les</a:t>
              </a:r>
            </a:p>
          </p:txBody>
        </p:sp>
        <p:sp>
          <p:nvSpPr>
            <p:cNvPr id="48" name="TextBox 48"/>
            <p:cNvSpPr txBox="1"/>
            <p:nvPr/>
          </p:nvSpPr>
          <p:spPr>
            <a:xfrm>
              <a:off x="11702250" y="5990243"/>
              <a:ext cx="2080572" cy="404703"/>
            </a:xfrm>
            <a:prstGeom prst="rect">
              <a:avLst/>
            </a:prstGeom>
          </p:spPr>
          <p:txBody>
            <a:bodyPr lIns="0" tIns="0" rIns="0" bIns="0" rtlCol="0" anchor="t">
              <a:spAutoFit/>
            </a:bodyPr>
            <a:lstStyle/>
            <a:p>
              <a:pPr algn="ctr">
                <a:lnSpc>
                  <a:spcPts val="1112"/>
                </a:lnSpc>
              </a:pPr>
              <a:r>
                <a:rPr lang="en-US" sz="1112" b="1">
                  <a:solidFill>
                    <a:srgbClr val="22404D"/>
                  </a:solidFill>
                  <a:latin typeface="Montserrat 1 Medium"/>
                  <a:ea typeface="Montserrat 1 Medium"/>
                  <a:cs typeface="Montserrat 1 Medium"/>
                  <a:sym typeface="Montserrat 1 Medium"/>
                </a:rPr>
                <a:t>Devenir un entrepreneur qualifié</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A0AF"/>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2057877"/>
            <a:chOff x="0" y="0"/>
            <a:chExt cx="4816593" cy="541992"/>
          </a:xfrm>
        </p:grpSpPr>
        <p:sp>
          <p:nvSpPr>
            <p:cNvPr id="3" name="Freeform 3"/>
            <p:cNvSpPr/>
            <p:nvPr/>
          </p:nvSpPr>
          <p:spPr>
            <a:xfrm>
              <a:off x="0" y="0"/>
              <a:ext cx="4816592" cy="541992"/>
            </a:xfrm>
            <a:custGeom>
              <a:avLst/>
              <a:gdLst/>
              <a:ahLst/>
              <a:cxnLst/>
              <a:rect l="l" t="t" r="r" b="b"/>
              <a:pathLst>
                <a:path w="4816592" h="541992">
                  <a:moveTo>
                    <a:pt x="0" y="0"/>
                  </a:moveTo>
                  <a:lnTo>
                    <a:pt x="4816592" y="0"/>
                  </a:lnTo>
                  <a:lnTo>
                    <a:pt x="4816592" y="541992"/>
                  </a:lnTo>
                  <a:lnTo>
                    <a:pt x="0" y="541992"/>
                  </a:lnTo>
                  <a:close/>
                </a:path>
              </a:pathLst>
            </a:custGeom>
            <a:solidFill>
              <a:srgbClr val="285F74"/>
            </a:solidFill>
          </p:spPr>
        </p:sp>
        <p:sp>
          <p:nvSpPr>
            <p:cNvPr id="4" name="TextBox 4"/>
            <p:cNvSpPr txBox="1"/>
            <p:nvPr/>
          </p:nvSpPr>
          <p:spPr>
            <a:xfrm>
              <a:off x="0" y="28575"/>
              <a:ext cx="4816593" cy="513417"/>
            </a:xfrm>
            <a:prstGeom prst="rect">
              <a:avLst/>
            </a:prstGeom>
          </p:spPr>
          <p:txBody>
            <a:bodyPr lIns="50800" tIns="50800" rIns="50800" bIns="50800" rtlCol="0" anchor="ctr"/>
            <a:lstStyle/>
            <a:p>
              <a:pPr algn="ctr">
                <a:lnSpc>
                  <a:spcPts val="2268"/>
                </a:lnSpc>
              </a:pPr>
              <a:endParaRPr/>
            </a:p>
          </p:txBody>
        </p:sp>
      </p:grpSp>
      <p:sp>
        <p:nvSpPr>
          <p:cNvPr id="5" name="Freeform 5"/>
          <p:cNvSpPr/>
          <p:nvPr/>
        </p:nvSpPr>
        <p:spPr>
          <a:xfrm>
            <a:off x="14613162" y="3175698"/>
            <a:ext cx="5292277" cy="5296981"/>
          </a:xfrm>
          <a:custGeom>
            <a:avLst/>
            <a:gdLst/>
            <a:ahLst/>
            <a:cxnLst/>
            <a:rect l="l" t="t" r="r" b="b"/>
            <a:pathLst>
              <a:path w="5292277" h="5296981">
                <a:moveTo>
                  <a:pt x="0" y="0"/>
                </a:moveTo>
                <a:lnTo>
                  <a:pt x="5292276" y="0"/>
                </a:lnTo>
                <a:lnTo>
                  <a:pt x="5292276" y="5296981"/>
                </a:lnTo>
                <a:lnTo>
                  <a:pt x="0" y="5296981"/>
                </a:lnTo>
                <a:lnTo>
                  <a:pt x="0" y="0"/>
                </a:lnTo>
                <a:close/>
              </a:path>
            </a:pathLst>
          </a:custGeom>
          <a:blipFill>
            <a:blip r:embed="rId2"/>
            <a:stretch>
              <a:fillRect/>
            </a:stretch>
          </a:blipFill>
        </p:spPr>
      </p:sp>
      <p:sp>
        <p:nvSpPr>
          <p:cNvPr id="6" name="Freeform 6"/>
          <p:cNvSpPr/>
          <p:nvPr/>
        </p:nvSpPr>
        <p:spPr>
          <a:xfrm>
            <a:off x="-429164" y="7512132"/>
            <a:ext cx="3341397" cy="3341397"/>
          </a:xfrm>
          <a:custGeom>
            <a:avLst/>
            <a:gdLst/>
            <a:ahLst/>
            <a:cxnLst/>
            <a:rect l="l" t="t" r="r" b="b"/>
            <a:pathLst>
              <a:path w="3341397" h="3341397">
                <a:moveTo>
                  <a:pt x="0" y="0"/>
                </a:moveTo>
                <a:lnTo>
                  <a:pt x="3341397" y="0"/>
                </a:lnTo>
                <a:lnTo>
                  <a:pt x="3341397" y="3341397"/>
                </a:lnTo>
                <a:lnTo>
                  <a:pt x="0" y="3341397"/>
                </a:lnTo>
                <a:lnTo>
                  <a:pt x="0" y="0"/>
                </a:lnTo>
                <a:close/>
              </a:path>
            </a:pathLst>
          </a:custGeom>
          <a:blipFill>
            <a:blip r:embed="rId3"/>
            <a:stretch>
              <a:fillRect/>
            </a:stretch>
          </a:blipFill>
        </p:spPr>
      </p:sp>
      <p:sp>
        <p:nvSpPr>
          <p:cNvPr id="7" name="TextBox 7"/>
          <p:cNvSpPr txBox="1"/>
          <p:nvPr/>
        </p:nvSpPr>
        <p:spPr>
          <a:xfrm>
            <a:off x="4696162" y="571500"/>
            <a:ext cx="8895675" cy="914400"/>
          </a:xfrm>
          <a:prstGeom prst="rect">
            <a:avLst/>
          </a:prstGeom>
        </p:spPr>
        <p:txBody>
          <a:bodyPr lIns="0" tIns="0" rIns="0" bIns="0" rtlCol="0" anchor="t">
            <a:spAutoFit/>
          </a:bodyPr>
          <a:lstStyle/>
          <a:p>
            <a:pPr algn="ctr">
              <a:lnSpc>
                <a:spcPts val="7200"/>
              </a:lnSpc>
            </a:pPr>
            <a:r>
              <a:rPr lang="en-US" sz="6000" b="1" spc="-308">
                <a:solidFill>
                  <a:srgbClr val="FFFFFF"/>
                </a:solidFill>
                <a:latin typeface="Open Sans Bold"/>
                <a:ea typeface="Open Sans Bold"/>
                <a:cs typeface="Open Sans Bold"/>
                <a:sym typeface="Open Sans Bold"/>
              </a:rPr>
              <a:t>COMPAGNIE PAR ACTION</a:t>
            </a:r>
          </a:p>
        </p:txBody>
      </p:sp>
      <p:sp>
        <p:nvSpPr>
          <p:cNvPr id="8" name="TextBox 8"/>
          <p:cNvSpPr txBox="1"/>
          <p:nvPr/>
        </p:nvSpPr>
        <p:spPr>
          <a:xfrm>
            <a:off x="3184704" y="2383243"/>
            <a:ext cx="12138597" cy="7219950"/>
          </a:xfrm>
          <a:prstGeom prst="rect">
            <a:avLst/>
          </a:prstGeom>
        </p:spPr>
        <p:txBody>
          <a:bodyPr lIns="0" tIns="0" rIns="0" bIns="0" rtlCol="0" anchor="t">
            <a:spAutoFit/>
          </a:bodyPr>
          <a:lstStyle/>
          <a:p>
            <a:pPr algn="l">
              <a:lnSpc>
                <a:spcPts val="4200"/>
              </a:lnSpc>
            </a:pPr>
            <a:r>
              <a:rPr lang="en-US" sz="3000" b="1" spc="-153">
                <a:solidFill>
                  <a:srgbClr val="FFFFFF"/>
                </a:solidFill>
                <a:latin typeface="Open Sans Bold"/>
                <a:ea typeface="Open Sans Bold"/>
                <a:cs typeface="Open Sans Bold"/>
                <a:sym typeface="Open Sans Bold"/>
              </a:rPr>
              <a:t>C’est quoi une compagnie par actions ? </a:t>
            </a:r>
          </a:p>
          <a:p>
            <a:pPr algn="l">
              <a:lnSpc>
                <a:spcPts val="839"/>
              </a:lnSpc>
            </a:pPr>
            <a:endParaRPr lang="en-US" sz="3000" b="1" spc="-153">
              <a:solidFill>
                <a:srgbClr val="FFFFFF"/>
              </a:solidFill>
              <a:latin typeface="Open Sans Bold"/>
              <a:ea typeface="Open Sans Bold"/>
              <a:cs typeface="Open Sans Bold"/>
              <a:sym typeface="Open Sans Bold"/>
            </a:endParaRPr>
          </a:p>
          <a:p>
            <a:pPr algn="l">
              <a:lnSpc>
                <a:spcPts val="4200"/>
              </a:lnSpc>
            </a:pPr>
            <a:r>
              <a:rPr lang="en-US" sz="3000" spc="-153">
                <a:solidFill>
                  <a:srgbClr val="FFFFFF"/>
                </a:solidFill>
                <a:latin typeface="Open Sans"/>
                <a:ea typeface="Open Sans"/>
                <a:cs typeface="Open Sans"/>
                <a:sym typeface="Open Sans"/>
              </a:rPr>
              <a:t>C’est une entreprise qui appartient à plusieurs personnes (les actionnaires) qui ont chacun une part de l’entreprise, qu’on appelle une action.</a:t>
            </a:r>
          </a:p>
          <a:p>
            <a:pPr marL="647700" lvl="1" indent="-323850" algn="l">
              <a:lnSpc>
                <a:spcPts val="4200"/>
              </a:lnSpc>
              <a:buFont typeface="Arial"/>
              <a:buChar char="•"/>
            </a:pPr>
            <a:r>
              <a:rPr lang="en-US" sz="3000" spc="-153">
                <a:solidFill>
                  <a:srgbClr val="FFFFFF"/>
                </a:solidFill>
                <a:latin typeface="Open Sans"/>
                <a:ea typeface="Open Sans"/>
                <a:cs typeface="Open Sans"/>
                <a:sym typeface="Open Sans"/>
              </a:rPr>
              <a:t>Chaque actionnaire investit de l’argent pour aider l’entreprise à démarrer ou grandir.</a:t>
            </a:r>
          </a:p>
          <a:p>
            <a:pPr marL="647700" lvl="1" indent="-323850" algn="l">
              <a:lnSpc>
                <a:spcPts val="4200"/>
              </a:lnSpc>
              <a:buFont typeface="Arial"/>
              <a:buChar char="•"/>
            </a:pPr>
            <a:r>
              <a:rPr lang="en-US" sz="3000" spc="-153">
                <a:solidFill>
                  <a:srgbClr val="FFFFFF"/>
                </a:solidFill>
                <a:latin typeface="Open Sans"/>
                <a:ea typeface="Open Sans"/>
                <a:cs typeface="Open Sans"/>
                <a:sym typeface="Open Sans"/>
              </a:rPr>
              <a:t>En retour, ils peuvent recevoir une partie des profits.</a:t>
            </a:r>
          </a:p>
          <a:p>
            <a:pPr marL="647700" lvl="1" indent="-323850" algn="l">
              <a:lnSpc>
                <a:spcPts val="4200"/>
              </a:lnSpc>
              <a:buFont typeface="Arial"/>
              <a:buChar char="•"/>
            </a:pPr>
            <a:r>
              <a:rPr lang="en-US" sz="3000" spc="-153">
                <a:solidFill>
                  <a:srgbClr val="FFFFFF"/>
                </a:solidFill>
                <a:latin typeface="Open Sans"/>
                <a:ea typeface="Open Sans"/>
                <a:cs typeface="Open Sans"/>
                <a:sym typeface="Open Sans"/>
              </a:rPr>
              <a:t>S’il y a un problème, les actionnaires ne perdent que l’argent qu’ils ont investi, pas plus.</a:t>
            </a:r>
          </a:p>
          <a:p>
            <a:pPr algn="l">
              <a:lnSpc>
                <a:spcPts val="2240"/>
              </a:lnSpc>
            </a:pPr>
            <a:endParaRPr lang="en-US" sz="3000" spc="-153">
              <a:solidFill>
                <a:srgbClr val="FFFFFF"/>
              </a:solidFill>
              <a:latin typeface="Open Sans"/>
              <a:ea typeface="Open Sans"/>
              <a:cs typeface="Open Sans"/>
              <a:sym typeface="Open Sans"/>
            </a:endParaRPr>
          </a:p>
          <a:p>
            <a:pPr algn="l">
              <a:lnSpc>
                <a:spcPts val="839"/>
              </a:lnSpc>
            </a:pPr>
            <a:endParaRPr lang="en-US" sz="3000" spc="-153">
              <a:solidFill>
                <a:srgbClr val="FFFFFF"/>
              </a:solidFill>
              <a:latin typeface="Open Sans"/>
              <a:ea typeface="Open Sans"/>
              <a:cs typeface="Open Sans"/>
              <a:sym typeface="Open Sans"/>
            </a:endParaRPr>
          </a:p>
          <a:p>
            <a:pPr algn="l">
              <a:lnSpc>
                <a:spcPts val="4200"/>
              </a:lnSpc>
            </a:pPr>
            <a:r>
              <a:rPr lang="en-US" sz="3000" spc="-153">
                <a:solidFill>
                  <a:srgbClr val="FFFFFF"/>
                </a:solidFill>
                <a:latin typeface="Open Sans"/>
                <a:ea typeface="Open Sans"/>
                <a:cs typeface="Open Sans"/>
                <a:sym typeface="Open Sans"/>
              </a:rPr>
              <a:t>L’Entreprise Étudiante doit vendre </a:t>
            </a:r>
            <a:r>
              <a:rPr lang="en-US" sz="3000" b="1" spc="-153">
                <a:solidFill>
                  <a:srgbClr val="FFFFFF"/>
                </a:solidFill>
                <a:latin typeface="Open Sans Bold"/>
                <a:ea typeface="Open Sans Bold"/>
                <a:cs typeface="Open Sans Bold"/>
                <a:sym typeface="Open Sans Bold"/>
              </a:rPr>
              <a:t>30 actions à 10$</a:t>
            </a:r>
            <a:r>
              <a:rPr lang="en-US" sz="3000" spc="-153">
                <a:solidFill>
                  <a:srgbClr val="FFFFFF"/>
                </a:solidFill>
                <a:latin typeface="Open Sans"/>
                <a:ea typeface="Open Sans"/>
                <a:cs typeface="Open Sans"/>
                <a:sym typeface="Open Sans"/>
              </a:rPr>
              <a:t> pour atteindre un capital initial de 300$ (pour toutes les entreprises)</a:t>
            </a:r>
          </a:p>
          <a:p>
            <a:pPr algn="l">
              <a:lnSpc>
                <a:spcPts val="4200"/>
              </a:lnSpc>
            </a:pPr>
            <a:r>
              <a:rPr lang="en-US" sz="3000" spc="-153">
                <a:solidFill>
                  <a:srgbClr val="FFFFFF"/>
                </a:solidFill>
                <a:latin typeface="Open Sans"/>
                <a:ea typeface="Open Sans"/>
                <a:cs typeface="Open Sans"/>
                <a:sym typeface="Open Sans"/>
              </a:rPr>
              <a:t>Chaque entrepreneur(e) doit acheter au moins une action de l’entreprise.</a:t>
            </a:r>
          </a:p>
          <a:p>
            <a:pPr algn="l">
              <a:lnSpc>
                <a:spcPts val="2800"/>
              </a:lnSpc>
            </a:pPr>
            <a:endParaRPr lang="en-US" sz="3000" spc="-153">
              <a:solidFill>
                <a:srgbClr val="FFFFFF"/>
              </a:solidFill>
              <a:latin typeface="Open Sans"/>
              <a:ea typeface="Open Sans"/>
              <a:cs typeface="Open Sans"/>
              <a:sym typeface="Open Sans"/>
            </a:endParaRPr>
          </a:p>
          <a:p>
            <a:pPr algn="l">
              <a:lnSpc>
                <a:spcPts val="4200"/>
              </a:lnSpc>
            </a:pPr>
            <a:r>
              <a:rPr lang="en-US" sz="3000" b="1" spc="-153">
                <a:solidFill>
                  <a:srgbClr val="FFFFFF"/>
                </a:solidFill>
                <a:latin typeface="Open Sans Bold"/>
                <a:ea typeface="Open Sans Bold"/>
                <a:cs typeface="Open Sans Bold"/>
                <a:sym typeface="Open Sans Bold"/>
              </a:rPr>
              <a:t>Si l’entreprise est rentable, le profit est divisé entre les 30 actionnaires.</a:t>
            </a:r>
          </a:p>
        </p:txBody>
      </p:sp>
      <p:sp>
        <p:nvSpPr>
          <p:cNvPr id="9" name="Freeform 9"/>
          <p:cNvSpPr/>
          <p:nvPr/>
        </p:nvSpPr>
        <p:spPr>
          <a:xfrm>
            <a:off x="16350920" y="274141"/>
            <a:ext cx="1218978" cy="1500276"/>
          </a:xfrm>
          <a:custGeom>
            <a:avLst/>
            <a:gdLst/>
            <a:ahLst/>
            <a:cxnLst/>
            <a:rect l="l" t="t" r="r" b="b"/>
            <a:pathLst>
              <a:path w="1218978" h="1500276">
                <a:moveTo>
                  <a:pt x="0" y="0"/>
                </a:moveTo>
                <a:lnTo>
                  <a:pt x="1218978" y="0"/>
                </a:lnTo>
                <a:lnTo>
                  <a:pt x="1218978" y="1500276"/>
                </a:lnTo>
                <a:lnTo>
                  <a:pt x="0" y="1500276"/>
                </a:lnTo>
                <a:lnTo>
                  <a:pt x="0" y="0"/>
                </a:lnTo>
                <a:close/>
              </a:path>
            </a:pathLst>
          </a:custGeom>
          <a:blipFill>
            <a:blip r:embed="rId4"/>
            <a:stretch>
              <a:fillRect b="-1562"/>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056167"/>
            <a:chOff x="0" y="0"/>
            <a:chExt cx="4816593" cy="541542"/>
          </a:xfrm>
        </p:grpSpPr>
        <p:sp>
          <p:nvSpPr>
            <p:cNvPr id="3" name="Freeform 3"/>
            <p:cNvSpPr/>
            <p:nvPr/>
          </p:nvSpPr>
          <p:spPr>
            <a:xfrm>
              <a:off x="0" y="0"/>
              <a:ext cx="4816592" cy="541542"/>
            </a:xfrm>
            <a:custGeom>
              <a:avLst/>
              <a:gdLst/>
              <a:ahLst/>
              <a:cxnLst/>
              <a:rect l="l" t="t" r="r" b="b"/>
              <a:pathLst>
                <a:path w="4816592" h="541542">
                  <a:moveTo>
                    <a:pt x="0" y="0"/>
                  </a:moveTo>
                  <a:lnTo>
                    <a:pt x="4816592" y="0"/>
                  </a:lnTo>
                  <a:lnTo>
                    <a:pt x="4816592" y="541542"/>
                  </a:lnTo>
                  <a:lnTo>
                    <a:pt x="0" y="541542"/>
                  </a:lnTo>
                  <a:close/>
                </a:path>
              </a:pathLst>
            </a:custGeom>
            <a:solidFill>
              <a:srgbClr val="00A0AF"/>
            </a:solidFill>
          </p:spPr>
        </p:sp>
        <p:sp>
          <p:nvSpPr>
            <p:cNvPr id="4" name="TextBox 4"/>
            <p:cNvSpPr txBox="1"/>
            <p:nvPr/>
          </p:nvSpPr>
          <p:spPr>
            <a:xfrm>
              <a:off x="0" y="28575"/>
              <a:ext cx="4816593" cy="512967"/>
            </a:xfrm>
            <a:prstGeom prst="rect">
              <a:avLst/>
            </a:prstGeom>
          </p:spPr>
          <p:txBody>
            <a:bodyPr lIns="50800" tIns="50800" rIns="50800" bIns="50800" rtlCol="0" anchor="ctr"/>
            <a:lstStyle/>
            <a:p>
              <a:pPr algn="ctr">
                <a:lnSpc>
                  <a:spcPts val="2268"/>
                </a:lnSpc>
              </a:pPr>
              <a:endParaRPr/>
            </a:p>
          </p:txBody>
        </p:sp>
      </p:grpSp>
      <p:sp>
        <p:nvSpPr>
          <p:cNvPr id="5" name="Freeform 5"/>
          <p:cNvSpPr/>
          <p:nvPr/>
        </p:nvSpPr>
        <p:spPr>
          <a:xfrm>
            <a:off x="15902076" y="122397"/>
            <a:ext cx="1471745" cy="1811373"/>
          </a:xfrm>
          <a:custGeom>
            <a:avLst/>
            <a:gdLst/>
            <a:ahLst/>
            <a:cxnLst/>
            <a:rect l="l" t="t" r="r" b="b"/>
            <a:pathLst>
              <a:path w="1471745" h="1811373">
                <a:moveTo>
                  <a:pt x="0" y="0"/>
                </a:moveTo>
                <a:lnTo>
                  <a:pt x="1471745" y="0"/>
                </a:lnTo>
                <a:lnTo>
                  <a:pt x="1471745" y="1811373"/>
                </a:lnTo>
                <a:lnTo>
                  <a:pt x="0" y="1811373"/>
                </a:lnTo>
                <a:lnTo>
                  <a:pt x="0" y="0"/>
                </a:lnTo>
                <a:close/>
              </a:path>
            </a:pathLst>
          </a:custGeom>
          <a:blipFill>
            <a:blip r:embed="rId3"/>
            <a:stretch>
              <a:fillRect b="-1562"/>
            </a:stretch>
          </a:blipFill>
        </p:spPr>
      </p:sp>
      <p:sp>
        <p:nvSpPr>
          <p:cNvPr id="6" name="Freeform 6"/>
          <p:cNvSpPr/>
          <p:nvPr/>
        </p:nvSpPr>
        <p:spPr>
          <a:xfrm>
            <a:off x="3707744" y="7002032"/>
            <a:ext cx="2294153" cy="2574084"/>
          </a:xfrm>
          <a:custGeom>
            <a:avLst/>
            <a:gdLst/>
            <a:ahLst/>
            <a:cxnLst/>
            <a:rect l="l" t="t" r="r" b="b"/>
            <a:pathLst>
              <a:path w="2294153" h="2574084">
                <a:moveTo>
                  <a:pt x="0" y="0"/>
                </a:moveTo>
                <a:lnTo>
                  <a:pt x="2294152" y="0"/>
                </a:lnTo>
                <a:lnTo>
                  <a:pt x="2294152" y="2574084"/>
                </a:lnTo>
                <a:lnTo>
                  <a:pt x="0" y="25740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0990089" y="6821605"/>
            <a:ext cx="3636850" cy="3150422"/>
          </a:xfrm>
          <a:custGeom>
            <a:avLst/>
            <a:gdLst/>
            <a:ahLst/>
            <a:cxnLst/>
            <a:rect l="l" t="t" r="r" b="b"/>
            <a:pathLst>
              <a:path w="3636850" h="3150422">
                <a:moveTo>
                  <a:pt x="0" y="0"/>
                </a:moveTo>
                <a:lnTo>
                  <a:pt x="3636850" y="0"/>
                </a:lnTo>
                <a:lnTo>
                  <a:pt x="3636850" y="3150421"/>
                </a:lnTo>
                <a:lnTo>
                  <a:pt x="0" y="315042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3358861" y="552450"/>
            <a:ext cx="11268078" cy="952500"/>
          </a:xfrm>
          <a:prstGeom prst="rect">
            <a:avLst/>
          </a:prstGeom>
        </p:spPr>
        <p:txBody>
          <a:bodyPr lIns="0" tIns="0" rIns="0" bIns="0" rtlCol="0" anchor="t">
            <a:spAutoFit/>
          </a:bodyPr>
          <a:lstStyle/>
          <a:p>
            <a:pPr algn="ctr">
              <a:lnSpc>
                <a:spcPts val="7559"/>
              </a:lnSpc>
            </a:pPr>
            <a:r>
              <a:rPr lang="en-US" sz="6299" b="1" spc="-324">
                <a:solidFill>
                  <a:srgbClr val="FEFEFE"/>
                </a:solidFill>
                <a:latin typeface="Open Sans Bold"/>
                <a:ea typeface="Open Sans Bold"/>
                <a:cs typeface="Open Sans Bold"/>
                <a:sym typeface="Open Sans Bold"/>
              </a:rPr>
              <a:t>RÔLES DANS L’ENTREPRISE</a:t>
            </a:r>
          </a:p>
        </p:txBody>
      </p:sp>
      <p:sp>
        <p:nvSpPr>
          <p:cNvPr id="9" name="TextBox 9"/>
          <p:cNvSpPr txBox="1"/>
          <p:nvPr/>
        </p:nvSpPr>
        <p:spPr>
          <a:xfrm>
            <a:off x="2555632" y="2984159"/>
            <a:ext cx="5639821" cy="3684270"/>
          </a:xfrm>
          <a:prstGeom prst="rect">
            <a:avLst/>
          </a:prstGeom>
        </p:spPr>
        <p:txBody>
          <a:bodyPr lIns="0" tIns="0" rIns="0" bIns="0" rtlCol="0" anchor="t">
            <a:spAutoFit/>
          </a:bodyPr>
          <a:lstStyle/>
          <a:p>
            <a:pPr algn="l">
              <a:lnSpc>
                <a:spcPts val="5879"/>
              </a:lnSpc>
            </a:pPr>
            <a:r>
              <a:rPr lang="en-US" sz="4199" b="1" spc="-214">
                <a:solidFill>
                  <a:srgbClr val="28708B"/>
                </a:solidFill>
                <a:latin typeface="Open Sans Bold"/>
                <a:ea typeface="Open Sans Bold"/>
                <a:cs typeface="Open Sans Bold"/>
                <a:sym typeface="Open Sans Bold"/>
              </a:rPr>
              <a:t>L’actionnaire </a:t>
            </a:r>
          </a:p>
          <a:p>
            <a:pPr algn="l">
              <a:lnSpc>
                <a:spcPts val="5879"/>
              </a:lnSpc>
            </a:pPr>
            <a:r>
              <a:rPr lang="en-US" sz="4199" spc="-214">
                <a:solidFill>
                  <a:srgbClr val="28708B"/>
                </a:solidFill>
                <a:latin typeface="Open Sans"/>
                <a:ea typeface="Open Sans"/>
                <a:cs typeface="Open Sans"/>
                <a:sym typeface="Open Sans"/>
              </a:rPr>
              <a:t>C’est une personne qui possède une partie de l’entreprise. On dit qu’elle a des actions.</a:t>
            </a:r>
          </a:p>
        </p:txBody>
      </p:sp>
      <p:sp>
        <p:nvSpPr>
          <p:cNvPr id="10" name="TextBox 10"/>
          <p:cNvSpPr txBox="1"/>
          <p:nvPr/>
        </p:nvSpPr>
        <p:spPr>
          <a:xfrm>
            <a:off x="10015043" y="2984159"/>
            <a:ext cx="5264429" cy="2941320"/>
          </a:xfrm>
          <a:prstGeom prst="rect">
            <a:avLst/>
          </a:prstGeom>
        </p:spPr>
        <p:txBody>
          <a:bodyPr lIns="0" tIns="0" rIns="0" bIns="0" rtlCol="0" anchor="t">
            <a:spAutoFit/>
          </a:bodyPr>
          <a:lstStyle/>
          <a:p>
            <a:pPr algn="l">
              <a:lnSpc>
                <a:spcPts val="5880"/>
              </a:lnSpc>
            </a:pPr>
            <a:r>
              <a:rPr lang="en-US" sz="4200" b="1" spc="-214">
                <a:solidFill>
                  <a:srgbClr val="28708B"/>
                </a:solidFill>
                <a:latin typeface="Open Sans Bold"/>
                <a:ea typeface="Open Sans Bold"/>
                <a:cs typeface="Open Sans Bold"/>
                <a:sym typeface="Open Sans Bold"/>
              </a:rPr>
              <a:t>L’entrepreneur</a:t>
            </a:r>
            <a:r>
              <a:rPr lang="en-US" sz="4200" spc="-214">
                <a:solidFill>
                  <a:srgbClr val="28708B"/>
                </a:solidFill>
                <a:latin typeface="Open Sans"/>
                <a:ea typeface="Open Sans"/>
                <a:cs typeface="Open Sans"/>
                <a:sym typeface="Open Sans"/>
              </a:rPr>
              <a:t> </a:t>
            </a:r>
          </a:p>
          <a:p>
            <a:pPr algn="l">
              <a:lnSpc>
                <a:spcPts val="5880"/>
              </a:lnSpc>
            </a:pPr>
            <a:r>
              <a:rPr lang="en-US" sz="4200" spc="-214">
                <a:solidFill>
                  <a:srgbClr val="28708B"/>
                </a:solidFill>
                <a:latin typeface="Open Sans"/>
                <a:ea typeface="Open Sans"/>
                <a:cs typeface="Open Sans"/>
                <a:sym typeface="Open Sans"/>
              </a:rPr>
              <a:t>En plus d’être actionnaire, il développe l’entreprise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717252"/>
            <a:chOff x="0" y="0"/>
            <a:chExt cx="4816593" cy="452280"/>
          </a:xfrm>
        </p:grpSpPr>
        <p:sp>
          <p:nvSpPr>
            <p:cNvPr id="3" name="Freeform 3"/>
            <p:cNvSpPr/>
            <p:nvPr/>
          </p:nvSpPr>
          <p:spPr>
            <a:xfrm>
              <a:off x="0" y="0"/>
              <a:ext cx="4816592" cy="452280"/>
            </a:xfrm>
            <a:custGeom>
              <a:avLst/>
              <a:gdLst/>
              <a:ahLst/>
              <a:cxnLst/>
              <a:rect l="l" t="t" r="r" b="b"/>
              <a:pathLst>
                <a:path w="4816592" h="452280">
                  <a:moveTo>
                    <a:pt x="0" y="0"/>
                  </a:moveTo>
                  <a:lnTo>
                    <a:pt x="4816592" y="0"/>
                  </a:lnTo>
                  <a:lnTo>
                    <a:pt x="4816592" y="452280"/>
                  </a:lnTo>
                  <a:lnTo>
                    <a:pt x="0" y="452280"/>
                  </a:lnTo>
                  <a:close/>
                </a:path>
              </a:pathLst>
            </a:custGeom>
            <a:solidFill>
              <a:srgbClr val="00C0CA"/>
            </a:solidFill>
          </p:spPr>
        </p:sp>
        <p:sp>
          <p:nvSpPr>
            <p:cNvPr id="4" name="TextBox 4"/>
            <p:cNvSpPr txBox="1"/>
            <p:nvPr/>
          </p:nvSpPr>
          <p:spPr>
            <a:xfrm>
              <a:off x="0" y="28575"/>
              <a:ext cx="4816593" cy="423705"/>
            </a:xfrm>
            <a:prstGeom prst="rect">
              <a:avLst/>
            </a:prstGeom>
          </p:spPr>
          <p:txBody>
            <a:bodyPr lIns="50800" tIns="50800" rIns="50800" bIns="50800" rtlCol="0" anchor="ctr"/>
            <a:lstStyle/>
            <a:p>
              <a:pPr algn="ctr">
                <a:lnSpc>
                  <a:spcPts val="2268"/>
                </a:lnSpc>
              </a:pPr>
              <a:endParaRPr/>
            </a:p>
          </p:txBody>
        </p:sp>
      </p:grpSp>
      <p:sp>
        <p:nvSpPr>
          <p:cNvPr id="5" name="TextBox 5"/>
          <p:cNvSpPr txBox="1"/>
          <p:nvPr/>
        </p:nvSpPr>
        <p:spPr>
          <a:xfrm>
            <a:off x="6706744" y="1982907"/>
            <a:ext cx="10475554" cy="7785735"/>
          </a:xfrm>
          <a:prstGeom prst="rect">
            <a:avLst/>
          </a:prstGeom>
        </p:spPr>
        <p:txBody>
          <a:bodyPr lIns="0" tIns="0" rIns="0" bIns="0" rtlCol="0" anchor="t">
            <a:spAutoFit/>
          </a:bodyPr>
          <a:lstStyle/>
          <a:p>
            <a:pPr algn="just">
              <a:lnSpc>
                <a:spcPts val="5599"/>
              </a:lnSpc>
            </a:pPr>
            <a:r>
              <a:rPr lang="en-US" sz="3999" b="1" spc="-203">
                <a:solidFill>
                  <a:srgbClr val="28708B"/>
                </a:solidFill>
                <a:latin typeface="Open Sans Bold"/>
                <a:ea typeface="Open Sans Bold"/>
                <a:cs typeface="Open Sans Bold"/>
                <a:sym typeface="Open Sans Bold"/>
              </a:rPr>
              <a:t>Le conseil d’administration </a:t>
            </a:r>
          </a:p>
          <a:p>
            <a:pPr algn="just">
              <a:lnSpc>
                <a:spcPts val="4480"/>
              </a:lnSpc>
            </a:pPr>
            <a:r>
              <a:rPr lang="en-US" sz="3200" spc="-163">
                <a:solidFill>
                  <a:srgbClr val="28708B"/>
                </a:solidFill>
                <a:latin typeface="Open Sans"/>
                <a:ea typeface="Open Sans"/>
                <a:cs typeface="Open Sans"/>
                <a:sym typeface="Open Sans"/>
              </a:rPr>
              <a:t>L’équipe qui dirige l’entreprise et décide des orientations stratégiques. Ils sont élus par les entrepreneurs. Les dirigeants peuvent s’adjoindre des directions et/ou une équipe d’entrepreneurs.</a:t>
            </a:r>
          </a:p>
          <a:p>
            <a:pPr algn="just">
              <a:lnSpc>
                <a:spcPts val="2800"/>
              </a:lnSpc>
            </a:pPr>
            <a:endParaRPr lang="en-US" sz="3200" spc="-163">
              <a:solidFill>
                <a:srgbClr val="28708B"/>
              </a:solidFill>
              <a:latin typeface="Open Sans"/>
              <a:ea typeface="Open Sans"/>
              <a:cs typeface="Open Sans"/>
              <a:sym typeface="Open Sans"/>
            </a:endParaRPr>
          </a:p>
          <a:p>
            <a:pPr algn="just">
              <a:lnSpc>
                <a:spcPts val="4480"/>
              </a:lnSpc>
            </a:pPr>
            <a:r>
              <a:rPr lang="en-US" sz="3200" b="1" spc="-163">
                <a:solidFill>
                  <a:srgbClr val="28708B"/>
                </a:solidFill>
                <a:latin typeface="Open Sans Bold"/>
                <a:ea typeface="Open Sans Bold"/>
                <a:cs typeface="Open Sans Bold"/>
                <a:sym typeface="Open Sans Bold"/>
              </a:rPr>
              <a:t>Postes de dirigeants : </a:t>
            </a:r>
          </a:p>
          <a:p>
            <a:pPr marL="690881" lvl="1" indent="-345440" algn="just">
              <a:lnSpc>
                <a:spcPts val="4480"/>
              </a:lnSpc>
              <a:buFont typeface="Arial"/>
              <a:buChar char="•"/>
            </a:pPr>
            <a:r>
              <a:rPr lang="en-US" sz="3200" spc="-163">
                <a:solidFill>
                  <a:srgbClr val="28708B"/>
                </a:solidFill>
                <a:latin typeface="Open Sans"/>
                <a:ea typeface="Open Sans"/>
                <a:cs typeface="Open Sans"/>
                <a:sym typeface="Open Sans"/>
              </a:rPr>
              <a:t>Présidence</a:t>
            </a:r>
          </a:p>
          <a:p>
            <a:pPr marL="690881" lvl="1" indent="-345440" algn="l">
              <a:lnSpc>
                <a:spcPts val="4480"/>
              </a:lnSpc>
              <a:buFont typeface="Arial"/>
              <a:buChar char="•"/>
            </a:pPr>
            <a:r>
              <a:rPr lang="en-US" sz="3200" spc="-163">
                <a:solidFill>
                  <a:srgbClr val="28708B"/>
                </a:solidFill>
                <a:latin typeface="Open Sans"/>
                <a:ea typeface="Open Sans"/>
                <a:cs typeface="Open Sans"/>
                <a:sym typeface="Open Sans"/>
              </a:rPr>
              <a:t>Vice-présidence Ressources humaines et développement durable </a:t>
            </a:r>
          </a:p>
          <a:p>
            <a:pPr marL="690881" lvl="1" indent="-345440" algn="just">
              <a:lnSpc>
                <a:spcPts val="4480"/>
              </a:lnSpc>
              <a:buFont typeface="Arial"/>
              <a:buChar char="•"/>
            </a:pPr>
            <a:r>
              <a:rPr lang="en-US" sz="3200" spc="-163">
                <a:solidFill>
                  <a:srgbClr val="28708B"/>
                </a:solidFill>
                <a:latin typeface="Open Sans"/>
                <a:ea typeface="Open Sans"/>
                <a:cs typeface="Open Sans"/>
                <a:sym typeface="Open Sans"/>
              </a:rPr>
              <a:t>Vice-présidence Opération et production </a:t>
            </a:r>
          </a:p>
          <a:p>
            <a:pPr marL="690881" lvl="1" indent="-345440" algn="just">
              <a:lnSpc>
                <a:spcPts val="4480"/>
              </a:lnSpc>
              <a:buFont typeface="Arial"/>
              <a:buChar char="•"/>
            </a:pPr>
            <a:r>
              <a:rPr lang="en-US" sz="3200" spc="-163">
                <a:solidFill>
                  <a:srgbClr val="28708B"/>
                </a:solidFill>
                <a:latin typeface="Open Sans"/>
                <a:ea typeface="Open Sans"/>
                <a:cs typeface="Open Sans"/>
                <a:sym typeface="Open Sans"/>
              </a:rPr>
              <a:t>Vice-présidence Finances </a:t>
            </a:r>
          </a:p>
          <a:p>
            <a:pPr marL="690881" lvl="1" indent="-345440" algn="l">
              <a:lnSpc>
                <a:spcPts val="4480"/>
              </a:lnSpc>
              <a:buFont typeface="Arial"/>
              <a:buChar char="•"/>
            </a:pPr>
            <a:r>
              <a:rPr lang="en-US" sz="3200" spc="-163">
                <a:solidFill>
                  <a:srgbClr val="28708B"/>
                </a:solidFill>
                <a:latin typeface="Open Sans"/>
                <a:ea typeface="Open Sans"/>
                <a:cs typeface="Open Sans"/>
                <a:sym typeface="Open Sans"/>
              </a:rPr>
              <a:t>Vice-présidence Communications et technologies </a:t>
            </a:r>
          </a:p>
          <a:p>
            <a:pPr marL="690881" lvl="1" indent="-345440" algn="just">
              <a:lnSpc>
                <a:spcPts val="4480"/>
              </a:lnSpc>
              <a:buFont typeface="Arial"/>
              <a:buChar char="•"/>
            </a:pPr>
            <a:r>
              <a:rPr lang="en-US" sz="3200" spc="-163">
                <a:solidFill>
                  <a:srgbClr val="28708B"/>
                </a:solidFill>
                <a:latin typeface="Open Sans"/>
                <a:ea typeface="Open Sans"/>
                <a:cs typeface="Open Sans"/>
                <a:sym typeface="Open Sans"/>
              </a:rPr>
              <a:t>Vice-présidence Ventes </a:t>
            </a:r>
          </a:p>
        </p:txBody>
      </p:sp>
      <p:sp>
        <p:nvSpPr>
          <p:cNvPr id="6" name="Freeform 6"/>
          <p:cNvSpPr/>
          <p:nvPr/>
        </p:nvSpPr>
        <p:spPr>
          <a:xfrm>
            <a:off x="16264280" y="45889"/>
            <a:ext cx="1266543" cy="1558818"/>
          </a:xfrm>
          <a:custGeom>
            <a:avLst/>
            <a:gdLst/>
            <a:ahLst/>
            <a:cxnLst/>
            <a:rect l="l" t="t" r="r" b="b"/>
            <a:pathLst>
              <a:path w="1266543" h="1558818">
                <a:moveTo>
                  <a:pt x="0" y="0"/>
                </a:moveTo>
                <a:lnTo>
                  <a:pt x="1266543" y="0"/>
                </a:lnTo>
                <a:lnTo>
                  <a:pt x="1266543" y="1558817"/>
                </a:lnTo>
                <a:lnTo>
                  <a:pt x="0" y="1558817"/>
                </a:lnTo>
                <a:lnTo>
                  <a:pt x="0" y="0"/>
                </a:lnTo>
                <a:close/>
              </a:path>
            </a:pathLst>
          </a:custGeom>
          <a:blipFill>
            <a:blip r:embed="rId3"/>
            <a:stretch>
              <a:fillRect b="-1562"/>
            </a:stretch>
          </a:blipFill>
        </p:spPr>
      </p:sp>
      <p:sp>
        <p:nvSpPr>
          <p:cNvPr id="7" name="Freeform 7"/>
          <p:cNvSpPr/>
          <p:nvPr/>
        </p:nvSpPr>
        <p:spPr>
          <a:xfrm>
            <a:off x="1336708" y="4216298"/>
            <a:ext cx="4414504" cy="3395155"/>
          </a:xfrm>
          <a:custGeom>
            <a:avLst/>
            <a:gdLst/>
            <a:ahLst/>
            <a:cxnLst/>
            <a:rect l="l" t="t" r="r" b="b"/>
            <a:pathLst>
              <a:path w="4414504" h="3395155">
                <a:moveTo>
                  <a:pt x="0" y="0"/>
                </a:moveTo>
                <a:lnTo>
                  <a:pt x="4414505" y="0"/>
                </a:lnTo>
                <a:lnTo>
                  <a:pt x="4414505" y="3395155"/>
                </a:lnTo>
                <a:lnTo>
                  <a:pt x="0" y="33951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3804019" y="323959"/>
            <a:ext cx="10679962" cy="942975"/>
          </a:xfrm>
          <a:prstGeom prst="rect">
            <a:avLst/>
          </a:prstGeom>
        </p:spPr>
        <p:txBody>
          <a:bodyPr lIns="0" tIns="0" rIns="0" bIns="0" rtlCol="0" anchor="t">
            <a:spAutoFit/>
          </a:bodyPr>
          <a:lstStyle/>
          <a:p>
            <a:pPr algn="ctr">
              <a:lnSpc>
                <a:spcPts val="7439"/>
              </a:lnSpc>
            </a:pPr>
            <a:r>
              <a:rPr lang="en-US" sz="6199" b="1" spc="-319">
                <a:solidFill>
                  <a:srgbClr val="FEFEFE"/>
                </a:solidFill>
                <a:latin typeface="Open Sans Bold"/>
                <a:ea typeface="Open Sans Bold"/>
                <a:cs typeface="Open Sans Bold"/>
                <a:sym typeface="Open Sans Bold"/>
              </a:rPr>
              <a:t>RÔLES DANS L’ENTREPRISE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33046" y="2621086"/>
            <a:ext cx="10957486" cy="6747638"/>
          </a:xfrm>
          <a:prstGeom prst="rect">
            <a:avLst/>
          </a:prstGeom>
        </p:spPr>
        <p:txBody>
          <a:bodyPr lIns="0" tIns="0" rIns="0" bIns="0" rtlCol="0" anchor="t">
            <a:spAutoFit/>
          </a:bodyPr>
          <a:lstStyle/>
          <a:p>
            <a:pPr algn="just">
              <a:lnSpc>
                <a:spcPts val="6799"/>
              </a:lnSpc>
            </a:pPr>
            <a:r>
              <a:rPr lang="en-US" sz="3999" b="1" spc="-205">
                <a:solidFill>
                  <a:srgbClr val="28708B"/>
                </a:solidFill>
                <a:latin typeface="Open Sans Bold"/>
                <a:ea typeface="Open Sans Bold"/>
                <a:cs typeface="Open Sans Bold"/>
                <a:sym typeface="Open Sans Bold"/>
              </a:rPr>
              <a:t>Une entreprise JA Québec</a:t>
            </a:r>
          </a:p>
          <a:p>
            <a:pPr algn="just">
              <a:lnSpc>
                <a:spcPts val="2039"/>
              </a:lnSpc>
            </a:pPr>
            <a:endParaRPr lang="en-US" sz="3999" b="1" spc="-205">
              <a:solidFill>
                <a:srgbClr val="28708B"/>
              </a:solidFill>
              <a:latin typeface="Open Sans Bold"/>
              <a:ea typeface="Open Sans Bold"/>
              <a:cs typeface="Open Sans Bold"/>
              <a:sym typeface="Open Sans Bold"/>
            </a:endParaRPr>
          </a:p>
          <a:p>
            <a:pPr marL="690881" lvl="1" indent="-345440" algn="just">
              <a:lnSpc>
                <a:spcPts val="4928"/>
              </a:lnSpc>
              <a:buFont typeface="Arial"/>
              <a:buChar char="•"/>
            </a:pPr>
            <a:r>
              <a:rPr lang="en-US" sz="3200" spc="-163">
                <a:solidFill>
                  <a:srgbClr val="28708B"/>
                </a:solidFill>
                <a:latin typeface="Open Sans"/>
                <a:ea typeface="Open Sans"/>
                <a:cs typeface="Open Sans"/>
                <a:sym typeface="Open Sans"/>
              </a:rPr>
              <a:t>Est soucieuse de l'égalité entre les hommes et les femmes ; </a:t>
            </a:r>
          </a:p>
          <a:p>
            <a:pPr algn="just">
              <a:lnSpc>
                <a:spcPts val="1848"/>
              </a:lnSpc>
            </a:pPr>
            <a:endParaRPr lang="en-US" sz="3200" spc="-163">
              <a:solidFill>
                <a:srgbClr val="28708B"/>
              </a:solidFill>
              <a:latin typeface="Open Sans"/>
              <a:ea typeface="Open Sans"/>
              <a:cs typeface="Open Sans"/>
              <a:sym typeface="Open Sans"/>
            </a:endParaRPr>
          </a:p>
          <a:p>
            <a:pPr marL="690881" lvl="1" indent="-345440" algn="just">
              <a:lnSpc>
                <a:spcPts val="4928"/>
              </a:lnSpc>
              <a:buFont typeface="Arial"/>
              <a:buChar char="•"/>
            </a:pPr>
            <a:r>
              <a:rPr lang="en-US" sz="3200" spc="-164">
                <a:solidFill>
                  <a:srgbClr val="28708B"/>
                </a:solidFill>
                <a:latin typeface="Open Sans"/>
                <a:ea typeface="Open Sans"/>
                <a:cs typeface="Open Sans"/>
                <a:sym typeface="Open Sans"/>
              </a:rPr>
              <a:t>Est soucieuse de l'environnement : elle intègre des actions ayant un impact sur l'environnement;</a:t>
            </a:r>
          </a:p>
          <a:p>
            <a:pPr algn="just">
              <a:lnSpc>
                <a:spcPts val="1848"/>
              </a:lnSpc>
            </a:pPr>
            <a:endParaRPr lang="en-US" sz="3200" spc="-164">
              <a:solidFill>
                <a:srgbClr val="28708B"/>
              </a:solidFill>
              <a:latin typeface="Open Sans"/>
              <a:ea typeface="Open Sans"/>
              <a:cs typeface="Open Sans"/>
              <a:sym typeface="Open Sans"/>
            </a:endParaRPr>
          </a:p>
          <a:p>
            <a:pPr marL="690881" lvl="1" indent="-345440" algn="just">
              <a:lnSpc>
                <a:spcPts val="4928"/>
              </a:lnSpc>
              <a:buFont typeface="Arial"/>
              <a:buChar char="•"/>
            </a:pPr>
            <a:r>
              <a:rPr lang="en-US" sz="3200" spc="-164">
                <a:solidFill>
                  <a:srgbClr val="28708B"/>
                </a:solidFill>
                <a:latin typeface="Open Sans"/>
                <a:ea typeface="Open Sans"/>
                <a:cs typeface="Open Sans"/>
                <a:sym typeface="Open Sans"/>
              </a:rPr>
              <a:t>Met l'accent sur le bien-être sur le lieu de travail ;</a:t>
            </a:r>
          </a:p>
          <a:p>
            <a:pPr algn="just">
              <a:lnSpc>
                <a:spcPts val="1848"/>
              </a:lnSpc>
            </a:pPr>
            <a:endParaRPr lang="en-US" sz="3200" spc="-164">
              <a:solidFill>
                <a:srgbClr val="28708B"/>
              </a:solidFill>
              <a:latin typeface="Open Sans"/>
              <a:ea typeface="Open Sans"/>
              <a:cs typeface="Open Sans"/>
              <a:sym typeface="Open Sans"/>
            </a:endParaRPr>
          </a:p>
          <a:p>
            <a:pPr marL="690881" lvl="1" indent="-345440" algn="just">
              <a:lnSpc>
                <a:spcPts val="4928"/>
              </a:lnSpc>
              <a:buFont typeface="Arial"/>
              <a:buChar char="•"/>
            </a:pPr>
            <a:r>
              <a:rPr lang="en-US" sz="3200" spc="-164">
                <a:solidFill>
                  <a:srgbClr val="28708B"/>
                </a:solidFill>
                <a:latin typeface="Open Sans"/>
                <a:ea typeface="Open Sans"/>
                <a:cs typeface="Open Sans"/>
                <a:sym typeface="Open Sans"/>
              </a:rPr>
              <a:t>Croit que les entreprises profitent aux communautés et ont un impact positif en retour en fournissant des biens et des services qui répondent aux besoins ou en donnant du temps ou de l'argent pour soutenir des causes locales.</a:t>
            </a:r>
          </a:p>
        </p:txBody>
      </p:sp>
      <p:grpSp>
        <p:nvGrpSpPr>
          <p:cNvPr id="3" name="Group 3"/>
          <p:cNvGrpSpPr/>
          <p:nvPr/>
        </p:nvGrpSpPr>
        <p:grpSpPr>
          <a:xfrm>
            <a:off x="0" y="0"/>
            <a:ext cx="18288000" cy="1717252"/>
            <a:chOff x="0" y="0"/>
            <a:chExt cx="4816593" cy="452280"/>
          </a:xfrm>
        </p:grpSpPr>
        <p:sp>
          <p:nvSpPr>
            <p:cNvPr id="4" name="Freeform 4"/>
            <p:cNvSpPr/>
            <p:nvPr/>
          </p:nvSpPr>
          <p:spPr>
            <a:xfrm>
              <a:off x="0" y="0"/>
              <a:ext cx="4816592" cy="452280"/>
            </a:xfrm>
            <a:custGeom>
              <a:avLst/>
              <a:gdLst/>
              <a:ahLst/>
              <a:cxnLst/>
              <a:rect l="l" t="t" r="r" b="b"/>
              <a:pathLst>
                <a:path w="4816592" h="452280">
                  <a:moveTo>
                    <a:pt x="0" y="0"/>
                  </a:moveTo>
                  <a:lnTo>
                    <a:pt x="4816592" y="0"/>
                  </a:lnTo>
                  <a:lnTo>
                    <a:pt x="4816592" y="452280"/>
                  </a:lnTo>
                  <a:lnTo>
                    <a:pt x="0" y="452280"/>
                  </a:lnTo>
                  <a:close/>
                </a:path>
              </a:pathLst>
            </a:custGeom>
            <a:solidFill>
              <a:srgbClr val="C2EDF0"/>
            </a:solidFill>
          </p:spPr>
        </p:sp>
        <p:sp>
          <p:nvSpPr>
            <p:cNvPr id="5" name="TextBox 5"/>
            <p:cNvSpPr txBox="1"/>
            <p:nvPr/>
          </p:nvSpPr>
          <p:spPr>
            <a:xfrm>
              <a:off x="0" y="28575"/>
              <a:ext cx="4816593" cy="423705"/>
            </a:xfrm>
            <a:prstGeom prst="rect">
              <a:avLst/>
            </a:prstGeom>
          </p:spPr>
          <p:txBody>
            <a:bodyPr lIns="50800" tIns="50800" rIns="50800" bIns="50800" rtlCol="0" anchor="ctr"/>
            <a:lstStyle/>
            <a:p>
              <a:pPr algn="ctr">
                <a:lnSpc>
                  <a:spcPts val="2268"/>
                </a:lnSpc>
              </a:pPr>
              <a:endParaRPr/>
            </a:p>
          </p:txBody>
        </p:sp>
      </p:grpSp>
      <p:sp>
        <p:nvSpPr>
          <p:cNvPr id="6" name="Freeform 6"/>
          <p:cNvSpPr/>
          <p:nvPr/>
        </p:nvSpPr>
        <p:spPr>
          <a:xfrm>
            <a:off x="16735257" y="170798"/>
            <a:ext cx="1048087" cy="1289949"/>
          </a:xfrm>
          <a:custGeom>
            <a:avLst/>
            <a:gdLst/>
            <a:ahLst/>
            <a:cxnLst/>
            <a:rect l="l" t="t" r="r" b="b"/>
            <a:pathLst>
              <a:path w="1048087" h="1289949">
                <a:moveTo>
                  <a:pt x="0" y="0"/>
                </a:moveTo>
                <a:lnTo>
                  <a:pt x="1048086" y="0"/>
                </a:lnTo>
                <a:lnTo>
                  <a:pt x="1048086" y="1289949"/>
                </a:lnTo>
                <a:lnTo>
                  <a:pt x="0" y="1289949"/>
                </a:lnTo>
                <a:lnTo>
                  <a:pt x="0" y="0"/>
                </a:lnTo>
                <a:close/>
              </a:path>
            </a:pathLst>
          </a:custGeom>
          <a:blipFill>
            <a:blip r:embed="rId2"/>
            <a:stretch>
              <a:fillRect b="-1562"/>
            </a:stretch>
          </a:blipFill>
        </p:spPr>
      </p:sp>
      <p:sp>
        <p:nvSpPr>
          <p:cNvPr id="7" name="Freeform 7"/>
          <p:cNvSpPr/>
          <p:nvPr/>
        </p:nvSpPr>
        <p:spPr>
          <a:xfrm>
            <a:off x="13378824" y="4032755"/>
            <a:ext cx="3448951" cy="4114800"/>
          </a:xfrm>
          <a:custGeom>
            <a:avLst/>
            <a:gdLst/>
            <a:ahLst/>
            <a:cxnLst/>
            <a:rect l="l" t="t" r="r" b="b"/>
            <a:pathLst>
              <a:path w="3448951" h="4114800">
                <a:moveTo>
                  <a:pt x="0" y="0"/>
                </a:moveTo>
                <a:lnTo>
                  <a:pt x="3448951" y="0"/>
                </a:lnTo>
                <a:lnTo>
                  <a:pt x="3448951"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1028700" y="453822"/>
            <a:ext cx="15554353" cy="733425"/>
          </a:xfrm>
          <a:prstGeom prst="rect">
            <a:avLst/>
          </a:prstGeom>
        </p:spPr>
        <p:txBody>
          <a:bodyPr lIns="0" tIns="0" rIns="0" bIns="0" rtlCol="0" anchor="t">
            <a:spAutoFit/>
          </a:bodyPr>
          <a:lstStyle/>
          <a:p>
            <a:pPr algn="ctr">
              <a:lnSpc>
                <a:spcPts val="5880"/>
              </a:lnSpc>
            </a:pPr>
            <a:r>
              <a:rPr lang="en-US" sz="4900" b="1" spc="-252">
                <a:solidFill>
                  <a:srgbClr val="22404D"/>
                </a:solidFill>
                <a:latin typeface="Open Sans Bold"/>
                <a:ea typeface="Open Sans Bold"/>
                <a:cs typeface="Open Sans Bold"/>
                <a:sym typeface="Open Sans Bold"/>
              </a:rPr>
              <a:t>Déclaration universelle pour toutes nos d'entreprises*</a:t>
            </a:r>
          </a:p>
        </p:txBody>
      </p:sp>
      <p:sp>
        <p:nvSpPr>
          <p:cNvPr id="9" name="TextBox 9"/>
          <p:cNvSpPr txBox="1"/>
          <p:nvPr/>
        </p:nvSpPr>
        <p:spPr>
          <a:xfrm>
            <a:off x="1233046" y="1168197"/>
            <a:ext cx="4750445" cy="148590"/>
          </a:xfrm>
          <a:prstGeom prst="rect">
            <a:avLst/>
          </a:prstGeom>
        </p:spPr>
        <p:txBody>
          <a:bodyPr lIns="0" tIns="0" rIns="0" bIns="0" rtlCol="0" anchor="t">
            <a:spAutoFit/>
          </a:bodyPr>
          <a:lstStyle/>
          <a:p>
            <a:pPr algn="l">
              <a:lnSpc>
                <a:spcPts val="1260"/>
              </a:lnSpc>
              <a:spcBef>
                <a:spcPct val="0"/>
              </a:spcBef>
            </a:pPr>
            <a:r>
              <a:rPr lang="en-US" sz="900">
                <a:solidFill>
                  <a:srgbClr val="000000"/>
                </a:solidFill>
                <a:latin typeface="Montserrat 1"/>
                <a:ea typeface="Montserrat 1"/>
                <a:cs typeface="Montserrat 1"/>
                <a:sym typeface="Montserrat 1"/>
              </a:rPr>
              <a:t>*source : Guide de l’entreprise de l’année (Company Of the Year) de JA Canada 2025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85F74"/>
        </a:solidFill>
        <a:effectLst/>
      </p:bgPr>
    </p:bg>
    <p:spTree>
      <p:nvGrpSpPr>
        <p:cNvPr id="1" name=""/>
        <p:cNvGrpSpPr/>
        <p:nvPr/>
      </p:nvGrpSpPr>
      <p:grpSpPr>
        <a:xfrm>
          <a:off x="0" y="0"/>
          <a:ext cx="0" cy="0"/>
          <a:chOff x="0" y="0"/>
          <a:chExt cx="0" cy="0"/>
        </a:xfrm>
      </p:grpSpPr>
      <p:grpSp>
        <p:nvGrpSpPr>
          <p:cNvPr id="2" name="Group 2"/>
          <p:cNvGrpSpPr/>
          <p:nvPr/>
        </p:nvGrpSpPr>
        <p:grpSpPr>
          <a:xfrm>
            <a:off x="0" y="-57531"/>
            <a:ext cx="18288000" cy="1787182"/>
            <a:chOff x="0" y="0"/>
            <a:chExt cx="4816593" cy="470698"/>
          </a:xfrm>
        </p:grpSpPr>
        <p:sp>
          <p:nvSpPr>
            <p:cNvPr id="3" name="Freeform 3"/>
            <p:cNvSpPr/>
            <p:nvPr/>
          </p:nvSpPr>
          <p:spPr>
            <a:xfrm>
              <a:off x="0" y="0"/>
              <a:ext cx="4816592" cy="470698"/>
            </a:xfrm>
            <a:custGeom>
              <a:avLst/>
              <a:gdLst/>
              <a:ahLst/>
              <a:cxnLst/>
              <a:rect l="l" t="t" r="r" b="b"/>
              <a:pathLst>
                <a:path w="4816592" h="470698">
                  <a:moveTo>
                    <a:pt x="0" y="0"/>
                  </a:moveTo>
                  <a:lnTo>
                    <a:pt x="4816592" y="0"/>
                  </a:lnTo>
                  <a:lnTo>
                    <a:pt x="4816592" y="470698"/>
                  </a:lnTo>
                  <a:lnTo>
                    <a:pt x="0" y="470698"/>
                  </a:lnTo>
                  <a:close/>
                </a:path>
              </a:pathLst>
            </a:custGeom>
            <a:solidFill>
              <a:srgbClr val="FEFEFE"/>
            </a:solidFill>
          </p:spPr>
        </p:sp>
        <p:sp>
          <p:nvSpPr>
            <p:cNvPr id="4" name="TextBox 4"/>
            <p:cNvSpPr txBox="1"/>
            <p:nvPr/>
          </p:nvSpPr>
          <p:spPr>
            <a:xfrm>
              <a:off x="0" y="28575"/>
              <a:ext cx="4816593" cy="442123"/>
            </a:xfrm>
            <a:prstGeom prst="rect">
              <a:avLst/>
            </a:prstGeom>
          </p:spPr>
          <p:txBody>
            <a:bodyPr lIns="50800" tIns="50800" rIns="50800" bIns="50800" rtlCol="0" anchor="ctr"/>
            <a:lstStyle/>
            <a:p>
              <a:pPr algn="ctr">
                <a:lnSpc>
                  <a:spcPts val="2268"/>
                </a:lnSpc>
              </a:pPr>
              <a:endParaRPr/>
            </a:p>
          </p:txBody>
        </p:sp>
      </p:grpSp>
      <p:sp>
        <p:nvSpPr>
          <p:cNvPr id="5" name="Freeform 5"/>
          <p:cNvSpPr/>
          <p:nvPr/>
        </p:nvSpPr>
        <p:spPr>
          <a:xfrm>
            <a:off x="7275547" y="7599143"/>
            <a:ext cx="3736905" cy="1807728"/>
          </a:xfrm>
          <a:custGeom>
            <a:avLst/>
            <a:gdLst/>
            <a:ahLst/>
            <a:cxnLst/>
            <a:rect l="l" t="t" r="r" b="b"/>
            <a:pathLst>
              <a:path w="3736905" h="1807728">
                <a:moveTo>
                  <a:pt x="0" y="0"/>
                </a:moveTo>
                <a:lnTo>
                  <a:pt x="3736906" y="0"/>
                </a:lnTo>
                <a:lnTo>
                  <a:pt x="3736906" y="1807728"/>
                </a:lnTo>
                <a:lnTo>
                  <a:pt x="0" y="180772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Freeform 6"/>
          <p:cNvSpPr/>
          <p:nvPr/>
        </p:nvSpPr>
        <p:spPr>
          <a:xfrm>
            <a:off x="13656492" y="7471685"/>
            <a:ext cx="2676587" cy="2506259"/>
          </a:xfrm>
          <a:custGeom>
            <a:avLst/>
            <a:gdLst/>
            <a:ahLst/>
            <a:cxnLst/>
            <a:rect l="l" t="t" r="r" b="b"/>
            <a:pathLst>
              <a:path w="2676587" h="2506259">
                <a:moveTo>
                  <a:pt x="0" y="0"/>
                </a:moveTo>
                <a:lnTo>
                  <a:pt x="2676587" y="0"/>
                </a:lnTo>
                <a:lnTo>
                  <a:pt x="2676587" y="2506258"/>
                </a:lnTo>
                <a:lnTo>
                  <a:pt x="0" y="25062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438603" y="7551384"/>
            <a:ext cx="3129148" cy="2346861"/>
          </a:xfrm>
          <a:custGeom>
            <a:avLst/>
            <a:gdLst/>
            <a:ahLst/>
            <a:cxnLst/>
            <a:rect l="l" t="t" r="r" b="b"/>
            <a:pathLst>
              <a:path w="3129148" h="2346861">
                <a:moveTo>
                  <a:pt x="0" y="0"/>
                </a:moveTo>
                <a:lnTo>
                  <a:pt x="3129148" y="0"/>
                </a:lnTo>
                <a:lnTo>
                  <a:pt x="3129148" y="2346861"/>
                </a:lnTo>
                <a:lnTo>
                  <a:pt x="0" y="234686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4344728" y="335998"/>
            <a:ext cx="10650057" cy="1000125"/>
          </a:xfrm>
          <a:prstGeom prst="rect">
            <a:avLst/>
          </a:prstGeom>
        </p:spPr>
        <p:txBody>
          <a:bodyPr lIns="0" tIns="0" rIns="0" bIns="0" rtlCol="0" anchor="t">
            <a:spAutoFit/>
          </a:bodyPr>
          <a:lstStyle/>
          <a:p>
            <a:pPr algn="ctr">
              <a:lnSpc>
                <a:spcPts val="7919"/>
              </a:lnSpc>
            </a:pPr>
            <a:r>
              <a:rPr lang="en-US" sz="6599" b="1" spc="-339">
                <a:solidFill>
                  <a:srgbClr val="285F74"/>
                </a:solidFill>
                <a:latin typeface="Open Sans Bold"/>
                <a:ea typeface="Open Sans Bold"/>
                <a:cs typeface="Open Sans Bold"/>
                <a:sym typeface="Open Sans Bold"/>
              </a:rPr>
              <a:t>Types d’entreprises</a:t>
            </a:r>
          </a:p>
        </p:txBody>
      </p:sp>
      <p:sp>
        <p:nvSpPr>
          <p:cNvPr id="9" name="TextBox 9"/>
          <p:cNvSpPr txBox="1"/>
          <p:nvPr/>
        </p:nvSpPr>
        <p:spPr>
          <a:xfrm>
            <a:off x="456895" y="4265191"/>
            <a:ext cx="5152373" cy="2647950"/>
          </a:xfrm>
          <a:prstGeom prst="rect">
            <a:avLst/>
          </a:prstGeom>
        </p:spPr>
        <p:txBody>
          <a:bodyPr lIns="0" tIns="0" rIns="0" bIns="0" rtlCol="0" anchor="t">
            <a:spAutoFit/>
          </a:bodyPr>
          <a:lstStyle/>
          <a:p>
            <a:pPr algn="just">
              <a:lnSpc>
                <a:spcPts val="4200"/>
              </a:lnSpc>
            </a:pPr>
            <a:r>
              <a:rPr lang="en-US" sz="3000" spc="-153">
                <a:solidFill>
                  <a:srgbClr val="FEFEFE"/>
                </a:solidFill>
                <a:latin typeface="Open Sans"/>
                <a:ea typeface="Open Sans"/>
                <a:cs typeface="Open Sans"/>
                <a:sym typeface="Open Sans"/>
              </a:rPr>
              <a:t>Le principal produit ou service de l'entreprise est fabriqué ou obtenu par un groupe d'étudiants, généralement vendu en personne ou en ligne.</a:t>
            </a:r>
          </a:p>
        </p:txBody>
      </p:sp>
      <p:sp>
        <p:nvSpPr>
          <p:cNvPr id="10" name="TextBox 10"/>
          <p:cNvSpPr txBox="1"/>
          <p:nvPr/>
        </p:nvSpPr>
        <p:spPr>
          <a:xfrm>
            <a:off x="6772159" y="3990207"/>
            <a:ext cx="4743682" cy="3181350"/>
          </a:xfrm>
          <a:prstGeom prst="rect">
            <a:avLst/>
          </a:prstGeom>
        </p:spPr>
        <p:txBody>
          <a:bodyPr lIns="0" tIns="0" rIns="0" bIns="0" rtlCol="0" anchor="t">
            <a:spAutoFit/>
          </a:bodyPr>
          <a:lstStyle/>
          <a:p>
            <a:pPr algn="just">
              <a:lnSpc>
                <a:spcPts val="4200"/>
              </a:lnSpc>
            </a:pPr>
            <a:r>
              <a:rPr lang="en-US" sz="3000" spc="-153">
                <a:solidFill>
                  <a:srgbClr val="FEFEFE"/>
                </a:solidFill>
                <a:latin typeface="Open Sans"/>
                <a:ea typeface="Open Sans"/>
                <a:cs typeface="Open Sans"/>
                <a:sym typeface="Open Sans"/>
              </a:rPr>
              <a:t>Technologie - le produit principal de l'entreprise est basé sur la technologie, comme une application, un site web éducatif ou interactif, ou un jeu. </a:t>
            </a:r>
          </a:p>
        </p:txBody>
      </p:sp>
      <p:sp>
        <p:nvSpPr>
          <p:cNvPr id="11" name="TextBox 11"/>
          <p:cNvSpPr txBox="1"/>
          <p:nvPr/>
        </p:nvSpPr>
        <p:spPr>
          <a:xfrm>
            <a:off x="12536588" y="4191185"/>
            <a:ext cx="4916395" cy="2874645"/>
          </a:xfrm>
          <a:prstGeom prst="rect">
            <a:avLst/>
          </a:prstGeom>
        </p:spPr>
        <p:txBody>
          <a:bodyPr lIns="0" tIns="0" rIns="0" bIns="0" rtlCol="0" anchor="t">
            <a:spAutoFit/>
          </a:bodyPr>
          <a:lstStyle/>
          <a:p>
            <a:pPr algn="just">
              <a:lnSpc>
                <a:spcPts val="3240"/>
              </a:lnSpc>
              <a:spcBef>
                <a:spcPct val="0"/>
              </a:spcBef>
            </a:pPr>
            <a:r>
              <a:rPr lang="en-US" sz="3000" spc="-154">
                <a:solidFill>
                  <a:srgbClr val="FEFEFE"/>
                </a:solidFill>
                <a:latin typeface="Open Sans"/>
                <a:ea typeface="Open Sans"/>
                <a:cs typeface="Open Sans"/>
                <a:sym typeface="Open Sans"/>
              </a:rPr>
              <a:t>Entreprise sociale - l'objectif principal de l'entreprise est de trouver une solution à des défis sociaux tels que les émissions de gaz à effet de serre, le bien-être mental ou la pauvreté. </a:t>
            </a:r>
          </a:p>
        </p:txBody>
      </p:sp>
      <p:sp>
        <p:nvSpPr>
          <p:cNvPr id="12" name="TextBox 12"/>
          <p:cNvSpPr txBox="1"/>
          <p:nvPr/>
        </p:nvSpPr>
        <p:spPr>
          <a:xfrm>
            <a:off x="855618" y="2605951"/>
            <a:ext cx="4165533" cy="1320927"/>
          </a:xfrm>
          <a:prstGeom prst="rect">
            <a:avLst/>
          </a:prstGeom>
        </p:spPr>
        <p:txBody>
          <a:bodyPr lIns="0" tIns="0" rIns="0" bIns="0" rtlCol="0" anchor="t">
            <a:spAutoFit/>
          </a:bodyPr>
          <a:lstStyle/>
          <a:p>
            <a:pPr algn="ctr">
              <a:lnSpc>
                <a:spcPts val="5184"/>
              </a:lnSpc>
              <a:spcBef>
                <a:spcPct val="0"/>
              </a:spcBef>
            </a:pPr>
            <a:r>
              <a:rPr lang="en-US" sz="4800" b="1" spc="-247">
                <a:solidFill>
                  <a:srgbClr val="FEFEFE"/>
                </a:solidFill>
                <a:latin typeface="Open Sans Bold"/>
                <a:ea typeface="Open Sans Bold"/>
                <a:cs typeface="Open Sans Bold"/>
                <a:sym typeface="Open Sans Bold"/>
              </a:rPr>
              <a:t>Fabrication/ vente au détail </a:t>
            </a:r>
          </a:p>
        </p:txBody>
      </p:sp>
      <p:sp>
        <p:nvSpPr>
          <p:cNvPr id="13" name="TextBox 13"/>
          <p:cNvSpPr txBox="1"/>
          <p:nvPr/>
        </p:nvSpPr>
        <p:spPr>
          <a:xfrm>
            <a:off x="6931571" y="2605951"/>
            <a:ext cx="3736905" cy="663702"/>
          </a:xfrm>
          <a:prstGeom prst="rect">
            <a:avLst/>
          </a:prstGeom>
        </p:spPr>
        <p:txBody>
          <a:bodyPr lIns="0" tIns="0" rIns="0" bIns="0" rtlCol="0" anchor="t">
            <a:spAutoFit/>
          </a:bodyPr>
          <a:lstStyle/>
          <a:p>
            <a:pPr algn="ctr">
              <a:lnSpc>
                <a:spcPts val="5184"/>
              </a:lnSpc>
              <a:spcBef>
                <a:spcPct val="0"/>
              </a:spcBef>
            </a:pPr>
            <a:r>
              <a:rPr lang="en-US" sz="4800" b="1" spc="-247">
                <a:solidFill>
                  <a:srgbClr val="FEFEFE"/>
                </a:solidFill>
                <a:latin typeface="Open Sans Bold"/>
                <a:ea typeface="Open Sans Bold"/>
                <a:cs typeface="Open Sans Bold"/>
                <a:sym typeface="Open Sans Bold"/>
              </a:rPr>
              <a:t>Technologie</a:t>
            </a:r>
          </a:p>
        </p:txBody>
      </p:sp>
      <p:sp>
        <p:nvSpPr>
          <p:cNvPr id="14" name="TextBox 14"/>
          <p:cNvSpPr txBox="1"/>
          <p:nvPr/>
        </p:nvSpPr>
        <p:spPr>
          <a:xfrm>
            <a:off x="12657476" y="2522418"/>
            <a:ext cx="4447895" cy="1320927"/>
          </a:xfrm>
          <a:prstGeom prst="rect">
            <a:avLst/>
          </a:prstGeom>
        </p:spPr>
        <p:txBody>
          <a:bodyPr lIns="0" tIns="0" rIns="0" bIns="0" rtlCol="0" anchor="t">
            <a:spAutoFit/>
          </a:bodyPr>
          <a:lstStyle/>
          <a:p>
            <a:pPr algn="ctr">
              <a:lnSpc>
                <a:spcPts val="5184"/>
              </a:lnSpc>
              <a:spcBef>
                <a:spcPct val="0"/>
              </a:spcBef>
            </a:pPr>
            <a:r>
              <a:rPr lang="en-US" sz="4800" b="1" spc="-247">
                <a:solidFill>
                  <a:srgbClr val="FEFEFE"/>
                </a:solidFill>
                <a:latin typeface="Open Sans Bold"/>
                <a:ea typeface="Open Sans Bold"/>
                <a:cs typeface="Open Sans Bold"/>
                <a:sym typeface="Open Sans Bold"/>
              </a:rPr>
              <a:t>Entreprise sociale</a:t>
            </a:r>
          </a:p>
        </p:txBody>
      </p:sp>
      <p:sp>
        <p:nvSpPr>
          <p:cNvPr id="15" name="Freeform 15"/>
          <p:cNvSpPr/>
          <p:nvPr/>
        </p:nvSpPr>
        <p:spPr>
          <a:xfrm>
            <a:off x="264007" y="134059"/>
            <a:ext cx="1878050" cy="1404001"/>
          </a:xfrm>
          <a:custGeom>
            <a:avLst/>
            <a:gdLst/>
            <a:ahLst/>
            <a:cxnLst/>
            <a:rect l="l" t="t" r="r" b="b"/>
            <a:pathLst>
              <a:path w="1878050" h="1404001">
                <a:moveTo>
                  <a:pt x="0" y="0"/>
                </a:moveTo>
                <a:lnTo>
                  <a:pt x="1878050" y="0"/>
                </a:lnTo>
                <a:lnTo>
                  <a:pt x="1878050" y="1404002"/>
                </a:lnTo>
                <a:lnTo>
                  <a:pt x="0" y="1404002"/>
                </a:lnTo>
                <a:lnTo>
                  <a:pt x="0" y="0"/>
                </a:lnTo>
                <a:close/>
              </a:path>
            </a:pathLst>
          </a:custGeom>
          <a:blipFill>
            <a:blip r:embed="rId8"/>
            <a:stretch>
              <a:fillRect l="-33972" r="-27529"/>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8708B"/>
        </a:solidFill>
        <a:effectLst/>
      </p:bgPr>
    </p:bg>
    <p:spTree>
      <p:nvGrpSpPr>
        <p:cNvPr id="1" name=""/>
        <p:cNvGrpSpPr/>
        <p:nvPr/>
      </p:nvGrpSpPr>
      <p:grpSpPr>
        <a:xfrm>
          <a:off x="0" y="0"/>
          <a:ext cx="0" cy="0"/>
          <a:chOff x="0" y="0"/>
          <a:chExt cx="0" cy="0"/>
        </a:xfrm>
      </p:grpSpPr>
      <p:grpSp>
        <p:nvGrpSpPr>
          <p:cNvPr id="2" name="Group 2"/>
          <p:cNvGrpSpPr/>
          <p:nvPr/>
        </p:nvGrpSpPr>
        <p:grpSpPr>
          <a:xfrm>
            <a:off x="-160455" y="0"/>
            <a:ext cx="19128764" cy="1555125"/>
            <a:chOff x="0" y="0"/>
            <a:chExt cx="25505019" cy="2073500"/>
          </a:xfrm>
        </p:grpSpPr>
        <p:sp>
          <p:nvSpPr>
            <p:cNvPr id="3" name="Freeform 3"/>
            <p:cNvSpPr/>
            <p:nvPr/>
          </p:nvSpPr>
          <p:spPr>
            <a:xfrm>
              <a:off x="0" y="0"/>
              <a:ext cx="25505020" cy="2073504"/>
            </a:xfrm>
            <a:custGeom>
              <a:avLst/>
              <a:gdLst/>
              <a:ahLst/>
              <a:cxnLst/>
              <a:rect l="l" t="t" r="r" b="b"/>
              <a:pathLst>
                <a:path w="25505020" h="2073504">
                  <a:moveTo>
                    <a:pt x="0" y="0"/>
                  </a:moveTo>
                  <a:lnTo>
                    <a:pt x="25505020" y="0"/>
                  </a:lnTo>
                  <a:lnTo>
                    <a:pt x="25505020" y="2073504"/>
                  </a:lnTo>
                  <a:lnTo>
                    <a:pt x="0" y="2073504"/>
                  </a:lnTo>
                  <a:close/>
                </a:path>
              </a:pathLst>
            </a:custGeom>
            <a:solidFill>
              <a:srgbClr val="F7F8F9"/>
            </a:solidFill>
          </p:spPr>
        </p:sp>
      </p:grpSp>
      <p:sp>
        <p:nvSpPr>
          <p:cNvPr id="4" name="Freeform 4"/>
          <p:cNvSpPr/>
          <p:nvPr/>
        </p:nvSpPr>
        <p:spPr>
          <a:xfrm>
            <a:off x="2802815" y="6697022"/>
            <a:ext cx="2176686" cy="3298009"/>
          </a:xfrm>
          <a:custGeom>
            <a:avLst/>
            <a:gdLst/>
            <a:ahLst/>
            <a:cxnLst/>
            <a:rect l="l" t="t" r="r" b="b"/>
            <a:pathLst>
              <a:path w="2176686" h="3298009">
                <a:moveTo>
                  <a:pt x="0" y="0"/>
                </a:moveTo>
                <a:lnTo>
                  <a:pt x="2176686" y="0"/>
                </a:lnTo>
                <a:lnTo>
                  <a:pt x="2176686" y="3298009"/>
                </a:lnTo>
                <a:lnTo>
                  <a:pt x="0" y="3298009"/>
                </a:lnTo>
                <a:lnTo>
                  <a:pt x="0" y="0"/>
                </a:lnTo>
                <a:close/>
              </a:path>
            </a:pathLst>
          </a:custGeom>
          <a:blipFill>
            <a:blip r:embed="rId2"/>
            <a:stretch>
              <a:fillRect/>
            </a:stretch>
          </a:blipFill>
        </p:spPr>
      </p:sp>
      <p:sp>
        <p:nvSpPr>
          <p:cNvPr id="5" name="Freeform 5"/>
          <p:cNvSpPr/>
          <p:nvPr/>
        </p:nvSpPr>
        <p:spPr>
          <a:xfrm>
            <a:off x="5241103" y="7097979"/>
            <a:ext cx="2817083" cy="2619393"/>
          </a:xfrm>
          <a:custGeom>
            <a:avLst/>
            <a:gdLst/>
            <a:ahLst/>
            <a:cxnLst/>
            <a:rect l="l" t="t" r="r" b="b"/>
            <a:pathLst>
              <a:path w="2817083" h="2619393">
                <a:moveTo>
                  <a:pt x="0" y="0"/>
                </a:moveTo>
                <a:lnTo>
                  <a:pt x="2817083" y="0"/>
                </a:lnTo>
                <a:lnTo>
                  <a:pt x="2817083" y="2619393"/>
                </a:lnTo>
                <a:lnTo>
                  <a:pt x="0" y="2619393"/>
                </a:lnTo>
                <a:lnTo>
                  <a:pt x="0" y="0"/>
                </a:lnTo>
                <a:close/>
              </a:path>
            </a:pathLst>
          </a:custGeom>
          <a:blipFill>
            <a:blip r:embed="rId3"/>
            <a:stretch>
              <a:fillRect/>
            </a:stretch>
          </a:blipFill>
        </p:spPr>
      </p:sp>
      <p:sp>
        <p:nvSpPr>
          <p:cNvPr id="6" name="Freeform 6"/>
          <p:cNvSpPr/>
          <p:nvPr/>
        </p:nvSpPr>
        <p:spPr>
          <a:xfrm>
            <a:off x="11197530" y="6793040"/>
            <a:ext cx="3290842" cy="2297385"/>
          </a:xfrm>
          <a:custGeom>
            <a:avLst/>
            <a:gdLst/>
            <a:ahLst/>
            <a:cxnLst/>
            <a:rect l="l" t="t" r="r" b="b"/>
            <a:pathLst>
              <a:path w="3290842" h="2297385">
                <a:moveTo>
                  <a:pt x="0" y="0"/>
                </a:moveTo>
                <a:lnTo>
                  <a:pt x="3290842" y="0"/>
                </a:lnTo>
                <a:lnTo>
                  <a:pt x="3290842" y="2297385"/>
                </a:lnTo>
                <a:lnTo>
                  <a:pt x="0" y="2297385"/>
                </a:lnTo>
                <a:lnTo>
                  <a:pt x="0" y="0"/>
                </a:lnTo>
                <a:close/>
              </a:path>
            </a:pathLst>
          </a:custGeom>
          <a:blipFill>
            <a:blip r:embed="rId4"/>
            <a:stretch>
              <a:fillRect l="-6875" t="-1358" r="-6875" b="-8829"/>
            </a:stretch>
          </a:blipFill>
        </p:spPr>
      </p:sp>
      <p:sp>
        <p:nvSpPr>
          <p:cNvPr id="7" name="Freeform 7"/>
          <p:cNvSpPr/>
          <p:nvPr/>
        </p:nvSpPr>
        <p:spPr>
          <a:xfrm>
            <a:off x="11339797" y="9159611"/>
            <a:ext cx="3006308" cy="835421"/>
          </a:xfrm>
          <a:custGeom>
            <a:avLst/>
            <a:gdLst/>
            <a:ahLst/>
            <a:cxnLst/>
            <a:rect l="l" t="t" r="r" b="b"/>
            <a:pathLst>
              <a:path w="3006308" h="835421">
                <a:moveTo>
                  <a:pt x="0" y="0"/>
                </a:moveTo>
                <a:lnTo>
                  <a:pt x="3006308" y="0"/>
                </a:lnTo>
                <a:lnTo>
                  <a:pt x="3006308" y="835420"/>
                </a:lnTo>
                <a:lnTo>
                  <a:pt x="0" y="835420"/>
                </a:lnTo>
                <a:lnTo>
                  <a:pt x="0" y="0"/>
                </a:lnTo>
                <a:close/>
              </a:path>
            </a:pathLst>
          </a:custGeom>
          <a:blipFill>
            <a:blip r:embed="rId5"/>
            <a:stretch>
              <a:fillRect t="-7159" b="-19129"/>
            </a:stretch>
          </a:blipFill>
        </p:spPr>
      </p:sp>
      <p:sp>
        <p:nvSpPr>
          <p:cNvPr id="8" name="TextBox 8"/>
          <p:cNvSpPr txBox="1"/>
          <p:nvPr/>
        </p:nvSpPr>
        <p:spPr>
          <a:xfrm>
            <a:off x="2139650" y="320362"/>
            <a:ext cx="15768748" cy="914400"/>
          </a:xfrm>
          <a:prstGeom prst="rect">
            <a:avLst/>
          </a:prstGeom>
        </p:spPr>
        <p:txBody>
          <a:bodyPr lIns="0" tIns="0" rIns="0" bIns="0" rtlCol="0" anchor="t">
            <a:spAutoFit/>
          </a:bodyPr>
          <a:lstStyle/>
          <a:p>
            <a:pPr algn="ctr">
              <a:lnSpc>
                <a:spcPts val="7200"/>
              </a:lnSpc>
            </a:pPr>
            <a:r>
              <a:rPr lang="en-US" sz="6000" b="1" spc="-308">
                <a:solidFill>
                  <a:srgbClr val="285F74"/>
                </a:solidFill>
                <a:latin typeface="Open Sans Bold"/>
                <a:ea typeface="Open Sans Bold"/>
                <a:cs typeface="Open Sans Bold"/>
                <a:sym typeface="Open Sans Bold"/>
              </a:rPr>
              <a:t>EXEMPLE D’ENTREPRISES JA Québec</a:t>
            </a:r>
          </a:p>
        </p:txBody>
      </p:sp>
      <p:sp>
        <p:nvSpPr>
          <p:cNvPr id="9" name="TextBox 9"/>
          <p:cNvSpPr txBox="1"/>
          <p:nvPr/>
        </p:nvSpPr>
        <p:spPr>
          <a:xfrm>
            <a:off x="2536277" y="1864673"/>
            <a:ext cx="5609396" cy="1914525"/>
          </a:xfrm>
          <a:prstGeom prst="rect">
            <a:avLst/>
          </a:prstGeom>
        </p:spPr>
        <p:txBody>
          <a:bodyPr lIns="0" tIns="0" rIns="0" bIns="0" rtlCol="0" anchor="t">
            <a:spAutoFit/>
          </a:bodyPr>
          <a:lstStyle/>
          <a:p>
            <a:pPr algn="ctr">
              <a:lnSpc>
                <a:spcPts val="5040"/>
              </a:lnSpc>
            </a:pPr>
            <a:r>
              <a:rPr lang="en-US" sz="4200" b="1" spc="-214">
                <a:solidFill>
                  <a:srgbClr val="FFFFFF"/>
                </a:solidFill>
                <a:latin typeface="Open Sans Bold"/>
                <a:ea typeface="Open Sans Bold"/>
                <a:cs typeface="Open Sans Bold"/>
                <a:sym typeface="Open Sans Bold"/>
              </a:rPr>
              <a:t>Prestige  </a:t>
            </a:r>
          </a:p>
          <a:p>
            <a:pPr algn="ctr">
              <a:lnSpc>
                <a:spcPts val="5040"/>
              </a:lnSpc>
              <a:spcBef>
                <a:spcPct val="0"/>
              </a:spcBef>
            </a:pPr>
            <a:r>
              <a:rPr lang="en-US" sz="4200" spc="-216">
                <a:solidFill>
                  <a:srgbClr val="FFFFFF"/>
                </a:solidFill>
                <a:latin typeface="Open Sans"/>
                <a:ea typeface="Open Sans"/>
                <a:cs typeface="Open Sans"/>
                <a:sym typeface="Open Sans"/>
              </a:rPr>
              <a:t>Entreprise Étudiante de l’année 2023-2024</a:t>
            </a:r>
          </a:p>
        </p:txBody>
      </p:sp>
      <p:sp>
        <p:nvSpPr>
          <p:cNvPr id="10" name="TextBox 10"/>
          <p:cNvSpPr txBox="1"/>
          <p:nvPr/>
        </p:nvSpPr>
        <p:spPr>
          <a:xfrm>
            <a:off x="2888286" y="5757612"/>
            <a:ext cx="5092897" cy="464058"/>
          </a:xfrm>
          <a:prstGeom prst="rect">
            <a:avLst/>
          </a:prstGeom>
        </p:spPr>
        <p:txBody>
          <a:bodyPr lIns="0" tIns="0" rIns="0" bIns="0" rtlCol="0" anchor="t">
            <a:spAutoFit/>
          </a:bodyPr>
          <a:lstStyle/>
          <a:p>
            <a:pPr algn="ctr">
              <a:lnSpc>
                <a:spcPts val="1836"/>
              </a:lnSpc>
              <a:spcBef>
                <a:spcPct val="0"/>
              </a:spcBef>
            </a:pPr>
            <a:r>
              <a:rPr lang="en-US" sz="1700" spc="-87">
                <a:solidFill>
                  <a:srgbClr val="FFFFFF"/>
                </a:solidFill>
                <a:latin typeface="Open Sans"/>
                <a:ea typeface="Open Sans"/>
                <a:cs typeface="Open Sans"/>
                <a:sym typeface="Open Sans"/>
              </a:rPr>
              <a:t>116 chandelles vendues, un chiffre d'affaires de 2 118 $​</a:t>
            </a:r>
          </a:p>
          <a:p>
            <a:pPr algn="ctr">
              <a:lnSpc>
                <a:spcPts val="1836"/>
              </a:lnSpc>
              <a:spcBef>
                <a:spcPct val="0"/>
              </a:spcBef>
            </a:pPr>
            <a:r>
              <a:rPr lang="en-US" sz="1700" spc="-87">
                <a:solidFill>
                  <a:srgbClr val="FFFFFF"/>
                </a:solidFill>
                <a:latin typeface="Open Sans"/>
                <a:ea typeface="Open Sans"/>
                <a:cs typeface="Open Sans"/>
                <a:sym typeface="Open Sans"/>
              </a:rPr>
              <a:t>Et une valeur d’action final de 31,92 $, soit 219 % ​</a:t>
            </a:r>
          </a:p>
        </p:txBody>
      </p:sp>
      <p:sp>
        <p:nvSpPr>
          <p:cNvPr id="11" name="TextBox 11"/>
          <p:cNvSpPr txBox="1"/>
          <p:nvPr/>
        </p:nvSpPr>
        <p:spPr>
          <a:xfrm>
            <a:off x="2888286" y="4116781"/>
            <a:ext cx="5169899" cy="1146429"/>
          </a:xfrm>
          <a:prstGeom prst="rect">
            <a:avLst/>
          </a:prstGeom>
        </p:spPr>
        <p:txBody>
          <a:bodyPr lIns="0" tIns="0" rIns="0" bIns="0" rtlCol="0" anchor="t">
            <a:spAutoFit/>
          </a:bodyPr>
          <a:lstStyle/>
          <a:p>
            <a:pPr algn="ctr">
              <a:lnSpc>
                <a:spcPts val="2267"/>
              </a:lnSpc>
              <a:spcBef>
                <a:spcPct val="0"/>
              </a:spcBef>
            </a:pPr>
            <a:r>
              <a:rPr lang="en-US" sz="2099" b="1" spc="-108">
                <a:solidFill>
                  <a:srgbClr val="FFFFFF"/>
                </a:solidFill>
                <a:latin typeface="Open Sans Bold"/>
                <a:ea typeface="Open Sans Bold"/>
                <a:cs typeface="Open Sans Bold"/>
                <a:sym typeface="Open Sans Bold"/>
              </a:rPr>
              <a:t>‘’Chez Prestige, nous ne vendons pas que des bougies, mais une expérience auditive et olfactive. Sur chaque étiquette, il y a un code QR qui mène vers notre page Spotify.’’</a:t>
            </a:r>
          </a:p>
        </p:txBody>
      </p:sp>
      <p:sp>
        <p:nvSpPr>
          <p:cNvPr id="12" name="TextBox 12"/>
          <p:cNvSpPr txBox="1"/>
          <p:nvPr/>
        </p:nvSpPr>
        <p:spPr>
          <a:xfrm>
            <a:off x="9403928" y="1864673"/>
            <a:ext cx="6476619" cy="1914525"/>
          </a:xfrm>
          <a:prstGeom prst="rect">
            <a:avLst/>
          </a:prstGeom>
        </p:spPr>
        <p:txBody>
          <a:bodyPr lIns="0" tIns="0" rIns="0" bIns="0" rtlCol="0" anchor="t">
            <a:spAutoFit/>
          </a:bodyPr>
          <a:lstStyle/>
          <a:p>
            <a:pPr algn="ctr">
              <a:lnSpc>
                <a:spcPts val="5040"/>
              </a:lnSpc>
            </a:pPr>
            <a:r>
              <a:rPr lang="en-US" sz="4200" b="1" spc="-214">
                <a:solidFill>
                  <a:srgbClr val="FFFFFF"/>
                </a:solidFill>
                <a:latin typeface="Open Sans Bold"/>
                <a:ea typeface="Open Sans Bold"/>
                <a:cs typeface="Open Sans Bold"/>
                <a:sym typeface="Open Sans Bold"/>
              </a:rPr>
              <a:t>Proxibus</a:t>
            </a:r>
          </a:p>
          <a:p>
            <a:pPr algn="ctr">
              <a:lnSpc>
                <a:spcPts val="5040"/>
              </a:lnSpc>
              <a:spcBef>
                <a:spcPct val="0"/>
              </a:spcBef>
            </a:pPr>
            <a:r>
              <a:rPr lang="en-US" sz="4200" spc="-216">
                <a:solidFill>
                  <a:srgbClr val="FFFFFF"/>
                </a:solidFill>
                <a:latin typeface="Open Sans"/>
                <a:ea typeface="Open Sans"/>
                <a:cs typeface="Open Sans"/>
                <a:sym typeface="Open Sans"/>
              </a:rPr>
              <a:t>Gagnants de nombreux concours en 2024-2025</a:t>
            </a:r>
          </a:p>
        </p:txBody>
      </p:sp>
      <p:sp>
        <p:nvSpPr>
          <p:cNvPr id="13" name="TextBox 13"/>
          <p:cNvSpPr txBox="1"/>
          <p:nvPr/>
        </p:nvSpPr>
        <p:spPr>
          <a:xfrm>
            <a:off x="10024024" y="4116781"/>
            <a:ext cx="5328228" cy="1146429"/>
          </a:xfrm>
          <a:prstGeom prst="rect">
            <a:avLst/>
          </a:prstGeom>
        </p:spPr>
        <p:txBody>
          <a:bodyPr lIns="0" tIns="0" rIns="0" bIns="0" rtlCol="0" anchor="t">
            <a:spAutoFit/>
          </a:bodyPr>
          <a:lstStyle/>
          <a:p>
            <a:pPr algn="just">
              <a:lnSpc>
                <a:spcPts val="2268"/>
              </a:lnSpc>
              <a:spcBef>
                <a:spcPct val="0"/>
              </a:spcBef>
            </a:pPr>
            <a:r>
              <a:rPr lang="en-US" sz="2100" b="1" spc="-108">
                <a:solidFill>
                  <a:srgbClr val="FFFFFF"/>
                </a:solidFill>
                <a:latin typeface="Open Sans Bold"/>
                <a:ea typeface="Open Sans Bold"/>
                <a:cs typeface="Open Sans Bold"/>
                <a:sym typeface="Open Sans Bold"/>
              </a:rPr>
              <a:t>‘’Proxibus est une application de géolocalisation des autobus scolaires : elle permet aux élèves et aux parents de voir la position de leur autobus en temps réel.’’</a:t>
            </a:r>
          </a:p>
        </p:txBody>
      </p:sp>
      <p:sp>
        <p:nvSpPr>
          <p:cNvPr id="14" name="TextBox 14"/>
          <p:cNvSpPr txBox="1"/>
          <p:nvPr/>
        </p:nvSpPr>
        <p:spPr>
          <a:xfrm>
            <a:off x="10024024" y="5529102"/>
            <a:ext cx="5442861" cy="1149858"/>
          </a:xfrm>
          <a:prstGeom prst="rect">
            <a:avLst/>
          </a:prstGeom>
        </p:spPr>
        <p:txBody>
          <a:bodyPr lIns="0" tIns="0" rIns="0" bIns="0" rtlCol="0" anchor="t">
            <a:spAutoFit/>
          </a:bodyPr>
          <a:lstStyle/>
          <a:p>
            <a:pPr algn="ctr">
              <a:lnSpc>
                <a:spcPts val="1836"/>
              </a:lnSpc>
              <a:spcBef>
                <a:spcPct val="0"/>
              </a:spcBef>
            </a:pPr>
            <a:r>
              <a:rPr lang="en-US" sz="1700" spc="-87">
                <a:solidFill>
                  <a:srgbClr val="FFFFFF"/>
                </a:solidFill>
                <a:latin typeface="Open Sans"/>
                <a:ea typeface="Open Sans"/>
                <a:cs typeface="Open Sans"/>
                <a:sym typeface="Open Sans"/>
              </a:rPr>
              <a:t>L’entreprise n’est pas parvenue à réaliser de vente, mais a développé un partenariat avec une école, intéressée à son déploiement. ​Elle a également été finaliste au niveau canadien dans la catégorie technologies et gagné de nombreux concours au niveau proviencial !</a:t>
            </a:r>
          </a:p>
        </p:txBody>
      </p:sp>
      <p:sp>
        <p:nvSpPr>
          <p:cNvPr id="15" name="Freeform 15"/>
          <p:cNvSpPr/>
          <p:nvPr/>
        </p:nvSpPr>
        <p:spPr>
          <a:xfrm>
            <a:off x="0" y="-57531"/>
            <a:ext cx="3860871" cy="1787182"/>
          </a:xfrm>
          <a:custGeom>
            <a:avLst/>
            <a:gdLst/>
            <a:ahLst/>
            <a:cxnLst/>
            <a:rect l="l" t="t" r="r" b="b"/>
            <a:pathLst>
              <a:path w="3860871" h="1787182">
                <a:moveTo>
                  <a:pt x="0" y="0"/>
                </a:moveTo>
                <a:lnTo>
                  <a:pt x="3860871" y="0"/>
                </a:lnTo>
                <a:lnTo>
                  <a:pt x="3860871" y="1787182"/>
                </a:lnTo>
                <a:lnTo>
                  <a:pt x="0" y="1787182"/>
                </a:lnTo>
                <a:lnTo>
                  <a:pt x="0" y="0"/>
                </a:lnTo>
                <a:close/>
              </a:path>
            </a:pathLst>
          </a:custGeom>
          <a:blipFill>
            <a:blip r:embed="rId6"/>
            <a:stretch>
              <a:fillRect/>
            </a:stretch>
          </a:blipFill>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2404D"/>
        </a:solidFill>
        <a:effectLst/>
      </p:bgPr>
    </p:bg>
    <p:spTree>
      <p:nvGrpSpPr>
        <p:cNvPr id="1" name=""/>
        <p:cNvGrpSpPr/>
        <p:nvPr/>
      </p:nvGrpSpPr>
      <p:grpSpPr>
        <a:xfrm>
          <a:off x="0" y="0"/>
          <a:ext cx="0" cy="0"/>
          <a:chOff x="0" y="0"/>
          <a:chExt cx="0" cy="0"/>
        </a:xfrm>
      </p:grpSpPr>
      <p:sp>
        <p:nvSpPr>
          <p:cNvPr id="2" name="Freeform 2"/>
          <p:cNvSpPr/>
          <p:nvPr/>
        </p:nvSpPr>
        <p:spPr>
          <a:xfrm>
            <a:off x="2033490" y="3732412"/>
            <a:ext cx="4707418" cy="5878747"/>
          </a:xfrm>
          <a:custGeom>
            <a:avLst/>
            <a:gdLst/>
            <a:ahLst/>
            <a:cxnLst/>
            <a:rect l="l" t="t" r="r" b="b"/>
            <a:pathLst>
              <a:path w="4707418" h="5878747">
                <a:moveTo>
                  <a:pt x="0" y="0"/>
                </a:moveTo>
                <a:lnTo>
                  <a:pt x="4707417" y="0"/>
                </a:lnTo>
                <a:lnTo>
                  <a:pt x="4707417" y="5878748"/>
                </a:lnTo>
                <a:lnTo>
                  <a:pt x="0" y="5878748"/>
                </a:lnTo>
                <a:lnTo>
                  <a:pt x="0" y="0"/>
                </a:lnTo>
                <a:close/>
              </a:path>
            </a:pathLst>
          </a:custGeom>
          <a:blipFill>
            <a:blip r:embed="rId2"/>
            <a:stretch>
              <a:fillRect t="-46" b="-46"/>
            </a:stretch>
          </a:blipFill>
        </p:spPr>
      </p:sp>
      <p:grpSp>
        <p:nvGrpSpPr>
          <p:cNvPr id="3" name="Group 3"/>
          <p:cNvGrpSpPr/>
          <p:nvPr/>
        </p:nvGrpSpPr>
        <p:grpSpPr>
          <a:xfrm>
            <a:off x="9594566" y="0"/>
            <a:ext cx="8693434" cy="10287000"/>
            <a:chOff x="0" y="0"/>
            <a:chExt cx="2289629" cy="2709333"/>
          </a:xfrm>
        </p:grpSpPr>
        <p:sp>
          <p:nvSpPr>
            <p:cNvPr id="4" name="Freeform 4"/>
            <p:cNvSpPr/>
            <p:nvPr/>
          </p:nvSpPr>
          <p:spPr>
            <a:xfrm>
              <a:off x="0" y="0"/>
              <a:ext cx="2289629" cy="2709333"/>
            </a:xfrm>
            <a:custGeom>
              <a:avLst/>
              <a:gdLst/>
              <a:ahLst/>
              <a:cxnLst/>
              <a:rect l="l" t="t" r="r" b="b"/>
              <a:pathLst>
                <a:path w="2289629" h="2709333">
                  <a:moveTo>
                    <a:pt x="0" y="0"/>
                  </a:moveTo>
                  <a:lnTo>
                    <a:pt x="2289629" y="0"/>
                  </a:lnTo>
                  <a:lnTo>
                    <a:pt x="2289629" y="2709333"/>
                  </a:lnTo>
                  <a:lnTo>
                    <a:pt x="0" y="2709333"/>
                  </a:lnTo>
                  <a:close/>
                </a:path>
              </a:pathLst>
            </a:custGeom>
            <a:solidFill>
              <a:srgbClr val="FFFFFF"/>
            </a:solidFill>
          </p:spPr>
        </p:sp>
        <p:sp>
          <p:nvSpPr>
            <p:cNvPr id="5" name="TextBox 5"/>
            <p:cNvSpPr txBox="1"/>
            <p:nvPr/>
          </p:nvSpPr>
          <p:spPr>
            <a:xfrm>
              <a:off x="0" y="28575"/>
              <a:ext cx="2289629" cy="2680758"/>
            </a:xfrm>
            <a:prstGeom prst="rect">
              <a:avLst/>
            </a:prstGeom>
          </p:spPr>
          <p:txBody>
            <a:bodyPr lIns="50800" tIns="50800" rIns="50800" bIns="50800" rtlCol="0" anchor="ctr"/>
            <a:lstStyle/>
            <a:p>
              <a:pPr algn="ctr">
                <a:lnSpc>
                  <a:spcPts val="2268"/>
                </a:lnSpc>
              </a:pPr>
              <a:endParaRPr/>
            </a:p>
          </p:txBody>
        </p:sp>
      </p:grpSp>
      <p:sp>
        <p:nvSpPr>
          <p:cNvPr id="6" name="TextBox 6"/>
          <p:cNvSpPr txBox="1"/>
          <p:nvPr/>
        </p:nvSpPr>
        <p:spPr>
          <a:xfrm>
            <a:off x="10126630" y="1009650"/>
            <a:ext cx="7848603" cy="7539990"/>
          </a:xfrm>
          <a:prstGeom prst="rect">
            <a:avLst/>
          </a:prstGeom>
        </p:spPr>
        <p:txBody>
          <a:bodyPr lIns="0" tIns="0" rIns="0" bIns="0" rtlCol="0" anchor="t">
            <a:spAutoFit/>
          </a:bodyPr>
          <a:lstStyle/>
          <a:p>
            <a:pPr algn="l">
              <a:lnSpc>
                <a:spcPts val="4500"/>
              </a:lnSpc>
            </a:pPr>
            <a:r>
              <a:rPr lang="en-US" sz="3600" b="1" spc="-183">
                <a:solidFill>
                  <a:srgbClr val="000000"/>
                </a:solidFill>
                <a:latin typeface="Montserrat 1 Bold"/>
                <a:ea typeface="Montserrat 1 Bold"/>
                <a:cs typeface="Montserrat 1 Bold"/>
                <a:sym typeface="Montserrat 1 Bold"/>
              </a:rPr>
              <a:t>Formation au HEC</a:t>
            </a:r>
            <a:r>
              <a:rPr lang="en-US" sz="3600" spc="-183">
                <a:solidFill>
                  <a:srgbClr val="000000"/>
                </a:solidFill>
                <a:latin typeface="Montserrat 1"/>
                <a:ea typeface="Montserrat 1"/>
                <a:cs typeface="Montserrat 1"/>
                <a:sym typeface="Montserrat 1"/>
              </a:rPr>
              <a:t> pour les dirigeants</a:t>
            </a:r>
          </a:p>
          <a:p>
            <a:pPr algn="l">
              <a:lnSpc>
                <a:spcPts val="2500"/>
              </a:lnSpc>
            </a:pPr>
            <a:endParaRPr lang="en-US" sz="3600" spc="-183">
              <a:solidFill>
                <a:srgbClr val="000000"/>
              </a:solidFill>
              <a:latin typeface="Montserrat 1"/>
              <a:ea typeface="Montserrat 1"/>
              <a:cs typeface="Montserrat 1"/>
              <a:sym typeface="Montserrat 1"/>
            </a:endParaRPr>
          </a:p>
          <a:p>
            <a:pPr algn="l">
              <a:lnSpc>
                <a:spcPts val="4500"/>
              </a:lnSpc>
            </a:pPr>
            <a:r>
              <a:rPr lang="en-US" sz="3600" b="1" spc="-183">
                <a:solidFill>
                  <a:srgbClr val="000000"/>
                </a:solidFill>
                <a:latin typeface="Montserrat 1 Bold"/>
                <a:ea typeface="Montserrat 1 Bold"/>
                <a:cs typeface="Montserrat 1 Bold"/>
                <a:sym typeface="Montserrat 1 Bold"/>
              </a:rPr>
              <a:t>Marché des fêtes </a:t>
            </a:r>
            <a:r>
              <a:rPr lang="en-US" sz="3600" spc="-183">
                <a:solidFill>
                  <a:srgbClr val="000000"/>
                </a:solidFill>
                <a:latin typeface="Montserrat 1"/>
                <a:ea typeface="Montserrat 1"/>
                <a:cs typeface="Montserrat 1"/>
                <a:sym typeface="Montserrat 1"/>
              </a:rPr>
              <a:t>et autres occasions de vente</a:t>
            </a:r>
          </a:p>
          <a:p>
            <a:pPr algn="l">
              <a:lnSpc>
                <a:spcPts val="2500"/>
              </a:lnSpc>
            </a:pPr>
            <a:endParaRPr lang="en-US" sz="3600" spc="-183">
              <a:solidFill>
                <a:srgbClr val="000000"/>
              </a:solidFill>
              <a:latin typeface="Montserrat 1"/>
              <a:ea typeface="Montserrat 1"/>
              <a:cs typeface="Montserrat 1"/>
              <a:sym typeface="Montserrat 1"/>
            </a:endParaRPr>
          </a:p>
          <a:p>
            <a:pPr algn="l">
              <a:lnSpc>
                <a:spcPts val="4500"/>
              </a:lnSpc>
            </a:pPr>
            <a:r>
              <a:rPr lang="en-US" sz="3600" b="1" spc="-183">
                <a:solidFill>
                  <a:srgbClr val="000000"/>
                </a:solidFill>
                <a:latin typeface="Montserrat 1 Bold"/>
                <a:ea typeface="Montserrat 1 Bold"/>
                <a:cs typeface="Montserrat 1 Bold"/>
                <a:sym typeface="Montserrat 1 Bold"/>
              </a:rPr>
              <a:t>NASJAQ </a:t>
            </a:r>
            <a:r>
              <a:rPr lang="en-US" sz="3600" spc="-183">
                <a:solidFill>
                  <a:srgbClr val="000000"/>
                </a:solidFill>
                <a:latin typeface="Montserrat 1"/>
                <a:ea typeface="Montserrat 1"/>
                <a:cs typeface="Montserrat 1"/>
                <a:sym typeface="Montserrat 1"/>
              </a:rPr>
              <a:t>: Simulation boursière</a:t>
            </a:r>
          </a:p>
          <a:p>
            <a:pPr algn="l">
              <a:lnSpc>
                <a:spcPts val="2500"/>
              </a:lnSpc>
            </a:pPr>
            <a:endParaRPr lang="en-US" sz="3600" spc="-183">
              <a:solidFill>
                <a:srgbClr val="000000"/>
              </a:solidFill>
              <a:latin typeface="Montserrat 1"/>
              <a:ea typeface="Montserrat 1"/>
              <a:cs typeface="Montserrat 1"/>
              <a:sym typeface="Montserrat 1"/>
            </a:endParaRPr>
          </a:p>
          <a:p>
            <a:pPr algn="l">
              <a:lnSpc>
                <a:spcPts val="4500"/>
              </a:lnSpc>
            </a:pPr>
            <a:r>
              <a:rPr lang="en-US" sz="3600" b="1" spc="-183">
                <a:solidFill>
                  <a:srgbClr val="000000"/>
                </a:solidFill>
                <a:latin typeface="Montserrat 1 Bold"/>
                <a:ea typeface="Montserrat 1 Bold"/>
                <a:cs typeface="Montserrat 1 Bold"/>
                <a:sym typeface="Montserrat 1 Bold"/>
              </a:rPr>
              <a:t>COJEQ </a:t>
            </a:r>
            <a:r>
              <a:rPr lang="en-US" sz="3600" spc="-183">
                <a:solidFill>
                  <a:srgbClr val="000000"/>
                </a:solidFill>
                <a:latin typeface="Montserrat 1"/>
                <a:ea typeface="Montserrat 1"/>
                <a:cs typeface="Montserrat 1"/>
                <a:sym typeface="Montserrat 1"/>
              </a:rPr>
              <a:t>(Congrès de la Jeunesse Entrepreneuriale du Québec) : Compétition entrepreneuriale</a:t>
            </a:r>
          </a:p>
          <a:p>
            <a:pPr algn="l">
              <a:lnSpc>
                <a:spcPts val="2500"/>
              </a:lnSpc>
            </a:pPr>
            <a:endParaRPr lang="en-US" sz="3600" spc="-183">
              <a:solidFill>
                <a:srgbClr val="000000"/>
              </a:solidFill>
              <a:latin typeface="Montserrat 1"/>
              <a:ea typeface="Montserrat 1"/>
              <a:cs typeface="Montserrat 1"/>
              <a:sym typeface="Montserrat 1"/>
            </a:endParaRPr>
          </a:p>
          <a:p>
            <a:pPr algn="l">
              <a:lnSpc>
                <a:spcPts val="4500"/>
              </a:lnSpc>
            </a:pPr>
            <a:r>
              <a:rPr lang="en-US" sz="3600" b="1" spc="-185">
                <a:solidFill>
                  <a:srgbClr val="000000"/>
                </a:solidFill>
                <a:latin typeface="Montserrat 1 Bold"/>
                <a:ea typeface="Montserrat 1 Bold"/>
                <a:cs typeface="Montserrat 1 Bold"/>
                <a:sym typeface="Montserrat 1 Bold"/>
              </a:rPr>
              <a:t>Gala bénéfice de la relève</a:t>
            </a:r>
            <a:r>
              <a:rPr lang="en-US" sz="3600" spc="-185">
                <a:solidFill>
                  <a:srgbClr val="000000"/>
                </a:solidFill>
                <a:latin typeface="Montserrat 1"/>
                <a:ea typeface="Montserrat 1"/>
                <a:cs typeface="Montserrat 1"/>
                <a:sym typeface="Montserrat 1"/>
              </a:rPr>
              <a:t>.</a:t>
            </a:r>
            <a:r>
              <a:rPr lang="en-US" sz="3600" b="1" spc="-185">
                <a:solidFill>
                  <a:srgbClr val="000000"/>
                </a:solidFill>
                <a:latin typeface="Montserrat 1 Bold"/>
                <a:ea typeface="Montserrat 1 Bold"/>
                <a:cs typeface="Montserrat 1 Bold"/>
                <a:sym typeface="Montserrat 1 Bold"/>
              </a:rPr>
              <a:t> </a:t>
            </a:r>
            <a:r>
              <a:rPr lang="en-US" sz="3600" spc="-185">
                <a:solidFill>
                  <a:srgbClr val="000000"/>
                </a:solidFill>
                <a:latin typeface="Montserrat 1"/>
                <a:ea typeface="Montserrat 1"/>
                <a:cs typeface="Montserrat 1"/>
                <a:sym typeface="Montserrat 1"/>
              </a:rPr>
              <a:t>Remise de bourses pour les jeunes et les entreprises s’étant démarqués</a:t>
            </a:r>
          </a:p>
        </p:txBody>
      </p:sp>
      <p:sp>
        <p:nvSpPr>
          <p:cNvPr id="7" name="TextBox 7"/>
          <p:cNvSpPr txBox="1"/>
          <p:nvPr/>
        </p:nvSpPr>
        <p:spPr>
          <a:xfrm>
            <a:off x="451845" y="649470"/>
            <a:ext cx="8839235" cy="2714625"/>
          </a:xfrm>
          <a:prstGeom prst="rect">
            <a:avLst/>
          </a:prstGeom>
        </p:spPr>
        <p:txBody>
          <a:bodyPr lIns="0" tIns="0" rIns="0" bIns="0" rtlCol="0" anchor="t">
            <a:spAutoFit/>
          </a:bodyPr>
          <a:lstStyle/>
          <a:p>
            <a:pPr algn="ctr">
              <a:lnSpc>
                <a:spcPts val="10799"/>
              </a:lnSpc>
            </a:pPr>
            <a:r>
              <a:rPr lang="en-US" sz="8999" b="1" spc="-463">
                <a:solidFill>
                  <a:srgbClr val="FFFFFF"/>
                </a:solidFill>
                <a:latin typeface="Open Sans Bold"/>
                <a:ea typeface="Open Sans Bold"/>
                <a:cs typeface="Open Sans Bold"/>
                <a:sym typeface="Open Sans Bold"/>
              </a:rPr>
              <a:t>ÉVÉNEMENTS DU PROGRAMME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2404D"/>
        </a:solidFill>
        <a:effectLst/>
      </p:bgPr>
    </p:bg>
    <p:spTree>
      <p:nvGrpSpPr>
        <p:cNvPr id="1" name=""/>
        <p:cNvGrpSpPr/>
        <p:nvPr/>
      </p:nvGrpSpPr>
      <p:grpSpPr>
        <a:xfrm>
          <a:off x="0" y="0"/>
          <a:ext cx="0" cy="0"/>
          <a:chOff x="0" y="0"/>
          <a:chExt cx="0" cy="0"/>
        </a:xfrm>
      </p:grpSpPr>
      <p:sp>
        <p:nvSpPr>
          <p:cNvPr id="2" name="Freeform 2"/>
          <p:cNvSpPr/>
          <p:nvPr/>
        </p:nvSpPr>
        <p:spPr>
          <a:xfrm>
            <a:off x="2003586" y="3364095"/>
            <a:ext cx="5233825" cy="6536139"/>
          </a:xfrm>
          <a:custGeom>
            <a:avLst/>
            <a:gdLst/>
            <a:ahLst/>
            <a:cxnLst/>
            <a:rect l="l" t="t" r="r" b="b"/>
            <a:pathLst>
              <a:path w="5233825" h="6536139">
                <a:moveTo>
                  <a:pt x="0" y="0"/>
                </a:moveTo>
                <a:lnTo>
                  <a:pt x="5233825" y="0"/>
                </a:lnTo>
                <a:lnTo>
                  <a:pt x="5233825" y="6536139"/>
                </a:lnTo>
                <a:lnTo>
                  <a:pt x="0" y="6536139"/>
                </a:lnTo>
                <a:lnTo>
                  <a:pt x="0" y="0"/>
                </a:lnTo>
                <a:close/>
              </a:path>
            </a:pathLst>
          </a:custGeom>
          <a:blipFill>
            <a:blip r:embed="rId2"/>
            <a:stretch>
              <a:fillRect t="-46" b="-46"/>
            </a:stretch>
          </a:blipFill>
        </p:spPr>
      </p:sp>
      <p:grpSp>
        <p:nvGrpSpPr>
          <p:cNvPr id="3" name="Group 3"/>
          <p:cNvGrpSpPr/>
          <p:nvPr/>
        </p:nvGrpSpPr>
        <p:grpSpPr>
          <a:xfrm>
            <a:off x="8268811" y="0"/>
            <a:ext cx="10019189" cy="10287000"/>
            <a:chOff x="0" y="0"/>
            <a:chExt cx="2638799" cy="2709333"/>
          </a:xfrm>
        </p:grpSpPr>
        <p:sp>
          <p:nvSpPr>
            <p:cNvPr id="4" name="Freeform 4"/>
            <p:cNvSpPr/>
            <p:nvPr/>
          </p:nvSpPr>
          <p:spPr>
            <a:xfrm>
              <a:off x="0" y="0"/>
              <a:ext cx="2638799" cy="2709333"/>
            </a:xfrm>
            <a:custGeom>
              <a:avLst/>
              <a:gdLst/>
              <a:ahLst/>
              <a:cxnLst/>
              <a:rect l="l" t="t" r="r" b="b"/>
              <a:pathLst>
                <a:path w="2638799" h="2709333">
                  <a:moveTo>
                    <a:pt x="0" y="0"/>
                  </a:moveTo>
                  <a:lnTo>
                    <a:pt x="2638799" y="0"/>
                  </a:lnTo>
                  <a:lnTo>
                    <a:pt x="2638799" y="2709333"/>
                  </a:lnTo>
                  <a:lnTo>
                    <a:pt x="0" y="2709333"/>
                  </a:lnTo>
                  <a:close/>
                </a:path>
              </a:pathLst>
            </a:custGeom>
            <a:solidFill>
              <a:srgbClr val="FFFFFF"/>
            </a:solidFill>
          </p:spPr>
        </p:sp>
        <p:sp>
          <p:nvSpPr>
            <p:cNvPr id="5" name="TextBox 5"/>
            <p:cNvSpPr txBox="1"/>
            <p:nvPr/>
          </p:nvSpPr>
          <p:spPr>
            <a:xfrm>
              <a:off x="0" y="28575"/>
              <a:ext cx="2638799" cy="2680758"/>
            </a:xfrm>
            <a:prstGeom prst="rect">
              <a:avLst/>
            </a:prstGeom>
          </p:spPr>
          <p:txBody>
            <a:bodyPr lIns="50800" tIns="50800" rIns="50800" bIns="50800" rtlCol="0" anchor="ctr"/>
            <a:lstStyle/>
            <a:p>
              <a:pPr algn="ctr">
                <a:lnSpc>
                  <a:spcPts val="2268"/>
                </a:lnSpc>
              </a:pPr>
              <a:endParaRPr/>
            </a:p>
          </p:txBody>
        </p:sp>
      </p:grpSp>
      <p:sp>
        <p:nvSpPr>
          <p:cNvPr id="6" name="TextBox 6"/>
          <p:cNvSpPr txBox="1"/>
          <p:nvPr/>
        </p:nvSpPr>
        <p:spPr>
          <a:xfrm>
            <a:off x="9016768" y="1756735"/>
            <a:ext cx="8523275" cy="6322314"/>
          </a:xfrm>
          <a:prstGeom prst="rect">
            <a:avLst/>
          </a:prstGeom>
        </p:spPr>
        <p:txBody>
          <a:bodyPr lIns="0" tIns="0" rIns="0" bIns="0" rtlCol="0" anchor="t">
            <a:spAutoFit/>
          </a:bodyPr>
          <a:lstStyle/>
          <a:p>
            <a:pPr algn="l">
              <a:lnSpc>
                <a:spcPts val="3888"/>
              </a:lnSpc>
            </a:pPr>
            <a:r>
              <a:rPr lang="en-US" sz="3600" spc="-183">
                <a:solidFill>
                  <a:srgbClr val="000000"/>
                </a:solidFill>
                <a:latin typeface="Montserrat 1"/>
                <a:ea typeface="Montserrat 1"/>
                <a:cs typeface="Montserrat 1"/>
                <a:sym typeface="Montserrat 1"/>
              </a:rPr>
              <a:t>Formation au sein de l’université d’HEC Montréal </a:t>
            </a:r>
            <a:r>
              <a:rPr lang="en-US" sz="3600" b="1" spc="-183">
                <a:solidFill>
                  <a:srgbClr val="000000"/>
                </a:solidFill>
                <a:latin typeface="Montserrat 1 Bold"/>
                <a:ea typeface="Montserrat 1 Bold"/>
                <a:cs typeface="Montserrat 1 Bold"/>
                <a:sym typeface="Montserrat 1 Bold"/>
              </a:rPr>
              <a:t>pour les dirigeant.es élu.es des Entreprises étudiantes</a:t>
            </a:r>
            <a:r>
              <a:rPr lang="en-US" sz="3600" spc="-183">
                <a:solidFill>
                  <a:srgbClr val="000000"/>
                </a:solidFill>
                <a:latin typeface="Montserrat 1"/>
                <a:ea typeface="Montserrat 1"/>
                <a:cs typeface="Montserrat 1"/>
                <a:sym typeface="Montserrat 1"/>
              </a:rPr>
              <a:t> </a:t>
            </a:r>
          </a:p>
          <a:p>
            <a:pPr algn="l">
              <a:lnSpc>
                <a:spcPts val="3888"/>
              </a:lnSpc>
            </a:pPr>
            <a:endParaRPr lang="en-US" sz="3600" spc="-183">
              <a:solidFill>
                <a:srgbClr val="000000"/>
              </a:solidFill>
              <a:latin typeface="Montserrat 1"/>
              <a:ea typeface="Montserrat 1"/>
              <a:cs typeface="Montserrat 1"/>
              <a:sym typeface="Montserrat 1"/>
            </a:endParaRPr>
          </a:p>
          <a:p>
            <a:pPr algn="l">
              <a:lnSpc>
                <a:spcPts val="3888"/>
              </a:lnSpc>
            </a:pPr>
            <a:r>
              <a:rPr lang="en-US" sz="3600" spc="-185">
                <a:solidFill>
                  <a:srgbClr val="000000"/>
                </a:solidFill>
                <a:latin typeface="Montserrat 1"/>
                <a:ea typeface="Montserrat 1"/>
                <a:cs typeface="Montserrat 1"/>
                <a:sym typeface="Montserrat 1"/>
              </a:rPr>
              <a:t>Données </a:t>
            </a:r>
            <a:r>
              <a:rPr lang="en-US" sz="3600" b="1" spc="-185">
                <a:solidFill>
                  <a:srgbClr val="000000"/>
                </a:solidFill>
                <a:latin typeface="Montserrat 1 Bold"/>
                <a:ea typeface="Montserrat 1 Bold"/>
                <a:cs typeface="Montserrat 1 Bold"/>
                <a:sym typeface="Montserrat 1 Bold"/>
              </a:rPr>
              <a:t>par des bénévoles du monde des affaires</a:t>
            </a:r>
            <a:r>
              <a:rPr lang="en-US" sz="3600" spc="-185">
                <a:solidFill>
                  <a:srgbClr val="000000"/>
                </a:solidFill>
                <a:latin typeface="Montserrat 1"/>
                <a:ea typeface="Montserrat 1"/>
                <a:cs typeface="Montserrat 1"/>
                <a:sym typeface="Montserrat 1"/>
              </a:rPr>
              <a:t> et des employés spécialisés de JA Québec</a:t>
            </a:r>
          </a:p>
          <a:p>
            <a:pPr algn="l">
              <a:lnSpc>
                <a:spcPts val="3888"/>
              </a:lnSpc>
            </a:pPr>
            <a:endParaRPr lang="en-US" sz="3600" spc="-185">
              <a:solidFill>
                <a:srgbClr val="000000"/>
              </a:solidFill>
              <a:latin typeface="Montserrat 1"/>
              <a:ea typeface="Montserrat 1"/>
              <a:cs typeface="Montserrat 1"/>
              <a:sym typeface="Montserrat 1"/>
            </a:endParaRPr>
          </a:p>
          <a:p>
            <a:pPr algn="l">
              <a:lnSpc>
                <a:spcPts val="3888"/>
              </a:lnSpc>
            </a:pPr>
            <a:r>
              <a:rPr lang="en-US" sz="3600" b="1" spc="-183">
                <a:solidFill>
                  <a:srgbClr val="000000"/>
                </a:solidFill>
                <a:latin typeface="Montserrat 1 Bold"/>
                <a:ea typeface="Montserrat 1 Bold"/>
                <a:cs typeface="Montserrat 1 Bold"/>
                <a:sym typeface="Montserrat 1 Bold"/>
              </a:rPr>
              <a:t>Pour les étudiants : </a:t>
            </a:r>
          </a:p>
          <a:p>
            <a:pPr marL="777243" lvl="1" indent="-388622" algn="l">
              <a:lnSpc>
                <a:spcPts val="3888"/>
              </a:lnSpc>
              <a:buFont typeface="Arial"/>
              <a:buChar char="•"/>
            </a:pPr>
            <a:r>
              <a:rPr lang="en-US" sz="3600" spc="-183">
                <a:solidFill>
                  <a:srgbClr val="000000"/>
                </a:solidFill>
                <a:latin typeface="Montserrat 1"/>
                <a:ea typeface="Montserrat 1"/>
                <a:cs typeface="Montserrat 1"/>
                <a:sym typeface="Montserrat 1"/>
              </a:rPr>
              <a:t>Une formation pour les aider à se familiariser avec leur poste de dirigeants</a:t>
            </a:r>
          </a:p>
          <a:p>
            <a:pPr marL="777243" lvl="1" indent="-388622" algn="l">
              <a:lnSpc>
                <a:spcPts val="3888"/>
              </a:lnSpc>
              <a:buFont typeface="Arial"/>
              <a:buChar char="•"/>
            </a:pPr>
            <a:r>
              <a:rPr lang="en-US" sz="3600" spc="-183">
                <a:solidFill>
                  <a:srgbClr val="000000"/>
                </a:solidFill>
                <a:latin typeface="Montserrat 1"/>
                <a:ea typeface="Montserrat 1"/>
                <a:cs typeface="Montserrat 1"/>
                <a:sym typeface="Montserrat 1"/>
              </a:rPr>
              <a:t>Un atelier de réseautage</a:t>
            </a:r>
          </a:p>
        </p:txBody>
      </p:sp>
      <p:sp>
        <p:nvSpPr>
          <p:cNvPr id="7" name="TextBox 7"/>
          <p:cNvSpPr txBox="1"/>
          <p:nvPr/>
        </p:nvSpPr>
        <p:spPr>
          <a:xfrm>
            <a:off x="451845" y="649470"/>
            <a:ext cx="6785566" cy="2714625"/>
          </a:xfrm>
          <a:prstGeom prst="rect">
            <a:avLst/>
          </a:prstGeom>
        </p:spPr>
        <p:txBody>
          <a:bodyPr lIns="0" tIns="0" rIns="0" bIns="0" rtlCol="0" anchor="t">
            <a:spAutoFit/>
          </a:bodyPr>
          <a:lstStyle/>
          <a:p>
            <a:pPr algn="ctr">
              <a:lnSpc>
                <a:spcPts val="10799"/>
              </a:lnSpc>
            </a:pPr>
            <a:r>
              <a:rPr lang="en-US" sz="8999" b="1" spc="-463">
                <a:solidFill>
                  <a:srgbClr val="FFFFFF"/>
                </a:solidFill>
                <a:latin typeface="Open Sans Bold"/>
                <a:ea typeface="Open Sans Bold"/>
                <a:cs typeface="Open Sans Bold"/>
                <a:sym typeface="Open Sans Bold"/>
              </a:rPr>
              <a:t>FORMATION AU HEC</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2404D"/>
        </a:solidFill>
        <a:effectLst/>
      </p:bgPr>
    </p:bg>
    <p:spTree>
      <p:nvGrpSpPr>
        <p:cNvPr id="1" name=""/>
        <p:cNvGrpSpPr/>
        <p:nvPr/>
      </p:nvGrpSpPr>
      <p:grpSpPr>
        <a:xfrm>
          <a:off x="0" y="0"/>
          <a:ext cx="0" cy="0"/>
          <a:chOff x="0" y="0"/>
          <a:chExt cx="0" cy="0"/>
        </a:xfrm>
      </p:grpSpPr>
      <p:grpSp>
        <p:nvGrpSpPr>
          <p:cNvPr id="2" name="Group 2"/>
          <p:cNvGrpSpPr/>
          <p:nvPr/>
        </p:nvGrpSpPr>
        <p:grpSpPr>
          <a:xfrm>
            <a:off x="0" y="7248378"/>
            <a:ext cx="18288000" cy="3038622"/>
            <a:chOff x="0" y="0"/>
            <a:chExt cx="24384000" cy="4051496"/>
          </a:xfrm>
        </p:grpSpPr>
        <p:sp>
          <p:nvSpPr>
            <p:cNvPr id="3" name="Freeform 3"/>
            <p:cNvSpPr/>
            <p:nvPr/>
          </p:nvSpPr>
          <p:spPr>
            <a:xfrm>
              <a:off x="6312107" y="0"/>
              <a:ext cx="6976790" cy="4051496"/>
            </a:xfrm>
            <a:custGeom>
              <a:avLst/>
              <a:gdLst/>
              <a:ahLst/>
              <a:cxnLst/>
              <a:rect l="l" t="t" r="r" b="b"/>
              <a:pathLst>
                <a:path w="6976790" h="4051496">
                  <a:moveTo>
                    <a:pt x="0" y="0"/>
                  </a:moveTo>
                  <a:lnTo>
                    <a:pt x="6976790" y="0"/>
                  </a:lnTo>
                  <a:lnTo>
                    <a:pt x="6976790" y="4051496"/>
                  </a:lnTo>
                  <a:lnTo>
                    <a:pt x="0" y="4051496"/>
                  </a:lnTo>
                  <a:lnTo>
                    <a:pt x="0" y="0"/>
                  </a:lnTo>
                  <a:close/>
                </a:path>
              </a:pathLst>
            </a:custGeom>
            <a:blipFill>
              <a:blip r:embed="rId2"/>
              <a:stretch>
                <a:fillRect l="-14525" r="-14163"/>
              </a:stretch>
            </a:blipFill>
          </p:spPr>
        </p:sp>
        <p:sp>
          <p:nvSpPr>
            <p:cNvPr id="4" name="Freeform 4"/>
            <p:cNvSpPr/>
            <p:nvPr/>
          </p:nvSpPr>
          <p:spPr>
            <a:xfrm>
              <a:off x="13288897" y="41614"/>
              <a:ext cx="6905129" cy="4009882"/>
            </a:xfrm>
            <a:custGeom>
              <a:avLst/>
              <a:gdLst/>
              <a:ahLst/>
              <a:cxnLst/>
              <a:rect l="l" t="t" r="r" b="b"/>
              <a:pathLst>
                <a:path w="6905129" h="4009882">
                  <a:moveTo>
                    <a:pt x="0" y="0"/>
                  </a:moveTo>
                  <a:lnTo>
                    <a:pt x="6905130" y="0"/>
                  </a:lnTo>
                  <a:lnTo>
                    <a:pt x="6905130" y="4009882"/>
                  </a:lnTo>
                  <a:lnTo>
                    <a:pt x="0" y="4009882"/>
                  </a:lnTo>
                  <a:lnTo>
                    <a:pt x="0" y="0"/>
                  </a:lnTo>
                  <a:close/>
                </a:path>
              </a:pathLst>
            </a:custGeom>
            <a:blipFill>
              <a:blip r:embed="rId3"/>
              <a:stretch>
                <a:fillRect l="-4868" t="-622" r="-25424" b="-622"/>
              </a:stretch>
            </a:blipFill>
          </p:spPr>
        </p:sp>
        <p:sp>
          <p:nvSpPr>
            <p:cNvPr id="5" name="Freeform 5"/>
            <p:cNvSpPr/>
            <p:nvPr/>
          </p:nvSpPr>
          <p:spPr>
            <a:xfrm>
              <a:off x="20194027" y="41614"/>
              <a:ext cx="4189973" cy="3975654"/>
            </a:xfrm>
            <a:custGeom>
              <a:avLst/>
              <a:gdLst/>
              <a:ahLst/>
              <a:cxnLst/>
              <a:rect l="l" t="t" r="r" b="b"/>
              <a:pathLst>
                <a:path w="4189973" h="3975654">
                  <a:moveTo>
                    <a:pt x="0" y="0"/>
                  </a:moveTo>
                  <a:lnTo>
                    <a:pt x="4189973" y="0"/>
                  </a:lnTo>
                  <a:lnTo>
                    <a:pt x="4189973" y="3975655"/>
                  </a:lnTo>
                  <a:lnTo>
                    <a:pt x="0" y="3975655"/>
                  </a:lnTo>
                  <a:lnTo>
                    <a:pt x="0" y="0"/>
                  </a:lnTo>
                  <a:close/>
                </a:path>
              </a:pathLst>
            </a:custGeom>
            <a:blipFill>
              <a:blip r:embed="rId4"/>
              <a:stretch>
                <a:fillRect l="-16863" t="-2305" r="-33037" b="-2950"/>
              </a:stretch>
            </a:blipFill>
          </p:spPr>
        </p:sp>
        <p:sp>
          <p:nvSpPr>
            <p:cNvPr id="6" name="Freeform 6"/>
            <p:cNvSpPr/>
            <p:nvPr/>
          </p:nvSpPr>
          <p:spPr>
            <a:xfrm>
              <a:off x="0" y="0"/>
              <a:ext cx="6312107" cy="4051496"/>
            </a:xfrm>
            <a:custGeom>
              <a:avLst/>
              <a:gdLst/>
              <a:ahLst/>
              <a:cxnLst/>
              <a:rect l="l" t="t" r="r" b="b"/>
              <a:pathLst>
                <a:path w="6312107" h="4051496">
                  <a:moveTo>
                    <a:pt x="0" y="0"/>
                  </a:moveTo>
                  <a:lnTo>
                    <a:pt x="6312107" y="0"/>
                  </a:lnTo>
                  <a:lnTo>
                    <a:pt x="6312107" y="4051496"/>
                  </a:lnTo>
                  <a:lnTo>
                    <a:pt x="0" y="4051496"/>
                  </a:lnTo>
                  <a:lnTo>
                    <a:pt x="0" y="0"/>
                  </a:lnTo>
                  <a:close/>
                </a:path>
              </a:pathLst>
            </a:custGeom>
            <a:blipFill>
              <a:blip r:embed="rId5"/>
              <a:stretch>
                <a:fillRect l="-25391" t="-4925" r="-23854"/>
              </a:stretch>
            </a:blipFill>
          </p:spPr>
        </p:sp>
      </p:grpSp>
      <p:sp>
        <p:nvSpPr>
          <p:cNvPr id="7" name="Freeform 7"/>
          <p:cNvSpPr/>
          <p:nvPr/>
        </p:nvSpPr>
        <p:spPr>
          <a:xfrm>
            <a:off x="1846083" y="2558310"/>
            <a:ext cx="2835385" cy="3540904"/>
          </a:xfrm>
          <a:custGeom>
            <a:avLst/>
            <a:gdLst/>
            <a:ahLst/>
            <a:cxnLst/>
            <a:rect l="l" t="t" r="r" b="b"/>
            <a:pathLst>
              <a:path w="2835385" h="3540904">
                <a:moveTo>
                  <a:pt x="0" y="0"/>
                </a:moveTo>
                <a:lnTo>
                  <a:pt x="2835385" y="0"/>
                </a:lnTo>
                <a:lnTo>
                  <a:pt x="2835385" y="3540903"/>
                </a:lnTo>
                <a:lnTo>
                  <a:pt x="0" y="3540903"/>
                </a:lnTo>
                <a:lnTo>
                  <a:pt x="0" y="0"/>
                </a:lnTo>
                <a:close/>
              </a:path>
            </a:pathLst>
          </a:custGeom>
          <a:blipFill>
            <a:blip r:embed="rId6"/>
            <a:stretch>
              <a:fillRect t="-46" b="-46"/>
            </a:stretch>
          </a:blipFill>
        </p:spPr>
      </p:sp>
      <p:sp>
        <p:nvSpPr>
          <p:cNvPr id="8" name="TextBox 8"/>
          <p:cNvSpPr txBox="1"/>
          <p:nvPr/>
        </p:nvSpPr>
        <p:spPr>
          <a:xfrm>
            <a:off x="6368171" y="2214800"/>
            <a:ext cx="8868353" cy="4472178"/>
          </a:xfrm>
          <a:prstGeom prst="rect">
            <a:avLst/>
          </a:prstGeom>
        </p:spPr>
        <p:txBody>
          <a:bodyPr lIns="0" tIns="0" rIns="0" bIns="0" rtlCol="0" anchor="t">
            <a:spAutoFit/>
          </a:bodyPr>
          <a:lstStyle/>
          <a:p>
            <a:pPr algn="l">
              <a:lnSpc>
                <a:spcPts val="4356"/>
              </a:lnSpc>
            </a:pPr>
            <a:r>
              <a:rPr lang="en-US" sz="3600" spc="-183">
                <a:solidFill>
                  <a:srgbClr val="FEFEFE"/>
                </a:solidFill>
                <a:latin typeface="Montserrat 1"/>
                <a:ea typeface="Montserrat 1"/>
                <a:cs typeface="Montserrat 1"/>
                <a:sym typeface="Montserrat 1"/>
              </a:rPr>
              <a:t>Une opportunité pour les entreprises du programme de présenter et vendre leurs produits lors d’un marché.</a:t>
            </a:r>
          </a:p>
          <a:p>
            <a:pPr algn="l">
              <a:lnSpc>
                <a:spcPts val="2420"/>
              </a:lnSpc>
            </a:pPr>
            <a:endParaRPr lang="en-US" sz="3600" spc="-183">
              <a:solidFill>
                <a:srgbClr val="FEFEFE"/>
              </a:solidFill>
              <a:latin typeface="Montserrat 1"/>
              <a:ea typeface="Montserrat 1"/>
              <a:cs typeface="Montserrat 1"/>
              <a:sym typeface="Montserrat 1"/>
            </a:endParaRPr>
          </a:p>
          <a:p>
            <a:pPr algn="l">
              <a:lnSpc>
                <a:spcPts val="4356"/>
              </a:lnSpc>
            </a:pPr>
            <a:r>
              <a:rPr lang="en-US" sz="3600" spc="-185">
                <a:solidFill>
                  <a:srgbClr val="FEFEFE"/>
                </a:solidFill>
                <a:latin typeface="Montserrat 1"/>
                <a:ea typeface="Montserrat 1"/>
                <a:cs typeface="Montserrat 1"/>
                <a:sym typeface="Montserrat 1"/>
              </a:rPr>
              <a:t>Un événement organisé chaque année en soirée au sein d’une école partenaire.</a:t>
            </a:r>
          </a:p>
          <a:p>
            <a:pPr algn="l">
              <a:lnSpc>
                <a:spcPts val="2420"/>
              </a:lnSpc>
            </a:pPr>
            <a:endParaRPr lang="en-US" sz="3600" spc="-185">
              <a:solidFill>
                <a:srgbClr val="FEFEFE"/>
              </a:solidFill>
              <a:latin typeface="Montserrat 1"/>
              <a:ea typeface="Montserrat 1"/>
              <a:cs typeface="Montserrat 1"/>
              <a:sym typeface="Montserrat 1"/>
            </a:endParaRPr>
          </a:p>
          <a:p>
            <a:pPr algn="l">
              <a:lnSpc>
                <a:spcPts val="4356"/>
              </a:lnSpc>
            </a:pPr>
            <a:r>
              <a:rPr lang="en-US" sz="3600" b="1" spc="-183">
                <a:solidFill>
                  <a:srgbClr val="FEFEFE"/>
                </a:solidFill>
                <a:latin typeface="Montserrat 1 Bold"/>
                <a:ea typeface="Montserrat 1 Bold"/>
                <a:cs typeface="Montserrat 1 Bold"/>
                <a:sym typeface="Montserrat 1 Bold"/>
              </a:rPr>
              <a:t>2024-2025 : </a:t>
            </a:r>
            <a:r>
              <a:rPr lang="en-US" sz="3600" spc="-183">
                <a:solidFill>
                  <a:srgbClr val="FEFEFE"/>
                </a:solidFill>
                <a:latin typeface="Montserrat 1"/>
                <a:ea typeface="Montserrat 1"/>
                <a:cs typeface="Montserrat 1"/>
                <a:sym typeface="Montserrat 1"/>
              </a:rPr>
              <a:t>38 Entreprises Étudiantes. Près de 8,000$ de ventes</a:t>
            </a:r>
          </a:p>
        </p:txBody>
      </p:sp>
      <p:sp>
        <p:nvSpPr>
          <p:cNvPr id="9" name="TextBox 9"/>
          <p:cNvSpPr txBox="1"/>
          <p:nvPr/>
        </p:nvSpPr>
        <p:spPr>
          <a:xfrm>
            <a:off x="3332620" y="559757"/>
            <a:ext cx="14779966" cy="1352550"/>
          </a:xfrm>
          <a:prstGeom prst="rect">
            <a:avLst/>
          </a:prstGeom>
        </p:spPr>
        <p:txBody>
          <a:bodyPr lIns="0" tIns="0" rIns="0" bIns="0" rtlCol="0" anchor="t">
            <a:spAutoFit/>
          </a:bodyPr>
          <a:lstStyle/>
          <a:p>
            <a:pPr algn="ctr">
              <a:lnSpc>
                <a:spcPts val="10799"/>
              </a:lnSpc>
            </a:pPr>
            <a:r>
              <a:rPr lang="en-US" sz="8999" b="1" spc="-463">
                <a:solidFill>
                  <a:srgbClr val="FFFFFF"/>
                </a:solidFill>
                <a:latin typeface="Open Sans Bold"/>
                <a:ea typeface="Open Sans Bold"/>
                <a:cs typeface="Open Sans Bold"/>
                <a:sym typeface="Open Sans Bold"/>
              </a:rPr>
              <a:t>MARCHÉ DES FÊTES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2404D"/>
        </a:solidFill>
        <a:effectLst/>
      </p:bgPr>
    </p:bg>
    <p:spTree>
      <p:nvGrpSpPr>
        <p:cNvPr id="1" name=""/>
        <p:cNvGrpSpPr/>
        <p:nvPr/>
      </p:nvGrpSpPr>
      <p:grpSpPr>
        <a:xfrm>
          <a:off x="0" y="0"/>
          <a:ext cx="0" cy="0"/>
          <a:chOff x="0" y="0"/>
          <a:chExt cx="0" cy="0"/>
        </a:xfrm>
      </p:grpSpPr>
      <p:sp>
        <p:nvSpPr>
          <p:cNvPr id="2" name="Freeform 2"/>
          <p:cNvSpPr/>
          <p:nvPr/>
        </p:nvSpPr>
        <p:spPr>
          <a:xfrm>
            <a:off x="385060" y="224133"/>
            <a:ext cx="1438385" cy="1796293"/>
          </a:xfrm>
          <a:custGeom>
            <a:avLst/>
            <a:gdLst/>
            <a:ahLst/>
            <a:cxnLst/>
            <a:rect l="l" t="t" r="r" b="b"/>
            <a:pathLst>
              <a:path w="1438385" h="1796293">
                <a:moveTo>
                  <a:pt x="0" y="0"/>
                </a:moveTo>
                <a:lnTo>
                  <a:pt x="1438384" y="0"/>
                </a:lnTo>
                <a:lnTo>
                  <a:pt x="1438384" y="1796293"/>
                </a:lnTo>
                <a:lnTo>
                  <a:pt x="0" y="1796293"/>
                </a:lnTo>
                <a:lnTo>
                  <a:pt x="0" y="0"/>
                </a:lnTo>
                <a:close/>
              </a:path>
            </a:pathLst>
          </a:custGeom>
          <a:blipFill>
            <a:blip r:embed="rId3"/>
            <a:stretch>
              <a:fillRect t="-46" b="-46"/>
            </a:stretch>
          </a:blipFill>
        </p:spPr>
      </p:sp>
      <p:sp>
        <p:nvSpPr>
          <p:cNvPr id="3" name="TextBox 3"/>
          <p:cNvSpPr txBox="1"/>
          <p:nvPr/>
        </p:nvSpPr>
        <p:spPr>
          <a:xfrm>
            <a:off x="3373932" y="5657173"/>
            <a:ext cx="11540136" cy="3900170"/>
          </a:xfrm>
          <a:prstGeom prst="rect">
            <a:avLst/>
          </a:prstGeom>
        </p:spPr>
        <p:txBody>
          <a:bodyPr lIns="0" tIns="0" rIns="0" bIns="0" rtlCol="0" anchor="t">
            <a:spAutoFit/>
          </a:bodyPr>
          <a:lstStyle/>
          <a:p>
            <a:pPr algn="l">
              <a:lnSpc>
                <a:spcPts val="2920"/>
              </a:lnSpc>
            </a:pPr>
            <a:endParaRPr/>
          </a:p>
          <a:p>
            <a:pPr algn="l">
              <a:lnSpc>
                <a:spcPts val="5110"/>
              </a:lnSpc>
            </a:pPr>
            <a:r>
              <a:rPr lang="en-US" sz="3500" spc="-178">
                <a:solidFill>
                  <a:srgbClr val="FEFEFE"/>
                </a:solidFill>
                <a:latin typeface="Montserrat 1"/>
                <a:ea typeface="Montserrat 1"/>
                <a:cs typeface="Montserrat 1"/>
                <a:sym typeface="Montserrat 1"/>
              </a:rPr>
              <a:t>Au cœur du quartier financier de Montréal, la simulation est animée par des bénévoles du monde de la finance</a:t>
            </a:r>
          </a:p>
          <a:p>
            <a:pPr algn="l">
              <a:lnSpc>
                <a:spcPts val="2774"/>
              </a:lnSpc>
            </a:pPr>
            <a:endParaRPr lang="en-US" sz="3500" spc="-178">
              <a:solidFill>
                <a:srgbClr val="FEFEFE"/>
              </a:solidFill>
              <a:latin typeface="Montserrat 1"/>
              <a:ea typeface="Montserrat 1"/>
              <a:cs typeface="Montserrat 1"/>
              <a:sym typeface="Montserrat 1"/>
            </a:endParaRPr>
          </a:p>
          <a:p>
            <a:pPr algn="l">
              <a:lnSpc>
                <a:spcPts val="5110"/>
              </a:lnSpc>
            </a:pPr>
            <a:r>
              <a:rPr lang="en-US" sz="3500" spc="-178">
                <a:solidFill>
                  <a:srgbClr val="FEFEFE"/>
                </a:solidFill>
                <a:latin typeface="Montserrat 1"/>
                <a:ea typeface="Montserrat 1"/>
                <a:cs typeface="Montserrat 1"/>
                <a:sym typeface="Montserrat 1"/>
              </a:rPr>
              <a:t>2h30 de simulation : répartis en équipe de 3, les jeunes tentent de faire évoluer leur portefeuille d’actions en suivant un scénario réaliste de 3 ans</a:t>
            </a:r>
          </a:p>
        </p:txBody>
      </p:sp>
      <p:sp>
        <p:nvSpPr>
          <p:cNvPr id="4" name="TextBox 4"/>
          <p:cNvSpPr txBox="1"/>
          <p:nvPr/>
        </p:nvSpPr>
        <p:spPr>
          <a:xfrm>
            <a:off x="2357517" y="484104"/>
            <a:ext cx="14901783" cy="1276350"/>
          </a:xfrm>
          <a:prstGeom prst="rect">
            <a:avLst/>
          </a:prstGeom>
        </p:spPr>
        <p:txBody>
          <a:bodyPr lIns="0" tIns="0" rIns="0" bIns="0" rtlCol="0" anchor="t">
            <a:spAutoFit/>
          </a:bodyPr>
          <a:lstStyle/>
          <a:p>
            <a:pPr algn="ctr">
              <a:lnSpc>
                <a:spcPts val="10079"/>
              </a:lnSpc>
            </a:pPr>
            <a:r>
              <a:rPr lang="en-US" sz="8399" b="1" spc="-428">
                <a:solidFill>
                  <a:srgbClr val="FFFFFF"/>
                </a:solidFill>
                <a:latin typeface="Open Sans Bold"/>
                <a:ea typeface="Open Sans Bold"/>
                <a:cs typeface="Open Sans Bold"/>
                <a:sym typeface="Open Sans Bold"/>
              </a:rPr>
              <a:t>NASJAQ - Simulation boursière</a:t>
            </a:r>
          </a:p>
        </p:txBody>
      </p:sp>
      <p:grpSp>
        <p:nvGrpSpPr>
          <p:cNvPr id="5" name="Group 5"/>
          <p:cNvGrpSpPr/>
          <p:nvPr/>
        </p:nvGrpSpPr>
        <p:grpSpPr>
          <a:xfrm>
            <a:off x="0" y="2817841"/>
            <a:ext cx="18460794" cy="2580994"/>
            <a:chOff x="0" y="0"/>
            <a:chExt cx="24614392" cy="3441326"/>
          </a:xfrm>
        </p:grpSpPr>
        <p:sp>
          <p:nvSpPr>
            <p:cNvPr id="6" name="Freeform 6"/>
            <p:cNvSpPr/>
            <p:nvPr/>
          </p:nvSpPr>
          <p:spPr>
            <a:xfrm>
              <a:off x="5270857" y="0"/>
              <a:ext cx="4996314" cy="3441326"/>
            </a:xfrm>
            <a:custGeom>
              <a:avLst/>
              <a:gdLst/>
              <a:ahLst/>
              <a:cxnLst/>
              <a:rect l="l" t="t" r="r" b="b"/>
              <a:pathLst>
                <a:path w="4996314" h="3441326">
                  <a:moveTo>
                    <a:pt x="0" y="0"/>
                  </a:moveTo>
                  <a:lnTo>
                    <a:pt x="4996313" y="0"/>
                  </a:lnTo>
                  <a:lnTo>
                    <a:pt x="4996313" y="3441326"/>
                  </a:lnTo>
                  <a:lnTo>
                    <a:pt x="0" y="3441326"/>
                  </a:lnTo>
                  <a:lnTo>
                    <a:pt x="0" y="0"/>
                  </a:lnTo>
                  <a:close/>
                </a:path>
              </a:pathLst>
            </a:custGeom>
            <a:blipFill>
              <a:blip r:embed="rId4"/>
              <a:stretch>
                <a:fillRect l="-10698" b="-7079"/>
              </a:stretch>
            </a:blipFill>
          </p:spPr>
        </p:sp>
        <p:sp>
          <p:nvSpPr>
            <p:cNvPr id="7" name="Freeform 7"/>
            <p:cNvSpPr/>
            <p:nvPr/>
          </p:nvSpPr>
          <p:spPr>
            <a:xfrm>
              <a:off x="16006250" y="8843"/>
              <a:ext cx="2942213" cy="3432483"/>
            </a:xfrm>
            <a:custGeom>
              <a:avLst/>
              <a:gdLst/>
              <a:ahLst/>
              <a:cxnLst/>
              <a:rect l="l" t="t" r="r" b="b"/>
              <a:pathLst>
                <a:path w="2942213" h="3432483">
                  <a:moveTo>
                    <a:pt x="0" y="0"/>
                  </a:moveTo>
                  <a:lnTo>
                    <a:pt x="2942213" y="0"/>
                  </a:lnTo>
                  <a:lnTo>
                    <a:pt x="2942213" y="3432483"/>
                  </a:lnTo>
                  <a:lnTo>
                    <a:pt x="0" y="3432483"/>
                  </a:lnTo>
                  <a:lnTo>
                    <a:pt x="0" y="0"/>
                  </a:lnTo>
                  <a:close/>
                </a:path>
              </a:pathLst>
            </a:custGeom>
            <a:blipFill>
              <a:blip r:embed="rId5"/>
              <a:stretch>
                <a:fillRect b="-28655"/>
              </a:stretch>
            </a:blipFill>
          </p:spPr>
        </p:sp>
        <p:sp>
          <p:nvSpPr>
            <p:cNvPr id="8" name="Freeform 8"/>
            <p:cNvSpPr/>
            <p:nvPr/>
          </p:nvSpPr>
          <p:spPr>
            <a:xfrm>
              <a:off x="10019459" y="8843"/>
              <a:ext cx="2292783" cy="3432483"/>
            </a:xfrm>
            <a:custGeom>
              <a:avLst/>
              <a:gdLst/>
              <a:ahLst/>
              <a:cxnLst/>
              <a:rect l="l" t="t" r="r" b="b"/>
              <a:pathLst>
                <a:path w="2292783" h="3432483">
                  <a:moveTo>
                    <a:pt x="0" y="0"/>
                  </a:moveTo>
                  <a:lnTo>
                    <a:pt x="2292783" y="0"/>
                  </a:lnTo>
                  <a:lnTo>
                    <a:pt x="2292783" y="3432483"/>
                  </a:lnTo>
                  <a:lnTo>
                    <a:pt x="0" y="3432483"/>
                  </a:lnTo>
                  <a:lnTo>
                    <a:pt x="0" y="0"/>
                  </a:lnTo>
                  <a:close/>
                </a:path>
              </a:pathLst>
            </a:custGeom>
            <a:blipFill>
              <a:blip r:embed="rId6"/>
              <a:stretch>
                <a:fillRect t="-257"/>
              </a:stretch>
            </a:blipFill>
          </p:spPr>
        </p:sp>
        <p:sp>
          <p:nvSpPr>
            <p:cNvPr id="9" name="Freeform 9"/>
            <p:cNvSpPr/>
            <p:nvPr/>
          </p:nvSpPr>
          <p:spPr>
            <a:xfrm>
              <a:off x="12104572" y="8843"/>
              <a:ext cx="4526991" cy="3423640"/>
            </a:xfrm>
            <a:custGeom>
              <a:avLst/>
              <a:gdLst/>
              <a:ahLst/>
              <a:cxnLst/>
              <a:rect l="l" t="t" r="r" b="b"/>
              <a:pathLst>
                <a:path w="4526991" h="3423640">
                  <a:moveTo>
                    <a:pt x="0" y="0"/>
                  </a:moveTo>
                  <a:lnTo>
                    <a:pt x="4526991" y="0"/>
                  </a:lnTo>
                  <a:lnTo>
                    <a:pt x="4526991" y="3423640"/>
                  </a:lnTo>
                  <a:lnTo>
                    <a:pt x="0" y="3423640"/>
                  </a:lnTo>
                  <a:lnTo>
                    <a:pt x="0" y="0"/>
                  </a:lnTo>
                  <a:close/>
                </a:path>
              </a:pathLst>
            </a:custGeom>
            <a:blipFill>
              <a:blip r:embed="rId7"/>
              <a:stretch>
                <a:fillRect t="-60344" r="-11197" b="-60344"/>
              </a:stretch>
            </a:blipFill>
          </p:spPr>
        </p:sp>
        <p:sp>
          <p:nvSpPr>
            <p:cNvPr id="10" name="Freeform 10"/>
            <p:cNvSpPr/>
            <p:nvPr/>
          </p:nvSpPr>
          <p:spPr>
            <a:xfrm>
              <a:off x="22158202" y="0"/>
              <a:ext cx="2456190" cy="3432483"/>
            </a:xfrm>
            <a:custGeom>
              <a:avLst/>
              <a:gdLst/>
              <a:ahLst/>
              <a:cxnLst/>
              <a:rect l="l" t="t" r="r" b="b"/>
              <a:pathLst>
                <a:path w="2456190" h="3432483">
                  <a:moveTo>
                    <a:pt x="0" y="0"/>
                  </a:moveTo>
                  <a:lnTo>
                    <a:pt x="2456190" y="0"/>
                  </a:lnTo>
                  <a:lnTo>
                    <a:pt x="2456190" y="3432483"/>
                  </a:lnTo>
                  <a:lnTo>
                    <a:pt x="0" y="3432483"/>
                  </a:lnTo>
                  <a:lnTo>
                    <a:pt x="0" y="0"/>
                  </a:lnTo>
                  <a:close/>
                </a:path>
              </a:pathLst>
            </a:custGeom>
            <a:blipFill>
              <a:blip r:embed="rId8"/>
              <a:stretch>
                <a:fillRect t="-7403"/>
              </a:stretch>
            </a:blipFill>
          </p:spPr>
        </p:sp>
        <p:sp>
          <p:nvSpPr>
            <p:cNvPr id="11" name="Freeform 11"/>
            <p:cNvSpPr/>
            <p:nvPr/>
          </p:nvSpPr>
          <p:spPr>
            <a:xfrm>
              <a:off x="18948463" y="8843"/>
              <a:ext cx="3816521" cy="3432483"/>
            </a:xfrm>
            <a:custGeom>
              <a:avLst/>
              <a:gdLst/>
              <a:ahLst/>
              <a:cxnLst/>
              <a:rect l="l" t="t" r="r" b="b"/>
              <a:pathLst>
                <a:path w="3816521" h="3432483">
                  <a:moveTo>
                    <a:pt x="0" y="0"/>
                  </a:moveTo>
                  <a:lnTo>
                    <a:pt x="3816521" y="0"/>
                  </a:lnTo>
                  <a:lnTo>
                    <a:pt x="3816521" y="3432483"/>
                  </a:lnTo>
                  <a:lnTo>
                    <a:pt x="0" y="3432483"/>
                  </a:lnTo>
                  <a:lnTo>
                    <a:pt x="0" y="0"/>
                  </a:lnTo>
                  <a:close/>
                </a:path>
              </a:pathLst>
            </a:custGeom>
            <a:blipFill>
              <a:blip r:embed="rId9"/>
              <a:stretch>
                <a:fillRect t="-51703" r="-2952" b="-20111"/>
              </a:stretch>
            </a:blipFill>
          </p:spPr>
        </p:sp>
        <p:sp>
          <p:nvSpPr>
            <p:cNvPr id="12" name="Freeform 12"/>
            <p:cNvSpPr/>
            <p:nvPr/>
          </p:nvSpPr>
          <p:spPr>
            <a:xfrm>
              <a:off x="2451992" y="0"/>
              <a:ext cx="2818864" cy="3404192"/>
            </a:xfrm>
            <a:custGeom>
              <a:avLst/>
              <a:gdLst/>
              <a:ahLst/>
              <a:cxnLst/>
              <a:rect l="l" t="t" r="r" b="b"/>
              <a:pathLst>
                <a:path w="2818864" h="3404192">
                  <a:moveTo>
                    <a:pt x="0" y="0"/>
                  </a:moveTo>
                  <a:lnTo>
                    <a:pt x="2818865" y="0"/>
                  </a:lnTo>
                  <a:lnTo>
                    <a:pt x="2818865" y="3404192"/>
                  </a:lnTo>
                  <a:lnTo>
                    <a:pt x="0" y="3404192"/>
                  </a:lnTo>
                  <a:lnTo>
                    <a:pt x="0" y="0"/>
                  </a:lnTo>
                  <a:close/>
                </a:path>
              </a:pathLst>
            </a:custGeom>
            <a:blipFill>
              <a:blip r:embed="rId10"/>
              <a:stretch>
                <a:fillRect l="-3634" r="-14890" b="-22681"/>
              </a:stretch>
            </a:blipFill>
          </p:spPr>
        </p:sp>
        <p:sp>
          <p:nvSpPr>
            <p:cNvPr id="13" name="Freeform 13"/>
            <p:cNvSpPr/>
            <p:nvPr/>
          </p:nvSpPr>
          <p:spPr>
            <a:xfrm>
              <a:off x="0" y="8843"/>
              <a:ext cx="2451992" cy="3395349"/>
            </a:xfrm>
            <a:custGeom>
              <a:avLst/>
              <a:gdLst/>
              <a:ahLst/>
              <a:cxnLst/>
              <a:rect l="l" t="t" r="r" b="b"/>
              <a:pathLst>
                <a:path w="2451992" h="3395349">
                  <a:moveTo>
                    <a:pt x="0" y="0"/>
                  </a:moveTo>
                  <a:lnTo>
                    <a:pt x="2451992" y="0"/>
                  </a:lnTo>
                  <a:lnTo>
                    <a:pt x="2451992" y="3395349"/>
                  </a:lnTo>
                  <a:lnTo>
                    <a:pt x="0" y="3395349"/>
                  </a:lnTo>
                  <a:lnTo>
                    <a:pt x="0" y="0"/>
                  </a:lnTo>
                  <a:close/>
                </a:path>
              </a:pathLst>
            </a:custGeom>
            <a:blipFill>
              <a:blip r:embed="rId11"/>
              <a:stretch>
                <a:fillRect t="-8235" b="-89"/>
              </a:stretch>
            </a:blipFill>
          </p:spPr>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2404D"/>
        </a:solidFill>
        <a:effectLst/>
      </p:bgPr>
    </p:bg>
    <p:spTree>
      <p:nvGrpSpPr>
        <p:cNvPr id="1" name=""/>
        <p:cNvGrpSpPr/>
        <p:nvPr/>
      </p:nvGrpSpPr>
      <p:grpSpPr>
        <a:xfrm>
          <a:off x="0" y="0"/>
          <a:ext cx="0" cy="0"/>
          <a:chOff x="0" y="0"/>
          <a:chExt cx="0" cy="0"/>
        </a:xfrm>
      </p:grpSpPr>
      <p:grpSp>
        <p:nvGrpSpPr>
          <p:cNvPr id="2" name="Group 2"/>
          <p:cNvGrpSpPr/>
          <p:nvPr/>
        </p:nvGrpSpPr>
        <p:grpSpPr>
          <a:xfrm>
            <a:off x="-1340918" y="-109649"/>
            <a:ext cx="19628918" cy="10561594"/>
            <a:chOff x="0" y="0"/>
            <a:chExt cx="26171890" cy="14082125"/>
          </a:xfrm>
        </p:grpSpPr>
        <p:grpSp>
          <p:nvGrpSpPr>
            <p:cNvPr id="3" name="Group 3"/>
            <p:cNvGrpSpPr/>
            <p:nvPr/>
          </p:nvGrpSpPr>
          <p:grpSpPr>
            <a:xfrm>
              <a:off x="13211695" y="0"/>
              <a:ext cx="12960195" cy="14082125"/>
              <a:chOff x="0" y="0"/>
              <a:chExt cx="2560039" cy="2781654"/>
            </a:xfrm>
          </p:grpSpPr>
          <p:sp>
            <p:nvSpPr>
              <p:cNvPr id="4" name="Freeform 4"/>
              <p:cNvSpPr/>
              <p:nvPr/>
            </p:nvSpPr>
            <p:spPr>
              <a:xfrm>
                <a:off x="0" y="0"/>
                <a:ext cx="2560039" cy="2781654"/>
              </a:xfrm>
              <a:custGeom>
                <a:avLst/>
                <a:gdLst/>
                <a:ahLst/>
                <a:cxnLst/>
                <a:rect l="l" t="t" r="r" b="b"/>
                <a:pathLst>
                  <a:path w="2560039" h="2781654">
                    <a:moveTo>
                      <a:pt x="0" y="0"/>
                    </a:moveTo>
                    <a:lnTo>
                      <a:pt x="2560039" y="0"/>
                    </a:lnTo>
                    <a:lnTo>
                      <a:pt x="2560039" y="2781654"/>
                    </a:lnTo>
                    <a:lnTo>
                      <a:pt x="0" y="2781654"/>
                    </a:lnTo>
                    <a:close/>
                  </a:path>
                </a:pathLst>
              </a:custGeom>
              <a:solidFill>
                <a:srgbClr val="FFFFFF"/>
              </a:solidFill>
            </p:spPr>
          </p:sp>
          <p:sp>
            <p:nvSpPr>
              <p:cNvPr id="5" name="TextBox 5"/>
              <p:cNvSpPr txBox="1"/>
              <p:nvPr/>
            </p:nvSpPr>
            <p:spPr>
              <a:xfrm>
                <a:off x="0" y="28575"/>
                <a:ext cx="2560039" cy="2753079"/>
              </a:xfrm>
              <a:prstGeom prst="rect">
                <a:avLst/>
              </a:prstGeom>
            </p:spPr>
            <p:txBody>
              <a:bodyPr lIns="50800" tIns="50800" rIns="50800" bIns="50800" rtlCol="0" anchor="ctr"/>
              <a:lstStyle/>
              <a:p>
                <a:pPr algn="ctr">
                  <a:lnSpc>
                    <a:spcPts val="2268"/>
                  </a:lnSpc>
                </a:pPr>
                <a:endParaRPr/>
              </a:p>
            </p:txBody>
          </p:sp>
        </p:grpSp>
        <p:sp>
          <p:nvSpPr>
            <p:cNvPr id="6" name="Freeform 6"/>
            <p:cNvSpPr/>
            <p:nvPr/>
          </p:nvSpPr>
          <p:spPr>
            <a:xfrm>
              <a:off x="15691477" y="10383398"/>
              <a:ext cx="4638401" cy="3478801"/>
            </a:xfrm>
            <a:custGeom>
              <a:avLst/>
              <a:gdLst/>
              <a:ahLst/>
              <a:cxnLst/>
              <a:rect l="l" t="t" r="r" b="b"/>
              <a:pathLst>
                <a:path w="4638401" h="3478801">
                  <a:moveTo>
                    <a:pt x="0" y="0"/>
                  </a:moveTo>
                  <a:lnTo>
                    <a:pt x="4638401" y="0"/>
                  </a:lnTo>
                  <a:lnTo>
                    <a:pt x="4638401" y="3478801"/>
                  </a:lnTo>
                  <a:lnTo>
                    <a:pt x="0" y="3478801"/>
                  </a:lnTo>
                  <a:lnTo>
                    <a:pt x="0" y="0"/>
                  </a:lnTo>
                  <a:close/>
                </a:path>
              </a:pathLst>
            </a:custGeom>
            <a:blipFill>
              <a:blip r:embed="rId3"/>
              <a:stretch>
                <a:fillRect/>
              </a:stretch>
            </a:blipFill>
          </p:spPr>
        </p:sp>
        <p:sp>
          <p:nvSpPr>
            <p:cNvPr id="7" name="Freeform 7"/>
            <p:cNvSpPr/>
            <p:nvPr/>
          </p:nvSpPr>
          <p:spPr>
            <a:xfrm>
              <a:off x="6066663" y="10408586"/>
              <a:ext cx="4921598" cy="3453613"/>
            </a:xfrm>
            <a:custGeom>
              <a:avLst/>
              <a:gdLst/>
              <a:ahLst/>
              <a:cxnLst/>
              <a:rect l="l" t="t" r="r" b="b"/>
              <a:pathLst>
                <a:path w="4921598" h="3453613">
                  <a:moveTo>
                    <a:pt x="0" y="0"/>
                  </a:moveTo>
                  <a:lnTo>
                    <a:pt x="4921598" y="0"/>
                  </a:lnTo>
                  <a:lnTo>
                    <a:pt x="4921598" y="3453613"/>
                  </a:lnTo>
                  <a:lnTo>
                    <a:pt x="0" y="3453613"/>
                  </a:lnTo>
                  <a:lnTo>
                    <a:pt x="0" y="0"/>
                  </a:lnTo>
                  <a:close/>
                </a:path>
              </a:pathLst>
            </a:custGeom>
            <a:blipFill>
              <a:blip r:embed="rId4"/>
              <a:stretch>
                <a:fillRect t="-14938" r="-10301" b="-2950"/>
              </a:stretch>
            </a:blipFill>
          </p:spPr>
        </p:sp>
        <p:sp>
          <p:nvSpPr>
            <p:cNvPr id="8" name="Freeform 8"/>
            <p:cNvSpPr/>
            <p:nvPr/>
          </p:nvSpPr>
          <p:spPr>
            <a:xfrm>
              <a:off x="10988261" y="10408586"/>
              <a:ext cx="4703216" cy="3453613"/>
            </a:xfrm>
            <a:custGeom>
              <a:avLst/>
              <a:gdLst/>
              <a:ahLst/>
              <a:cxnLst/>
              <a:rect l="l" t="t" r="r" b="b"/>
              <a:pathLst>
                <a:path w="4703216" h="3453613">
                  <a:moveTo>
                    <a:pt x="0" y="0"/>
                  </a:moveTo>
                  <a:lnTo>
                    <a:pt x="4703216" y="0"/>
                  </a:lnTo>
                  <a:lnTo>
                    <a:pt x="4703216" y="3453613"/>
                  </a:lnTo>
                  <a:lnTo>
                    <a:pt x="0" y="3453613"/>
                  </a:lnTo>
                  <a:lnTo>
                    <a:pt x="0" y="0"/>
                  </a:lnTo>
                  <a:close/>
                </a:path>
              </a:pathLst>
            </a:custGeom>
            <a:blipFill>
              <a:blip r:embed="rId5"/>
              <a:stretch>
                <a:fillRect l="-10173"/>
              </a:stretch>
            </a:blipFill>
          </p:spPr>
        </p:sp>
        <p:sp>
          <p:nvSpPr>
            <p:cNvPr id="9" name="Freeform 9"/>
            <p:cNvSpPr/>
            <p:nvPr/>
          </p:nvSpPr>
          <p:spPr>
            <a:xfrm>
              <a:off x="20329878" y="10383398"/>
              <a:ext cx="5842012" cy="3478801"/>
            </a:xfrm>
            <a:custGeom>
              <a:avLst/>
              <a:gdLst/>
              <a:ahLst/>
              <a:cxnLst/>
              <a:rect l="l" t="t" r="r" b="b"/>
              <a:pathLst>
                <a:path w="5842012" h="3478801">
                  <a:moveTo>
                    <a:pt x="0" y="0"/>
                  </a:moveTo>
                  <a:lnTo>
                    <a:pt x="5842012" y="0"/>
                  </a:lnTo>
                  <a:lnTo>
                    <a:pt x="5842012" y="3478801"/>
                  </a:lnTo>
                  <a:lnTo>
                    <a:pt x="0" y="3478801"/>
                  </a:lnTo>
                  <a:lnTo>
                    <a:pt x="0" y="0"/>
                  </a:lnTo>
                  <a:close/>
                </a:path>
              </a:pathLst>
            </a:custGeom>
            <a:blipFill>
              <a:blip r:embed="rId6"/>
              <a:stretch>
                <a:fillRect l="-12729" t="-4455" r="-10946" b="-2245"/>
              </a:stretch>
            </a:blipFill>
          </p:spPr>
        </p:sp>
        <p:sp>
          <p:nvSpPr>
            <p:cNvPr id="10" name="Freeform 10"/>
            <p:cNvSpPr/>
            <p:nvPr/>
          </p:nvSpPr>
          <p:spPr>
            <a:xfrm>
              <a:off x="0" y="10383398"/>
              <a:ext cx="6066663" cy="3421937"/>
            </a:xfrm>
            <a:custGeom>
              <a:avLst/>
              <a:gdLst/>
              <a:ahLst/>
              <a:cxnLst/>
              <a:rect l="l" t="t" r="r" b="b"/>
              <a:pathLst>
                <a:path w="6066663" h="3421937">
                  <a:moveTo>
                    <a:pt x="0" y="0"/>
                  </a:moveTo>
                  <a:lnTo>
                    <a:pt x="6066663" y="0"/>
                  </a:lnTo>
                  <a:lnTo>
                    <a:pt x="6066663" y="3421936"/>
                  </a:lnTo>
                  <a:lnTo>
                    <a:pt x="0" y="3421936"/>
                  </a:lnTo>
                  <a:lnTo>
                    <a:pt x="0" y="0"/>
                  </a:lnTo>
                  <a:close/>
                </a:path>
              </a:pathLst>
            </a:custGeom>
            <a:blipFill>
              <a:blip r:embed="rId7"/>
              <a:stretch>
                <a:fillRect l="-28331" t="-13685" r="-14035"/>
              </a:stretch>
            </a:blipFill>
          </p:spPr>
        </p:sp>
      </p:grpSp>
      <p:sp>
        <p:nvSpPr>
          <p:cNvPr id="11" name="Freeform 11"/>
          <p:cNvSpPr/>
          <p:nvPr/>
        </p:nvSpPr>
        <p:spPr>
          <a:xfrm>
            <a:off x="2774398" y="3882352"/>
            <a:ext cx="2384540" cy="2977876"/>
          </a:xfrm>
          <a:custGeom>
            <a:avLst/>
            <a:gdLst/>
            <a:ahLst/>
            <a:cxnLst/>
            <a:rect l="l" t="t" r="r" b="b"/>
            <a:pathLst>
              <a:path w="2384540" h="2977876">
                <a:moveTo>
                  <a:pt x="0" y="0"/>
                </a:moveTo>
                <a:lnTo>
                  <a:pt x="2384540" y="0"/>
                </a:lnTo>
                <a:lnTo>
                  <a:pt x="2384540" y="2977876"/>
                </a:lnTo>
                <a:lnTo>
                  <a:pt x="0" y="2977876"/>
                </a:lnTo>
                <a:lnTo>
                  <a:pt x="0" y="0"/>
                </a:lnTo>
                <a:close/>
              </a:path>
            </a:pathLst>
          </a:custGeom>
          <a:blipFill>
            <a:blip r:embed="rId8"/>
            <a:stretch>
              <a:fillRect t="-46" b="-46"/>
            </a:stretch>
          </a:blipFill>
        </p:spPr>
      </p:sp>
      <p:sp>
        <p:nvSpPr>
          <p:cNvPr id="12" name="TextBox 12"/>
          <p:cNvSpPr txBox="1"/>
          <p:nvPr/>
        </p:nvSpPr>
        <p:spPr>
          <a:xfrm>
            <a:off x="8820458" y="707506"/>
            <a:ext cx="9147550" cy="6482335"/>
          </a:xfrm>
          <a:prstGeom prst="rect">
            <a:avLst/>
          </a:prstGeom>
        </p:spPr>
        <p:txBody>
          <a:bodyPr lIns="0" tIns="0" rIns="0" bIns="0" rtlCol="0" anchor="t">
            <a:spAutoFit/>
          </a:bodyPr>
          <a:lstStyle/>
          <a:p>
            <a:pPr algn="l">
              <a:lnSpc>
                <a:spcPts val="3888"/>
              </a:lnSpc>
            </a:pPr>
            <a:r>
              <a:rPr lang="en-US" sz="3600" spc="-183">
                <a:solidFill>
                  <a:srgbClr val="000000"/>
                </a:solidFill>
                <a:latin typeface="Montserrat 1"/>
                <a:ea typeface="Montserrat 1"/>
                <a:cs typeface="Montserrat 1"/>
                <a:sym typeface="Montserrat 1"/>
              </a:rPr>
              <a:t>Créer et présenter en équipe un plan d’affaires devant un jury bénévole d’experts.</a:t>
            </a:r>
          </a:p>
          <a:p>
            <a:pPr algn="l">
              <a:lnSpc>
                <a:spcPts val="2268"/>
              </a:lnSpc>
            </a:pPr>
            <a:endParaRPr lang="en-US" sz="3600" spc="-183">
              <a:solidFill>
                <a:srgbClr val="000000"/>
              </a:solidFill>
              <a:latin typeface="Montserrat 1"/>
              <a:ea typeface="Montserrat 1"/>
              <a:cs typeface="Montserrat 1"/>
              <a:sym typeface="Montserrat 1"/>
            </a:endParaRPr>
          </a:p>
          <a:p>
            <a:pPr algn="l">
              <a:lnSpc>
                <a:spcPts val="3888"/>
              </a:lnSpc>
            </a:pPr>
            <a:r>
              <a:rPr lang="en-US" sz="3600" b="1" spc="-183">
                <a:solidFill>
                  <a:srgbClr val="000000"/>
                </a:solidFill>
                <a:latin typeface="Montserrat 1 Bold"/>
                <a:ea typeface="Montserrat 1 Bold"/>
                <a:cs typeface="Montserrat 1 Bold"/>
                <a:sym typeface="Montserrat 1 Bold"/>
              </a:rPr>
              <a:t>Objectifs :</a:t>
            </a:r>
          </a:p>
          <a:p>
            <a:pPr marL="777243" lvl="1" indent="-388622" algn="just">
              <a:lnSpc>
                <a:spcPts val="3888"/>
              </a:lnSpc>
              <a:buFont typeface="Arial"/>
              <a:buChar char="•"/>
            </a:pPr>
            <a:r>
              <a:rPr lang="en-US" sz="3600" spc="-183">
                <a:solidFill>
                  <a:srgbClr val="000000"/>
                </a:solidFill>
                <a:latin typeface="Montserrat 1"/>
                <a:ea typeface="Montserrat 1"/>
                <a:cs typeface="Montserrat 1"/>
                <a:sym typeface="Montserrat 1"/>
              </a:rPr>
              <a:t>Rencontrer d’autres jeunes passionnés d’entrepreneuriat de tout le Québec</a:t>
            </a:r>
          </a:p>
          <a:p>
            <a:pPr marL="777243" lvl="1" indent="-388622" algn="l">
              <a:lnSpc>
                <a:spcPts val="3888"/>
              </a:lnSpc>
              <a:buFont typeface="Arial"/>
              <a:buChar char="•"/>
            </a:pPr>
            <a:r>
              <a:rPr lang="en-US" sz="3600" spc="-183">
                <a:solidFill>
                  <a:srgbClr val="000000"/>
                </a:solidFill>
                <a:latin typeface="Montserrat 1"/>
                <a:ea typeface="Montserrat 1"/>
                <a:cs typeface="Montserrat 1"/>
                <a:sym typeface="Montserrat 1"/>
              </a:rPr>
              <a:t>Développer des compétences </a:t>
            </a:r>
          </a:p>
          <a:p>
            <a:pPr algn="l">
              <a:lnSpc>
                <a:spcPts val="2268"/>
              </a:lnSpc>
            </a:pPr>
            <a:endParaRPr lang="en-US" sz="3600" spc="-183">
              <a:solidFill>
                <a:srgbClr val="000000"/>
              </a:solidFill>
              <a:latin typeface="Montserrat 1"/>
              <a:ea typeface="Montserrat 1"/>
              <a:cs typeface="Montserrat 1"/>
              <a:sym typeface="Montserrat 1"/>
            </a:endParaRPr>
          </a:p>
          <a:p>
            <a:pPr algn="l">
              <a:lnSpc>
                <a:spcPts val="3888"/>
              </a:lnSpc>
            </a:pPr>
            <a:r>
              <a:rPr lang="en-US" sz="3600" spc="-183">
                <a:solidFill>
                  <a:srgbClr val="000000"/>
                </a:solidFill>
                <a:latin typeface="Montserrat 1"/>
                <a:ea typeface="Montserrat 1"/>
                <a:cs typeface="Montserrat 1"/>
                <a:sym typeface="Montserrat 1"/>
              </a:rPr>
              <a:t>48 heures de travail et de plaisir du vendredi soir au dimanche après-midi</a:t>
            </a:r>
          </a:p>
          <a:p>
            <a:pPr algn="l">
              <a:lnSpc>
                <a:spcPts val="3888"/>
              </a:lnSpc>
            </a:pPr>
            <a:r>
              <a:rPr lang="en-US" sz="3600" spc="-183">
                <a:solidFill>
                  <a:srgbClr val="000000"/>
                </a:solidFill>
                <a:latin typeface="Montserrat 1"/>
                <a:ea typeface="Montserrat 1"/>
                <a:cs typeface="Montserrat 1"/>
                <a:sym typeface="Montserrat 1"/>
              </a:rPr>
              <a:t>✅ Ateliers, conférences, activités d’équipe, réseautage.</a:t>
            </a:r>
          </a:p>
          <a:p>
            <a:pPr algn="l">
              <a:lnSpc>
                <a:spcPts val="3888"/>
              </a:lnSpc>
            </a:pPr>
            <a:endParaRPr lang="en-US" sz="3600" spc="-183">
              <a:solidFill>
                <a:srgbClr val="000000"/>
              </a:solidFill>
              <a:latin typeface="Montserrat 1"/>
              <a:ea typeface="Montserrat 1"/>
              <a:cs typeface="Montserrat 1"/>
              <a:sym typeface="Montserrat 1"/>
            </a:endParaRPr>
          </a:p>
          <a:p>
            <a:pPr algn="l">
              <a:lnSpc>
                <a:spcPts val="2268"/>
              </a:lnSpc>
            </a:pPr>
            <a:r>
              <a:rPr lang="en-US" sz="2100" spc="-107">
                <a:solidFill>
                  <a:srgbClr val="000000"/>
                </a:solidFill>
                <a:latin typeface="Montserrat 1"/>
                <a:ea typeface="Montserrat 1"/>
                <a:cs typeface="Montserrat 1"/>
                <a:sym typeface="Montserrat 1"/>
              </a:rPr>
              <a:t>*Cet événement est ouvert à tous les jeunes de 15 à 18 ans, même ceux ne participant pas au programme Entreprise Étudiante</a:t>
            </a:r>
          </a:p>
        </p:txBody>
      </p:sp>
      <p:sp>
        <p:nvSpPr>
          <p:cNvPr id="13" name="TextBox 13"/>
          <p:cNvSpPr txBox="1"/>
          <p:nvPr/>
        </p:nvSpPr>
        <p:spPr>
          <a:xfrm>
            <a:off x="659881" y="650356"/>
            <a:ext cx="7479357" cy="2593846"/>
          </a:xfrm>
          <a:prstGeom prst="rect">
            <a:avLst/>
          </a:prstGeom>
        </p:spPr>
        <p:txBody>
          <a:bodyPr lIns="0" tIns="0" rIns="0" bIns="0" rtlCol="0" anchor="t">
            <a:spAutoFit/>
          </a:bodyPr>
          <a:lstStyle/>
          <a:p>
            <a:pPr algn="ctr">
              <a:lnSpc>
                <a:spcPts val="11401"/>
              </a:lnSpc>
            </a:pPr>
            <a:r>
              <a:rPr lang="en-US" sz="9501" b="1" spc="-484">
                <a:solidFill>
                  <a:srgbClr val="FFFFFF"/>
                </a:solidFill>
                <a:latin typeface="Open Sans Bold"/>
                <a:ea typeface="Open Sans Bold"/>
                <a:cs typeface="Open Sans Bold"/>
                <a:sym typeface="Open Sans Bold"/>
              </a:rPr>
              <a:t>COJEQ </a:t>
            </a:r>
          </a:p>
          <a:p>
            <a:pPr algn="ctr">
              <a:lnSpc>
                <a:spcPts val="4560"/>
              </a:lnSpc>
            </a:pPr>
            <a:r>
              <a:rPr lang="en-US" sz="3800" b="1" spc="-195">
                <a:solidFill>
                  <a:srgbClr val="FFFFFF"/>
                </a:solidFill>
                <a:latin typeface="Open Sans Bold"/>
                <a:ea typeface="Open Sans Bold"/>
                <a:cs typeface="Open Sans Bold"/>
                <a:sym typeface="Open Sans Bold"/>
              </a:rPr>
              <a:t>(Congrès de la Jeunesse Entrepreneuriale du Québec)*</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2404D"/>
        </a:solidFill>
        <a:effectLst/>
      </p:bgPr>
    </p:bg>
    <p:spTree>
      <p:nvGrpSpPr>
        <p:cNvPr id="1" name=""/>
        <p:cNvGrpSpPr/>
        <p:nvPr/>
      </p:nvGrpSpPr>
      <p:grpSpPr>
        <a:xfrm>
          <a:off x="0" y="0"/>
          <a:ext cx="0" cy="0"/>
          <a:chOff x="0" y="0"/>
          <a:chExt cx="0" cy="0"/>
        </a:xfrm>
      </p:grpSpPr>
      <p:grpSp>
        <p:nvGrpSpPr>
          <p:cNvPr id="2" name="Group 2"/>
          <p:cNvGrpSpPr/>
          <p:nvPr/>
        </p:nvGrpSpPr>
        <p:grpSpPr>
          <a:xfrm>
            <a:off x="-144248" y="-137297"/>
            <a:ext cx="12214151" cy="10561594"/>
            <a:chOff x="0" y="0"/>
            <a:chExt cx="3216896" cy="2781654"/>
          </a:xfrm>
        </p:grpSpPr>
        <p:sp>
          <p:nvSpPr>
            <p:cNvPr id="3" name="Freeform 3"/>
            <p:cNvSpPr/>
            <p:nvPr/>
          </p:nvSpPr>
          <p:spPr>
            <a:xfrm>
              <a:off x="0" y="0"/>
              <a:ext cx="3216896" cy="2781654"/>
            </a:xfrm>
            <a:custGeom>
              <a:avLst/>
              <a:gdLst/>
              <a:ahLst/>
              <a:cxnLst/>
              <a:rect l="l" t="t" r="r" b="b"/>
              <a:pathLst>
                <a:path w="3216896" h="2781654">
                  <a:moveTo>
                    <a:pt x="0" y="0"/>
                  </a:moveTo>
                  <a:lnTo>
                    <a:pt x="3216896" y="0"/>
                  </a:lnTo>
                  <a:lnTo>
                    <a:pt x="3216896" y="2781654"/>
                  </a:lnTo>
                  <a:lnTo>
                    <a:pt x="0" y="2781654"/>
                  </a:lnTo>
                  <a:close/>
                </a:path>
              </a:pathLst>
            </a:custGeom>
            <a:solidFill>
              <a:srgbClr val="FFFFFF"/>
            </a:solidFill>
          </p:spPr>
        </p:sp>
        <p:sp>
          <p:nvSpPr>
            <p:cNvPr id="4" name="TextBox 4"/>
            <p:cNvSpPr txBox="1"/>
            <p:nvPr/>
          </p:nvSpPr>
          <p:spPr>
            <a:xfrm>
              <a:off x="0" y="28575"/>
              <a:ext cx="3216896" cy="2753079"/>
            </a:xfrm>
            <a:prstGeom prst="rect">
              <a:avLst/>
            </a:prstGeom>
          </p:spPr>
          <p:txBody>
            <a:bodyPr lIns="50800" tIns="50800" rIns="50800" bIns="50800" rtlCol="0" anchor="ctr"/>
            <a:lstStyle/>
            <a:p>
              <a:pPr algn="ctr">
                <a:lnSpc>
                  <a:spcPts val="2268"/>
                </a:lnSpc>
              </a:pPr>
              <a:endParaRPr/>
            </a:p>
          </p:txBody>
        </p:sp>
      </p:grpSp>
      <p:sp>
        <p:nvSpPr>
          <p:cNvPr id="5" name="Freeform 5"/>
          <p:cNvSpPr/>
          <p:nvPr/>
        </p:nvSpPr>
        <p:spPr>
          <a:xfrm>
            <a:off x="13741205" y="7206925"/>
            <a:ext cx="2991098" cy="2172482"/>
          </a:xfrm>
          <a:custGeom>
            <a:avLst/>
            <a:gdLst/>
            <a:ahLst/>
            <a:cxnLst/>
            <a:rect l="l" t="t" r="r" b="b"/>
            <a:pathLst>
              <a:path w="2991098" h="2172482">
                <a:moveTo>
                  <a:pt x="0" y="0"/>
                </a:moveTo>
                <a:lnTo>
                  <a:pt x="2991098" y="0"/>
                </a:lnTo>
                <a:lnTo>
                  <a:pt x="2991098" y="2172482"/>
                </a:lnTo>
                <a:lnTo>
                  <a:pt x="0" y="2172482"/>
                </a:lnTo>
                <a:lnTo>
                  <a:pt x="0" y="0"/>
                </a:lnTo>
                <a:close/>
              </a:path>
            </a:pathLst>
          </a:custGeom>
          <a:blipFill>
            <a:blip r:embed="rId2"/>
            <a:stretch>
              <a:fillRect/>
            </a:stretch>
          </a:blipFill>
        </p:spPr>
      </p:sp>
      <p:sp>
        <p:nvSpPr>
          <p:cNvPr id="6" name="Freeform 6"/>
          <p:cNvSpPr/>
          <p:nvPr/>
        </p:nvSpPr>
        <p:spPr>
          <a:xfrm>
            <a:off x="6207563" y="5610139"/>
            <a:ext cx="5862340" cy="4676861"/>
          </a:xfrm>
          <a:custGeom>
            <a:avLst/>
            <a:gdLst/>
            <a:ahLst/>
            <a:cxnLst/>
            <a:rect l="l" t="t" r="r" b="b"/>
            <a:pathLst>
              <a:path w="5862340" h="4676861">
                <a:moveTo>
                  <a:pt x="0" y="0"/>
                </a:moveTo>
                <a:lnTo>
                  <a:pt x="5862340" y="0"/>
                </a:lnTo>
                <a:lnTo>
                  <a:pt x="5862340" y="4676861"/>
                </a:lnTo>
                <a:lnTo>
                  <a:pt x="0" y="4676861"/>
                </a:lnTo>
                <a:lnTo>
                  <a:pt x="0" y="0"/>
                </a:lnTo>
                <a:close/>
              </a:path>
            </a:pathLst>
          </a:custGeom>
          <a:blipFill>
            <a:blip r:embed="rId3"/>
            <a:stretch>
              <a:fillRect l="-2865" t="-4656" r="-22295"/>
            </a:stretch>
          </a:blipFill>
        </p:spPr>
      </p:sp>
      <p:sp>
        <p:nvSpPr>
          <p:cNvPr id="7" name="Freeform 7"/>
          <p:cNvSpPr/>
          <p:nvPr/>
        </p:nvSpPr>
        <p:spPr>
          <a:xfrm>
            <a:off x="0" y="5610139"/>
            <a:ext cx="6207563" cy="4676861"/>
          </a:xfrm>
          <a:custGeom>
            <a:avLst/>
            <a:gdLst/>
            <a:ahLst/>
            <a:cxnLst/>
            <a:rect l="l" t="t" r="r" b="b"/>
            <a:pathLst>
              <a:path w="6207563" h="4676861">
                <a:moveTo>
                  <a:pt x="0" y="0"/>
                </a:moveTo>
                <a:lnTo>
                  <a:pt x="6207563" y="0"/>
                </a:lnTo>
                <a:lnTo>
                  <a:pt x="6207563" y="4676861"/>
                </a:lnTo>
                <a:lnTo>
                  <a:pt x="0" y="4676861"/>
                </a:lnTo>
                <a:lnTo>
                  <a:pt x="0" y="0"/>
                </a:lnTo>
                <a:close/>
              </a:path>
            </a:pathLst>
          </a:custGeom>
          <a:blipFill>
            <a:blip r:embed="rId4"/>
            <a:stretch>
              <a:fillRect r="-33940"/>
            </a:stretch>
          </a:blipFill>
        </p:spPr>
      </p:sp>
      <p:sp>
        <p:nvSpPr>
          <p:cNvPr id="8" name="TextBox 8"/>
          <p:cNvSpPr txBox="1"/>
          <p:nvPr/>
        </p:nvSpPr>
        <p:spPr>
          <a:xfrm>
            <a:off x="268934" y="808744"/>
            <a:ext cx="11607086" cy="3983355"/>
          </a:xfrm>
          <a:prstGeom prst="rect">
            <a:avLst/>
          </a:prstGeom>
        </p:spPr>
        <p:txBody>
          <a:bodyPr lIns="0" tIns="0" rIns="0" bIns="0" rtlCol="0" anchor="t">
            <a:spAutoFit/>
          </a:bodyPr>
          <a:lstStyle/>
          <a:p>
            <a:pPr algn="just">
              <a:lnSpc>
                <a:spcPts val="4680"/>
              </a:lnSpc>
            </a:pPr>
            <a:r>
              <a:rPr lang="en-US" sz="3600" spc="-183">
                <a:solidFill>
                  <a:srgbClr val="000000"/>
                </a:solidFill>
                <a:latin typeface="Montserrat 1"/>
                <a:ea typeface="Montserrat 1"/>
                <a:cs typeface="Montserrat 1"/>
                <a:sym typeface="Montserrat 1"/>
              </a:rPr>
              <a:t>Réunit partenaires, élèves, enseignants et bénévoles.</a:t>
            </a:r>
          </a:p>
          <a:p>
            <a:pPr algn="l">
              <a:lnSpc>
                <a:spcPts val="1820"/>
              </a:lnSpc>
            </a:pPr>
            <a:endParaRPr lang="en-US" sz="3600" spc="-183">
              <a:solidFill>
                <a:srgbClr val="000000"/>
              </a:solidFill>
              <a:latin typeface="Montserrat 1"/>
              <a:ea typeface="Montserrat 1"/>
              <a:cs typeface="Montserrat 1"/>
              <a:sym typeface="Montserrat 1"/>
            </a:endParaRPr>
          </a:p>
          <a:p>
            <a:pPr algn="l">
              <a:lnSpc>
                <a:spcPts val="4680"/>
              </a:lnSpc>
            </a:pPr>
            <a:r>
              <a:rPr lang="en-US" sz="3600" spc="-183">
                <a:solidFill>
                  <a:srgbClr val="000000"/>
                </a:solidFill>
                <a:latin typeface="Montserrat 1"/>
                <a:ea typeface="Montserrat 1"/>
                <a:cs typeface="Montserrat 1"/>
                <a:sym typeface="Montserrat 1"/>
              </a:rPr>
              <a:t>L'événement pour </a:t>
            </a:r>
            <a:r>
              <a:rPr lang="en-US" sz="3600" b="1" spc="-183">
                <a:solidFill>
                  <a:srgbClr val="000000"/>
                </a:solidFill>
                <a:latin typeface="Montserrat 1 Bold"/>
                <a:ea typeface="Montserrat 1 Bold"/>
                <a:cs typeface="Montserrat 1 Bold"/>
                <a:sym typeface="Montserrat 1 Bold"/>
              </a:rPr>
              <a:t>marquer la fin de l'année et célébrer</a:t>
            </a:r>
            <a:r>
              <a:rPr lang="en-US" sz="3600" spc="-183">
                <a:solidFill>
                  <a:srgbClr val="000000"/>
                </a:solidFill>
                <a:latin typeface="Montserrat 1"/>
                <a:ea typeface="Montserrat 1"/>
                <a:cs typeface="Montserrat 1"/>
                <a:sym typeface="Montserrat 1"/>
              </a:rPr>
              <a:t> les bénévoles, les élèves et les entreprises qui se sont distingués au cours de l'année.</a:t>
            </a:r>
          </a:p>
          <a:p>
            <a:pPr algn="l">
              <a:lnSpc>
                <a:spcPts val="1820"/>
              </a:lnSpc>
            </a:pPr>
            <a:endParaRPr lang="en-US" sz="3600" spc="-183">
              <a:solidFill>
                <a:srgbClr val="000000"/>
              </a:solidFill>
              <a:latin typeface="Montserrat 1"/>
              <a:ea typeface="Montserrat 1"/>
              <a:cs typeface="Montserrat 1"/>
              <a:sym typeface="Montserrat 1"/>
            </a:endParaRPr>
          </a:p>
          <a:p>
            <a:pPr algn="l">
              <a:lnSpc>
                <a:spcPts val="4680"/>
              </a:lnSpc>
            </a:pPr>
            <a:r>
              <a:rPr lang="en-US" sz="3600" b="1" spc="-183">
                <a:solidFill>
                  <a:srgbClr val="000000"/>
                </a:solidFill>
                <a:latin typeface="Montserrat 1 Bold"/>
                <a:ea typeface="Montserrat 1 Bold"/>
                <a:cs typeface="Montserrat 1 Bold"/>
                <a:sym typeface="Montserrat 1 Bold"/>
              </a:rPr>
              <a:t>Bourses </a:t>
            </a:r>
            <a:r>
              <a:rPr lang="en-US" sz="3600" spc="-183">
                <a:solidFill>
                  <a:srgbClr val="000000"/>
                </a:solidFill>
                <a:latin typeface="Montserrat 1"/>
                <a:ea typeface="Montserrat 1"/>
                <a:cs typeface="Montserrat 1"/>
                <a:sym typeface="Montserrat 1"/>
              </a:rPr>
              <a:t>​​décernées aux meilleurs dirigeants et entreprises dans les différentes catégories de concours.</a:t>
            </a:r>
          </a:p>
        </p:txBody>
      </p:sp>
      <p:sp>
        <p:nvSpPr>
          <p:cNvPr id="9" name="TextBox 9"/>
          <p:cNvSpPr txBox="1"/>
          <p:nvPr/>
        </p:nvSpPr>
        <p:spPr>
          <a:xfrm>
            <a:off x="12352344" y="940519"/>
            <a:ext cx="5768821" cy="5438775"/>
          </a:xfrm>
          <a:prstGeom prst="rect">
            <a:avLst/>
          </a:prstGeom>
        </p:spPr>
        <p:txBody>
          <a:bodyPr lIns="0" tIns="0" rIns="0" bIns="0" rtlCol="0" anchor="t">
            <a:spAutoFit/>
          </a:bodyPr>
          <a:lstStyle/>
          <a:p>
            <a:pPr algn="ctr">
              <a:lnSpc>
                <a:spcPts val="10799"/>
              </a:lnSpc>
            </a:pPr>
            <a:r>
              <a:rPr lang="en-US" sz="8999" b="1" spc="-463">
                <a:solidFill>
                  <a:srgbClr val="FFFFFF"/>
                </a:solidFill>
                <a:latin typeface="Open Sans Bold"/>
                <a:ea typeface="Open Sans Bold"/>
                <a:cs typeface="Open Sans Bold"/>
                <a:sym typeface="Open Sans Bold"/>
              </a:rPr>
              <a:t>Gala bénéfice de la relève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614" y="-27815"/>
            <a:ext cx="19128764" cy="1555289"/>
            <a:chOff x="0" y="0"/>
            <a:chExt cx="25505019" cy="2073718"/>
          </a:xfrm>
        </p:grpSpPr>
        <p:sp>
          <p:nvSpPr>
            <p:cNvPr id="3" name="Freeform 3"/>
            <p:cNvSpPr/>
            <p:nvPr/>
          </p:nvSpPr>
          <p:spPr>
            <a:xfrm>
              <a:off x="0" y="0"/>
              <a:ext cx="25505020" cy="2073722"/>
            </a:xfrm>
            <a:custGeom>
              <a:avLst/>
              <a:gdLst/>
              <a:ahLst/>
              <a:cxnLst/>
              <a:rect l="l" t="t" r="r" b="b"/>
              <a:pathLst>
                <a:path w="25505020" h="2073722">
                  <a:moveTo>
                    <a:pt x="0" y="0"/>
                  </a:moveTo>
                  <a:lnTo>
                    <a:pt x="25505020" y="0"/>
                  </a:lnTo>
                  <a:lnTo>
                    <a:pt x="25505020" y="2073722"/>
                  </a:lnTo>
                  <a:lnTo>
                    <a:pt x="0" y="2073722"/>
                  </a:lnTo>
                  <a:close/>
                </a:path>
              </a:pathLst>
            </a:custGeom>
            <a:solidFill>
              <a:srgbClr val="00A0AF"/>
            </a:solidFill>
          </p:spPr>
        </p:sp>
      </p:grpSp>
      <p:sp>
        <p:nvSpPr>
          <p:cNvPr id="4" name="TextBox 4"/>
          <p:cNvSpPr txBox="1"/>
          <p:nvPr/>
        </p:nvSpPr>
        <p:spPr>
          <a:xfrm>
            <a:off x="960368" y="1995604"/>
            <a:ext cx="16202817" cy="1504950"/>
          </a:xfrm>
          <a:prstGeom prst="rect">
            <a:avLst/>
          </a:prstGeom>
        </p:spPr>
        <p:txBody>
          <a:bodyPr lIns="0" tIns="0" rIns="0" bIns="0" rtlCol="0" anchor="t">
            <a:spAutoFit/>
          </a:bodyPr>
          <a:lstStyle/>
          <a:p>
            <a:pPr algn="ctr">
              <a:lnSpc>
                <a:spcPts val="5999"/>
              </a:lnSpc>
              <a:spcBef>
                <a:spcPct val="0"/>
              </a:spcBef>
            </a:pPr>
            <a:r>
              <a:rPr lang="en-US" sz="4999" b="1" spc="-257">
                <a:solidFill>
                  <a:srgbClr val="28708B"/>
                </a:solidFill>
                <a:latin typeface="Open Sans Bold"/>
                <a:ea typeface="Open Sans Bold"/>
                <a:cs typeface="Open Sans Bold"/>
                <a:sym typeface="Open Sans Bold"/>
              </a:rPr>
              <a:t>Pour se mesurer avec les élèves de toute la province et tenter de remporter des bourses</a:t>
            </a:r>
          </a:p>
        </p:txBody>
      </p:sp>
      <p:grpSp>
        <p:nvGrpSpPr>
          <p:cNvPr id="5" name="Group 5"/>
          <p:cNvGrpSpPr/>
          <p:nvPr/>
        </p:nvGrpSpPr>
        <p:grpSpPr>
          <a:xfrm>
            <a:off x="13448668" y="3710104"/>
            <a:ext cx="4488018" cy="3103236"/>
            <a:chOff x="0" y="0"/>
            <a:chExt cx="5984024" cy="4137648"/>
          </a:xfrm>
        </p:grpSpPr>
        <p:grpSp>
          <p:nvGrpSpPr>
            <p:cNvPr id="6" name="Group 6"/>
            <p:cNvGrpSpPr/>
            <p:nvPr/>
          </p:nvGrpSpPr>
          <p:grpSpPr>
            <a:xfrm>
              <a:off x="0" y="0"/>
              <a:ext cx="5984024" cy="4137648"/>
              <a:chOff x="0" y="0"/>
              <a:chExt cx="1201350" cy="830672"/>
            </a:xfrm>
          </p:grpSpPr>
          <p:sp>
            <p:nvSpPr>
              <p:cNvPr id="7" name="Freeform 7"/>
              <p:cNvSpPr/>
              <p:nvPr/>
            </p:nvSpPr>
            <p:spPr>
              <a:xfrm>
                <a:off x="0" y="0"/>
                <a:ext cx="1201350" cy="830672"/>
              </a:xfrm>
              <a:custGeom>
                <a:avLst/>
                <a:gdLst/>
                <a:ahLst/>
                <a:cxnLst/>
                <a:rect l="l" t="t" r="r" b="b"/>
                <a:pathLst>
                  <a:path w="1201350" h="830672">
                    <a:moveTo>
                      <a:pt x="94172" y="0"/>
                    </a:moveTo>
                    <a:lnTo>
                      <a:pt x="1107178" y="0"/>
                    </a:lnTo>
                    <a:cubicBezTo>
                      <a:pt x="1132154" y="0"/>
                      <a:pt x="1156107" y="9922"/>
                      <a:pt x="1173768" y="27582"/>
                    </a:cubicBezTo>
                    <a:cubicBezTo>
                      <a:pt x="1191428" y="45243"/>
                      <a:pt x="1201350" y="69196"/>
                      <a:pt x="1201350" y="94172"/>
                    </a:cubicBezTo>
                    <a:lnTo>
                      <a:pt x="1201350" y="736500"/>
                    </a:lnTo>
                    <a:cubicBezTo>
                      <a:pt x="1201350" y="761476"/>
                      <a:pt x="1191428" y="785429"/>
                      <a:pt x="1173768" y="803090"/>
                    </a:cubicBezTo>
                    <a:cubicBezTo>
                      <a:pt x="1156107" y="820751"/>
                      <a:pt x="1132154" y="830672"/>
                      <a:pt x="1107178" y="830672"/>
                    </a:cubicBezTo>
                    <a:lnTo>
                      <a:pt x="94172" y="830672"/>
                    </a:lnTo>
                    <a:cubicBezTo>
                      <a:pt x="69196" y="830672"/>
                      <a:pt x="45243" y="820751"/>
                      <a:pt x="27582" y="803090"/>
                    </a:cubicBezTo>
                    <a:cubicBezTo>
                      <a:pt x="9922" y="785429"/>
                      <a:pt x="0" y="761476"/>
                      <a:pt x="0" y="736500"/>
                    </a:cubicBezTo>
                    <a:lnTo>
                      <a:pt x="0" y="94172"/>
                    </a:lnTo>
                    <a:cubicBezTo>
                      <a:pt x="0" y="69196"/>
                      <a:pt x="9922" y="45243"/>
                      <a:pt x="27582" y="27582"/>
                    </a:cubicBezTo>
                    <a:cubicBezTo>
                      <a:pt x="45243" y="9922"/>
                      <a:pt x="69196" y="0"/>
                      <a:pt x="94172" y="0"/>
                    </a:cubicBezTo>
                    <a:close/>
                  </a:path>
                </a:pathLst>
              </a:custGeom>
              <a:solidFill>
                <a:srgbClr val="FEFEFE"/>
              </a:solidFill>
            </p:spPr>
          </p:sp>
          <p:sp>
            <p:nvSpPr>
              <p:cNvPr id="8" name="TextBox 8"/>
              <p:cNvSpPr txBox="1"/>
              <p:nvPr/>
            </p:nvSpPr>
            <p:spPr>
              <a:xfrm>
                <a:off x="0" y="-47625"/>
                <a:ext cx="1201350" cy="878297"/>
              </a:xfrm>
              <a:prstGeom prst="rect">
                <a:avLst/>
              </a:prstGeom>
            </p:spPr>
            <p:txBody>
              <a:bodyPr lIns="46694" tIns="46694" rIns="46694" bIns="46694" rtlCol="0" anchor="ctr"/>
              <a:lstStyle/>
              <a:p>
                <a:pPr algn="ctr">
                  <a:lnSpc>
                    <a:spcPts val="3197"/>
                  </a:lnSpc>
                </a:pPr>
                <a:endParaRPr/>
              </a:p>
            </p:txBody>
          </p:sp>
        </p:grpSp>
        <p:sp>
          <p:nvSpPr>
            <p:cNvPr id="9" name="Freeform 9"/>
            <p:cNvSpPr/>
            <p:nvPr/>
          </p:nvSpPr>
          <p:spPr>
            <a:xfrm>
              <a:off x="296462" y="235694"/>
              <a:ext cx="494041" cy="497036"/>
            </a:xfrm>
            <a:custGeom>
              <a:avLst/>
              <a:gdLst/>
              <a:ahLst/>
              <a:cxnLst/>
              <a:rect l="l" t="t" r="r" b="b"/>
              <a:pathLst>
                <a:path w="494041" h="497036">
                  <a:moveTo>
                    <a:pt x="0" y="0"/>
                  </a:moveTo>
                  <a:lnTo>
                    <a:pt x="494041" y="0"/>
                  </a:lnTo>
                  <a:lnTo>
                    <a:pt x="494041" y="497035"/>
                  </a:lnTo>
                  <a:lnTo>
                    <a:pt x="0" y="497035"/>
                  </a:lnTo>
                  <a:lnTo>
                    <a:pt x="0" y="0"/>
                  </a:lnTo>
                  <a:close/>
                </a:path>
              </a:pathLst>
            </a:custGeom>
            <a:blipFill>
              <a:blip r:embed="rId2">
                <a:extLst>
                  <a:ext uri="{96DAC541-7B7A-43D3-8B79-37D633B846F1}">
                    <asvg:svgBlip xmlns:asvg="http://schemas.microsoft.com/office/drawing/2016/SVG/main" r:embed="rId3"/>
                  </a:ext>
                </a:extLst>
              </a:blip>
              <a:stretch>
                <a:fillRect l="-303" r="-303"/>
              </a:stretch>
            </a:blipFill>
          </p:spPr>
        </p:sp>
        <p:sp>
          <p:nvSpPr>
            <p:cNvPr id="10" name="Freeform 10"/>
            <p:cNvSpPr/>
            <p:nvPr/>
          </p:nvSpPr>
          <p:spPr>
            <a:xfrm rot="-5400000">
              <a:off x="297959" y="3316995"/>
              <a:ext cx="494041" cy="497036"/>
            </a:xfrm>
            <a:custGeom>
              <a:avLst/>
              <a:gdLst/>
              <a:ahLst/>
              <a:cxnLst/>
              <a:rect l="l" t="t" r="r" b="b"/>
              <a:pathLst>
                <a:path w="494041" h="497036">
                  <a:moveTo>
                    <a:pt x="0" y="0"/>
                  </a:moveTo>
                  <a:lnTo>
                    <a:pt x="494041" y="0"/>
                  </a:lnTo>
                  <a:lnTo>
                    <a:pt x="494041" y="497035"/>
                  </a:lnTo>
                  <a:lnTo>
                    <a:pt x="0" y="497035"/>
                  </a:lnTo>
                  <a:lnTo>
                    <a:pt x="0" y="0"/>
                  </a:lnTo>
                  <a:close/>
                </a:path>
              </a:pathLst>
            </a:custGeom>
            <a:blipFill>
              <a:blip r:embed="rId2">
                <a:extLst>
                  <a:ext uri="{96DAC541-7B7A-43D3-8B79-37D633B846F1}">
                    <asvg:svgBlip xmlns:asvg="http://schemas.microsoft.com/office/drawing/2016/SVG/main" r:embed="rId3"/>
                  </a:ext>
                </a:extLst>
              </a:blip>
              <a:stretch>
                <a:fillRect l="-303" r="-303"/>
              </a:stretch>
            </a:blipFill>
          </p:spPr>
        </p:sp>
        <p:sp>
          <p:nvSpPr>
            <p:cNvPr id="11" name="Freeform 11"/>
            <p:cNvSpPr/>
            <p:nvPr/>
          </p:nvSpPr>
          <p:spPr>
            <a:xfrm rot="5400000">
              <a:off x="5082843" y="248689"/>
              <a:ext cx="494041" cy="497036"/>
            </a:xfrm>
            <a:custGeom>
              <a:avLst/>
              <a:gdLst/>
              <a:ahLst/>
              <a:cxnLst/>
              <a:rect l="l" t="t" r="r" b="b"/>
              <a:pathLst>
                <a:path w="494041" h="497036">
                  <a:moveTo>
                    <a:pt x="0" y="0"/>
                  </a:moveTo>
                  <a:lnTo>
                    <a:pt x="494041" y="0"/>
                  </a:lnTo>
                  <a:lnTo>
                    <a:pt x="494041" y="497036"/>
                  </a:lnTo>
                  <a:lnTo>
                    <a:pt x="0" y="497036"/>
                  </a:lnTo>
                  <a:lnTo>
                    <a:pt x="0" y="0"/>
                  </a:lnTo>
                  <a:close/>
                </a:path>
              </a:pathLst>
            </a:custGeom>
            <a:blipFill>
              <a:blip r:embed="rId2">
                <a:extLst>
                  <a:ext uri="{96DAC541-7B7A-43D3-8B79-37D633B846F1}">
                    <asvg:svgBlip xmlns:asvg="http://schemas.microsoft.com/office/drawing/2016/SVG/main" r:embed="rId3"/>
                  </a:ext>
                </a:extLst>
              </a:blip>
              <a:stretch>
                <a:fillRect l="-303" r="-303"/>
              </a:stretch>
            </a:blipFill>
          </p:spPr>
        </p:sp>
        <p:sp>
          <p:nvSpPr>
            <p:cNvPr id="12" name="Freeform 12"/>
            <p:cNvSpPr/>
            <p:nvPr/>
          </p:nvSpPr>
          <p:spPr>
            <a:xfrm rot="-10800000">
              <a:off x="5084340" y="3315497"/>
              <a:ext cx="494041" cy="497036"/>
            </a:xfrm>
            <a:custGeom>
              <a:avLst/>
              <a:gdLst/>
              <a:ahLst/>
              <a:cxnLst/>
              <a:rect l="l" t="t" r="r" b="b"/>
              <a:pathLst>
                <a:path w="494041" h="497036">
                  <a:moveTo>
                    <a:pt x="0" y="0"/>
                  </a:moveTo>
                  <a:lnTo>
                    <a:pt x="494041" y="0"/>
                  </a:lnTo>
                  <a:lnTo>
                    <a:pt x="494041" y="497036"/>
                  </a:lnTo>
                  <a:lnTo>
                    <a:pt x="0" y="497036"/>
                  </a:lnTo>
                  <a:lnTo>
                    <a:pt x="0" y="0"/>
                  </a:lnTo>
                  <a:close/>
                </a:path>
              </a:pathLst>
            </a:custGeom>
            <a:blipFill>
              <a:blip r:embed="rId2">
                <a:extLst>
                  <a:ext uri="{96DAC541-7B7A-43D3-8B79-37D633B846F1}">
                    <asvg:svgBlip xmlns:asvg="http://schemas.microsoft.com/office/drawing/2016/SVG/main" r:embed="rId3"/>
                  </a:ext>
                </a:extLst>
              </a:blip>
              <a:stretch>
                <a:fillRect l="-303" r="-303"/>
              </a:stretch>
            </a:blipFill>
          </p:spPr>
        </p:sp>
        <p:sp>
          <p:nvSpPr>
            <p:cNvPr id="13" name="TextBox 13"/>
            <p:cNvSpPr txBox="1"/>
            <p:nvPr/>
          </p:nvSpPr>
          <p:spPr>
            <a:xfrm>
              <a:off x="668490" y="2451883"/>
              <a:ext cx="4537863" cy="375359"/>
            </a:xfrm>
            <a:prstGeom prst="rect">
              <a:avLst/>
            </a:prstGeom>
          </p:spPr>
          <p:txBody>
            <a:bodyPr lIns="0" tIns="0" rIns="0" bIns="0" rtlCol="0" anchor="t">
              <a:spAutoFit/>
            </a:bodyPr>
            <a:lstStyle/>
            <a:p>
              <a:pPr algn="ctr">
                <a:lnSpc>
                  <a:spcPts val="2297"/>
                </a:lnSpc>
              </a:pPr>
              <a:endParaRPr/>
            </a:p>
          </p:txBody>
        </p:sp>
        <p:sp>
          <p:nvSpPr>
            <p:cNvPr id="14" name="Freeform 14"/>
            <p:cNvSpPr/>
            <p:nvPr/>
          </p:nvSpPr>
          <p:spPr>
            <a:xfrm>
              <a:off x="1118272" y="2996465"/>
              <a:ext cx="1330785" cy="14496"/>
            </a:xfrm>
            <a:custGeom>
              <a:avLst/>
              <a:gdLst/>
              <a:ahLst/>
              <a:cxnLst/>
              <a:rect l="l" t="t" r="r" b="b"/>
              <a:pathLst>
                <a:path w="1330785" h="14496">
                  <a:moveTo>
                    <a:pt x="0" y="0"/>
                  </a:moveTo>
                  <a:lnTo>
                    <a:pt x="1330785" y="0"/>
                  </a:lnTo>
                  <a:lnTo>
                    <a:pt x="1330785" y="14496"/>
                  </a:lnTo>
                  <a:lnTo>
                    <a:pt x="0" y="14496"/>
                  </a:lnTo>
                  <a:lnTo>
                    <a:pt x="0" y="0"/>
                  </a:lnTo>
                  <a:close/>
                </a:path>
              </a:pathLst>
            </a:custGeom>
            <a:blipFill>
              <a:blip r:embed="rId4">
                <a:extLst>
                  <a:ext uri="{96DAC541-7B7A-43D3-8B79-37D633B846F1}">
                    <asvg:svgBlip xmlns:asvg="http://schemas.microsoft.com/office/drawing/2016/SVG/main" r:embed="rId5"/>
                  </a:ext>
                </a:extLst>
              </a:blip>
              <a:stretch>
                <a:fillRect t="-340424" b="-340424"/>
              </a:stretch>
            </a:blipFill>
          </p:spPr>
        </p:sp>
        <p:sp>
          <p:nvSpPr>
            <p:cNvPr id="15" name="TextBox 15"/>
            <p:cNvSpPr txBox="1"/>
            <p:nvPr/>
          </p:nvSpPr>
          <p:spPr>
            <a:xfrm>
              <a:off x="3365998" y="3073869"/>
              <a:ext cx="1517776" cy="109893"/>
            </a:xfrm>
            <a:prstGeom prst="rect">
              <a:avLst/>
            </a:prstGeom>
          </p:spPr>
          <p:txBody>
            <a:bodyPr lIns="0" tIns="0" rIns="0" bIns="0" rtlCol="0" anchor="t">
              <a:spAutoFit/>
            </a:bodyPr>
            <a:lstStyle/>
            <a:p>
              <a:pPr algn="ctr">
                <a:lnSpc>
                  <a:spcPts val="639"/>
                </a:lnSpc>
              </a:pPr>
              <a:endParaRPr/>
            </a:p>
          </p:txBody>
        </p:sp>
        <p:sp>
          <p:nvSpPr>
            <p:cNvPr id="16" name="Freeform 16"/>
            <p:cNvSpPr/>
            <p:nvPr/>
          </p:nvSpPr>
          <p:spPr>
            <a:xfrm>
              <a:off x="3455190" y="2996465"/>
              <a:ext cx="1330785" cy="14496"/>
            </a:xfrm>
            <a:custGeom>
              <a:avLst/>
              <a:gdLst/>
              <a:ahLst/>
              <a:cxnLst/>
              <a:rect l="l" t="t" r="r" b="b"/>
              <a:pathLst>
                <a:path w="1330785" h="14496">
                  <a:moveTo>
                    <a:pt x="0" y="0"/>
                  </a:moveTo>
                  <a:lnTo>
                    <a:pt x="1330785" y="0"/>
                  </a:lnTo>
                  <a:lnTo>
                    <a:pt x="1330785" y="14496"/>
                  </a:lnTo>
                  <a:lnTo>
                    <a:pt x="0" y="14496"/>
                  </a:lnTo>
                  <a:lnTo>
                    <a:pt x="0" y="0"/>
                  </a:lnTo>
                  <a:close/>
                </a:path>
              </a:pathLst>
            </a:custGeom>
            <a:blipFill>
              <a:blip r:embed="rId4">
                <a:extLst>
                  <a:ext uri="{96DAC541-7B7A-43D3-8B79-37D633B846F1}">
                    <asvg:svgBlip xmlns:asvg="http://schemas.microsoft.com/office/drawing/2016/SVG/main" r:embed="rId5"/>
                  </a:ext>
                </a:extLst>
              </a:blip>
              <a:stretch>
                <a:fillRect t="-340424" b="-340424"/>
              </a:stretch>
            </a:blipFill>
          </p:spPr>
        </p:sp>
        <p:sp>
          <p:nvSpPr>
            <p:cNvPr id="17" name="TextBox 17"/>
            <p:cNvSpPr txBox="1"/>
            <p:nvPr/>
          </p:nvSpPr>
          <p:spPr>
            <a:xfrm>
              <a:off x="3359087" y="3209965"/>
              <a:ext cx="1517776" cy="180119"/>
            </a:xfrm>
            <a:prstGeom prst="rect">
              <a:avLst/>
            </a:prstGeom>
          </p:spPr>
          <p:txBody>
            <a:bodyPr lIns="0" tIns="0" rIns="0" bIns="0" rtlCol="0" anchor="t">
              <a:spAutoFit/>
            </a:bodyPr>
            <a:lstStyle/>
            <a:p>
              <a:pPr algn="ctr">
                <a:lnSpc>
                  <a:spcPts val="532"/>
                </a:lnSpc>
              </a:pPr>
              <a:r>
                <a:rPr lang="en-US" sz="380" spc="38">
                  <a:solidFill>
                    <a:srgbClr val="28708B"/>
                  </a:solidFill>
                  <a:latin typeface="Montserrat Classic"/>
                  <a:ea typeface="Montserrat Classic"/>
                  <a:cs typeface="Montserrat Classic"/>
                  <a:sym typeface="Montserrat Classic"/>
                </a:rPr>
                <a:t>Coordonnatrice</a:t>
              </a:r>
            </a:p>
            <a:p>
              <a:pPr algn="ctr">
                <a:lnSpc>
                  <a:spcPts val="532"/>
                </a:lnSpc>
              </a:pPr>
              <a:r>
                <a:rPr lang="en-US" sz="380" spc="38">
                  <a:solidFill>
                    <a:srgbClr val="28708B"/>
                  </a:solidFill>
                  <a:latin typeface="Montserrat Classic"/>
                  <a:ea typeface="Montserrat Classic"/>
                  <a:cs typeface="Montserrat Classic"/>
                  <a:sym typeface="Montserrat Classic"/>
                </a:rPr>
                <a:t> Programme Entreprise Étudiante</a:t>
              </a:r>
            </a:p>
          </p:txBody>
        </p:sp>
        <p:sp>
          <p:nvSpPr>
            <p:cNvPr id="18" name="Freeform 18"/>
            <p:cNvSpPr/>
            <p:nvPr/>
          </p:nvSpPr>
          <p:spPr>
            <a:xfrm>
              <a:off x="2570496" y="2688469"/>
              <a:ext cx="788592" cy="788592"/>
            </a:xfrm>
            <a:custGeom>
              <a:avLst/>
              <a:gdLst/>
              <a:ahLst/>
              <a:cxnLst/>
              <a:rect l="l" t="t" r="r" b="b"/>
              <a:pathLst>
                <a:path w="788592" h="788592">
                  <a:moveTo>
                    <a:pt x="0" y="0"/>
                  </a:moveTo>
                  <a:lnTo>
                    <a:pt x="788591" y="0"/>
                  </a:lnTo>
                  <a:lnTo>
                    <a:pt x="788591" y="788592"/>
                  </a:lnTo>
                  <a:lnTo>
                    <a:pt x="0" y="7885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TextBox 19"/>
            <p:cNvSpPr txBox="1"/>
            <p:nvPr/>
          </p:nvSpPr>
          <p:spPr>
            <a:xfrm>
              <a:off x="1022169" y="3209965"/>
              <a:ext cx="1517776" cy="180119"/>
            </a:xfrm>
            <a:prstGeom prst="rect">
              <a:avLst/>
            </a:prstGeom>
          </p:spPr>
          <p:txBody>
            <a:bodyPr lIns="0" tIns="0" rIns="0" bIns="0" rtlCol="0" anchor="t">
              <a:spAutoFit/>
            </a:bodyPr>
            <a:lstStyle/>
            <a:p>
              <a:pPr algn="ctr">
                <a:lnSpc>
                  <a:spcPts val="532"/>
                </a:lnSpc>
              </a:pPr>
              <a:r>
                <a:rPr lang="en-US" sz="380" spc="38">
                  <a:solidFill>
                    <a:srgbClr val="28708B"/>
                  </a:solidFill>
                  <a:latin typeface="Montserrat Classic"/>
                  <a:ea typeface="Montserrat Classic"/>
                  <a:cs typeface="Montserrat Classic"/>
                  <a:sym typeface="Montserrat Classic"/>
                </a:rPr>
                <a:t>Présidente et chef de la direction </a:t>
              </a:r>
            </a:p>
            <a:p>
              <a:pPr algn="ctr">
                <a:lnSpc>
                  <a:spcPts val="532"/>
                </a:lnSpc>
              </a:pPr>
              <a:r>
                <a:rPr lang="en-US" sz="380" spc="38">
                  <a:solidFill>
                    <a:srgbClr val="28708B"/>
                  </a:solidFill>
                  <a:latin typeface="Montserrat Classic"/>
                  <a:ea typeface="Montserrat Classic"/>
                  <a:cs typeface="Montserrat Classic"/>
                  <a:sym typeface="Montserrat Classic"/>
                </a:rPr>
                <a:t>par intérim </a:t>
              </a:r>
            </a:p>
          </p:txBody>
        </p:sp>
        <p:sp>
          <p:nvSpPr>
            <p:cNvPr id="20" name="TextBox 20"/>
            <p:cNvSpPr txBox="1"/>
            <p:nvPr/>
          </p:nvSpPr>
          <p:spPr>
            <a:xfrm>
              <a:off x="323832" y="2326950"/>
              <a:ext cx="5281919" cy="295592"/>
            </a:xfrm>
            <a:prstGeom prst="rect">
              <a:avLst/>
            </a:prstGeom>
          </p:spPr>
          <p:txBody>
            <a:bodyPr lIns="0" tIns="0" rIns="0" bIns="0" rtlCol="0" anchor="t">
              <a:spAutoFit/>
            </a:bodyPr>
            <a:lstStyle/>
            <a:p>
              <a:pPr algn="ctr">
                <a:lnSpc>
                  <a:spcPts val="1916"/>
                </a:lnSpc>
              </a:pPr>
              <a:r>
                <a:rPr lang="en-US" sz="1369" b="1">
                  <a:solidFill>
                    <a:srgbClr val="28708B"/>
                  </a:solidFill>
                  <a:latin typeface="Cinzel Bold"/>
                  <a:ea typeface="Cinzel Bold"/>
                  <a:cs typeface="Cinzel Bold"/>
                  <a:sym typeface="Cinzel Bold"/>
                </a:rPr>
                <a:t>entreprise gagnante</a:t>
              </a:r>
            </a:p>
          </p:txBody>
        </p:sp>
        <p:sp>
          <p:nvSpPr>
            <p:cNvPr id="21" name="TextBox 21"/>
            <p:cNvSpPr txBox="1"/>
            <p:nvPr/>
          </p:nvSpPr>
          <p:spPr>
            <a:xfrm>
              <a:off x="2478685" y="3793483"/>
              <a:ext cx="972213" cy="95621"/>
            </a:xfrm>
            <a:prstGeom prst="rect">
              <a:avLst/>
            </a:prstGeom>
          </p:spPr>
          <p:txBody>
            <a:bodyPr lIns="0" tIns="0" rIns="0" bIns="0" rtlCol="0" anchor="t">
              <a:spAutoFit/>
            </a:bodyPr>
            <a:lstStyle/>
            <a:p>
              <a:pPr algn="ctr">
                <a:lnSpc>
                  <a:spcPts val="531"/>
                </a:lnSpc>
              </a:pPr>
              <a:r>
                <a:rPr lang="en-US" sz="379">
                  <a:solidFill>
                    <a:srgbClr val="28708B"/>
                  </a:solidFill>
                  <a:latin typeface="Montserrat Classic"/>
                  <a:ea typeface="Montserrat Classic"/>
                  <a:cs typeface="Montserrat Classic"/>
                  <a:sym typeface="Montserrat Classic"/>
                </a:rPr>
                <a:t>Édition 2025-2026</a:t>
              </a:r>
            </a:p>
          </p:txBody>
        </p:sp>
        <p:sp>
          <p:nvSpPr>
            <p:cNvPr id="22" name="Freeform 22"/>
            <p:cNvSpPr/>
            <p:nvPr/>
          </p:nvSpPr>
          <p:spPr>
            <a:xfrm>
              <a:off x="1022169" y="434533"/>
              <a:ext cx="1287310" cy="1126638"/>
            </a:xfrm>
            <a:custGeom>
              <a:avLst/>
              <a:gdLst/>
              <a:ahLst/>
              <a:cxnLst/>
              <a:rect l="l" t="t" r="r" b="b"/>
              <a:pathLst>
                <a:path w="1287310" h="1126638">
                  <a:moveTo>
                    <a:pt x="0" y="0"/>
                  </a:moveTo>
                  <a:lnTo>
                    <a:pt x="1287310" y="0"/>
                  </a:lnTo>
                  <a:lnTo>
                    <a:pt x="1287310" y="1126638"/>
                  </a:lnTo>
                  <a:lnTo>
                    <a:pt x="0" y="1126638"/>
                  </a:lnTo>
                  <a:lnTo>
                    <a:pt x="0" y="0"/>
                  </a:lnTo>
                  <a:close/>
                </a:path>
              </a:pathLst>
            </a:custGeom>
            <a:blipFill>
              <a:blip r:embed="rId8"/>
              <a:stretch>
                <a:fillRect r="-354" b="-14987"/>
              </a:stretch>
            </a:blipFill>
          </p:spPr>
        </p:sp>
        <p:sp>
          <p:nvSpPr>
            <p:cNvPr id="23" name="Freeform 23"/>
            <p:cNvSpPr/>
            <p:nvPr/>
          </p:nvSpPr>
          <p:spPr>
            <a:xfrm>
              <a:off x="2850543" y="467289"/>
              <a:ext cx="2541776" cy="1209508"/>
            </a:xfrm>
            <a:custGeom>
              <a:avLst/>
              <a:gdLst/>
              <a:ahLst/>
              <a:cxnLst/>
              <a:rect l="l" t="t" r="r" b="b"/>
              <a:pathLst>
                <a:path w="2541776" h="1209508">
                  <a:moveTo>
                    <a:pt x="0" y="0"/>
                  </a:moveTo>
                  <a:lnTo>
                    <a:pt x="2541776" y="0"/>
                  </a:lnTo>
                  <a:lnTo>
                    <a:pt x="2541776" y="1209508"/>
                  </a:lnTo>
                  <a:lnTo>
                    <a:pt x="0" y="1209508"/>
                  </a:lnTo>
                  <a:lnTo>
                    <a:pt x="0" y="0"/>
                  </a:lnTo>
                  <a:close/>
                </a:path>
              </a:pathLst>
            </a:custGeom>
            <a:blipFill>
              <a:blip r:embed="rId9"/>
              <a:stretch>
                <a:fillRect l="-3089" r="-3089"/>
              </a:stretch>
            </a:blipFill>
          </p:spPr>
        </p:sp>
        <p:sp>
          <p:nvSpPr>
            <p:cNvPr id="24" name="TextBox 24"/>
            <p:cNvSpPr txBox="1"/>
            <p:nvPr/>
          </p:nvSpPr>
          <p:spPr>
            <a:xfrm>
              <a:off x="848629" y="1616228"/>
              <a:ext cx="4177584" cy="593078"/>
            </a:xfrm>
            <a:prstGeom prst="rect">
              <a:avLst/>
            </a:prstGeom>
          </p:spPr>
          <p:txBody>
            <a:bodyPr lIns="0" tIns="0" rIns="0" bIns="0" rtlCol="0" anchor="t">
              <a:spAutoFit/>
            </a:bodyPr>
            <a:lstStyle/>
            <a:p>
              <a:pPr algn="ctr">
                <a:lnSpc>
                  <a:spcPts val="1834"/>
                </a:lnSpc>
              </a:pPr>
              <a:r>
                <a:rPr lang="en-US" sz="1369" b="1">
                  <a:solidFill>
                    <a:srgbClr val="28708B"/>
                  </a:solidFill>
                  <a:latin typeface="Cinzel Bold"/>
                  <a:ea typeface="Cinzel Bold"/>
                  <a:cs typeface="Cinzel Bold"/>
                  <a:sym typeface="Cinzel Bold"/>
                </a:rPr>
                <a:t>Entreprise étudiante </a:t>
              </a:r>
            </a:p>
            <a:p>
              <a:pPr algn="ctr">
                <a:lnSpc>
                  <a:spcPts val="1834"/>
                </a:lnSpc>
              </a:pPr>
              <a:r>
                <a:rPr lang="en-US" sz="1369" b="1">
                  <a:solidFill>
                    <a:srgbClr val="28708B"/>
                  </a:solidFill>
                  <a:latin typeface="Cinzel Bold"/>
                  <a:ea typeface="Cinzel Bold"/>
                  <a:cs typeface="Cinzel Bold"/>
                  <a:sym typeface="Cinzel Bold"/>
                </a:rPr>
                <a:t>de l’année</a:t>
              </a:r>
            </a:p>
          </p:txBody>
        </p:sp>
      </p:grpSp>
      <p:sp>
        <p:nvSpPr>
          <p:cNvPr id="25" name="TextBox 25"/>
          <p:cNvSpPr txBox="1"/>
          <p:nvPr/>
        </p:nvSpPr>
        <p:spPr>
          <a:xfrm>
            <a:off x="1177402" y="292630"/>
            <a:ext cx="15768748" cy="914400"/>
          </a:xfrm>
          <a:prstGeom prst="rect">
            <a:avLst/>
          </a:prstGeom>
        </p:spPr>
        <p:txBody>
          <a:bodyPr lIns="0" tIns="0" rIns="0" bIns="0" rtlCol="0" anchor="t">
            <a:spAutoFit/>
          </a:bodyPr>
          <a:lstStyle/>
          <a:p>
            <a:pPr algn="ctr">
              <a:lnSpc>
                <a:spcPts val="7200"/>
              </a:lnSpc>
            </a:pPr>
            <a:r>
              <a:rPr lang="en-US" sz="6000" b="1" spc="-308">
                <a:solidFill>
                  <a:srgbClr val="FEFEFE"/>
                </a:solidFill>
                <a:latin typeface="Open Sans Bold"/>
                <a:ea typeface="Open Sans Bold"/>
                <a:cs typeface="Open Sans Bold"/>
                <a:sym typeface="Open Sans Bold"/>
              </a:rPr>
              <a:t>Les concours en 2025-2026 </a:t>
            </a:r>
          </a:p>
        </p:txBody>
      </p:sp>
      <p:sp>
        <p:nvSpPr>
          <p:cNvPr id="26" name="TextBox 26"/>
          <p:cNvSpPr txBox="1"/>
          <p:nvPr/>
        </p:nvSpPr>
        <p:spPr>
          <a:xfrm>
            <a:off x="2159894" y="5416860"/>
            <a:ext cx="4502175" cy="963930"/>
          </a:xfrm>
          <a:prstGeom prst="rect">
            <a:avLst/>
          </a:prstGeom>
        </p:spPr>
        <p:txBody>
          <a:bodyPr lIns="0" tIns="0" rIns="0" bIns="0" rtlCol="0" anchor="t">
            <a:spAutoFit/>
          </a:bodyPr>
          <a:lstStyle/>
          <a:p>
            <a:pPr algn="l">
              <a:lnSpc>
                <a:spcPts val="8400"/>
              </a:lnSpc>
            </a:pPr>
            <a:r>
              <a:rPr lang="en-US" sz="4200">
                <a:solidFill>
                  <a:srgbClr val="28708B"/>
                </a:solidFill>
                <a:latin typeface="Montserrat 1"/>
                <a:ea typeface="Montserrat 1"/>
                <a:cs typeface="Montserrat 1"/>
                <a:sym typeface="Montserrat 1"/>
              </a:rPr>
              <a:t>Plan d’affaires</a:t>
            </a:r>
          </a:p>
        </p:txBody>
      </p:sp>
      <p:sp>
        <p:nvSpPr>
          <p:cNvPr id="27" name="TextBox 27"/>
          <p:cNvSpPr txBox="1"/>
          <p:nvPr/>
        </p:nvSpPr>
        <p:spPr>
          <a:xfrm>
            <a:off x="10848731" y="8796744"/>
            <a:ext cx="5199875" cy="963930"/>
          </a:xfrm>
          <a:prstGeom prst="rect">
            <a:avLst/>
          </a:prstGeom>
        </p:spPr>
        <p:txBody>
          <a:bodyPr lIns="0" tIns="0" rIns="0" bIns="0" rtlCol="0" anchor="t">
            <a:spAutoFit/>
          </a:bodyPr>
          <a:lstStyle/>
          <a:p>
            <a:pPr algn="l">
              <a:lnSpc>
                <a:spcPts val="8400"/>
              </a:lnSpc>
            </a:pPr>
            <a:r>
              <a:rPr lang="en-US" sz="4200">
                <a:solidFill>
                  <a:srgbClr val="28708B"/>
                </a:solidFill>
                <a:latin typeface="Montserrat 1"/>
                <a:ea typeface="Montserrat 1"/>
                <a:cs typeface="Montserrat 1"/>
                <a:sym typeface="Montserrat 1"/>
              </a:rPr>
              <a:t>De l’idée au projet</a:t>
            </a:r>
          </a:p>
        </p:txBody>
      </p:sp>
      <p:sp>
        <p:nvSpPr>
          <p:cNvPr id="28" name="TextBox 28"/>
          <p:cNvSpPr txBox="1"/>
          <p:nvPr/>
        </p:nvSpPr>
        <p:spPr>
          <a:xfrm>
            <a:off x="1647720" y="8796744"/>
            <a:ext cx="5292122" cy="963930"/>
          </a:xfrm>
          <a:prstGeom prst="rect">
            <a:avLst/>
          </a:prstGeom>
        </p:spPr>
        <p:txBody>
          <a:bodyPr lIns="0" tIns="0" rIns="0" bIns="0" rtlCol="0" anchor="t">
            <a:spAutoFit/>
          </a:bodyPr>
          <a:lstStyle/>
          <a:p>
            <a:pPr algn="l">
              <a:lnSpc>
                <a:spcPts val="8400"/>
              </a:lnSpc>
            </a:pPr>
            <a:r>
              <a:rPr lang="en-US" sz="4200">
                <a:solidFill>
                  <a:srgbClr val="28708B"/>
                </a:solidFill>
                <a:latin typeface="Montserrat 1"/>
                <a:ea typeface="Montserrat 1"/>
                <a:cs typeface="Montserrat 1"/>
                <a:sym typeface="Montserrat 1"/>
              </a:rPr>
              <a:t>Vente en action</a:t>
            </a:r>
          </a:p>
        </p:txBody>
      </p:sp>
      <p:sp>
        <p:nvSpPr>
          <p:cNvPr id="29" name="TextBox 29"/>
          <p:cNvSpPr txBox="1"/>
          <p:nvPr/>
        </p:nvSpPr>
        <p:spPr>
          <a:xfrm>
            <a:off x="1647720" y="6699877"/>
            <a:ext cx="6452130" cy="963930"/>
          </a:xfrm>
          <a:prstGeom prst="rect">
            <a:avLst/>
          </a:prstGeom>
        </p:spPr>
        <p:txBody>
          <a:bodyPr lIns="0" tIns="0" rIns="0" bIns="0" rtlCol="0" anchor="t">
            <a:spAutoFit/>
          </a:bodyPr>
          <a:lstStyle/>
          <a:p>
            <a:pPr algn="l">
              <a:lnSpc>
                <a:spcPts val="8400"/>
              </a:lnSpc>
            </a:pPr>
            <a:r>
              <a:rPr lang="en-US" sz="4200">
                <a:solidFill>
                  <a:srgbClr val="28708B"/>
                </a:solidFill>
                <a:latin typeface="Montserrat 1"/>
                <a:ea typeface="Montserrat 1"/>
                <a:cs typeface="Montserrat 1"/>
                <a:sym typeface="Montserrat 1"/>
              </a:rPr>
              <a:t>Stratégie commerciale</a:t>
            </a:r>
          </a:p>
        </p:txBody>
      </p:sp>
      <p:sp>
        <p:nvSpPr>
          <p:cNvPr id="30" name="TextBox 30"/>
          <p:cNvSpPr txBox="1"/>
          <p:nvPr/>
        </p:nvSpPr>
        <p:spPr>
          <a:xfrm>
            <a:off x="5045587" y="8272869"/>
            <a:ext cx="7155402" cy="638175"/>
          </a:xfrm>
          <a:prstGeom prst="rect">
            <a:avLst/>
          </a:prstGeom>
        </p:spPr>
        <p:txBody>
          <a:bodyPr lIns="0" tIns="0" rIns="0" bIns="0" rtlCol="0" anchor="t">
            <a:spAutoFit/>
          </a:bodyPr>
          <a:lstStyle/>
          <a:p>
            <a:pPr algn="l">
              <a:lnSpc>
                <a:spcPts val="5040"/>
              </a:lnSpc>
            </a:pPr>
            <a:r>
              <a:rPr lang="en-US" sz="4200">
                <a:solidFill>
                  <a:srgbClr val="28708B"/>
                </a:solidFill>
                <a:latin typeface="Montserrat 1"/>
                <a:ea typeface="Montserrat 1"/>
                <a:cs typeface="Montserrat 1"/>
                <a:sym typeface="Montserrat 1"/>
              </a:rPr>
              <a:t>Rapport aux  actionnaires</a:t>
            </a:r>
          </a:p>
        </p:txBody>
      </p:sp>
      <p:sp>
        <p:nvSpPr>
          <p:cNvPr id="31" name="TextBox 31"/>
          <p:cNvSpPr txBox="1"/>
          <p:nvPr/>
        </p:nvSpPr>
        <p:spPr>
          <a:xfrm>
            <a:off x="9100040" y="6842214"/>
            <a:ext cx="4705064" cy="963930"/>
          </a:xfrm>
          <a:prstGeom prst="rect">
            <a:avLst/>
          </a:prstGeom>
        </p:spPr>
        <p:txBody>
          <a:bodyPr lIns="0" tIns="0" rIns="0" bIns="0" rtlCol="0" anchor="t">
            <a:spAutoFit/>
          </a:bodyPr>
          <a:lstStyle/>
          <a:p>
            <a:pPr algn="l">
              <a:lnSpc>
                <a:spcPts val="8400"/>
              </a:lnSpc>
            </a:pPr>
            <a:r>
              <a:rPr lang="en-US" sz="4200">
                <a:solidFill>
                  <a:srgbClr val="28708B"/>
                </a:solidFill>
                <a:latin typeface="Montserrat 1"/>
                <a:ea typeface="Montserrat 1"/>
                <a:cs typeface="Montserrat 1"/>
                <a:sym typeface="Montserrat 1"/>
              </a:rPr>
              <a:t>Rapport d’étapes</a:t>
            </a:r>
          </a:p>
        </p:txBody>
      </p:sp>
      <p:sp>
        <p:nvSpPr>
          <p:cNvPr id="32" name="TextBox 32"/>
          <p:cNvSpPr txBox="1"/>
          <p:nvPr/>
        </p:nvSpPr>
        <p:spPr>
          <a:xfrm>
            <a:off x="7765318" y="5434842"/>
            <a:ext cx="4146852" cy="963930"/>
          </a:xfrm>
          <a:prstGeom prst="rect">
            <a:avLst/>
          </a:prstGeom>
        </p:spPr>
        <p:txBody>
          <a:bodyPr lIns="0" tIns="0" rIns="0" bIns="0" rtlCol="0" anchor="t">
            <a:spAutoFit/>
          </a:bodyPr>
          <a:lstStyle/>
          <a:p>
            <a:pPr algn="l">
              <a:lnSpc>
                <a:spcPts val="8400"/>
              </a:lnSpc>
            </a:pPr>
            <a:r>
              <a:rPr lang="en-US" sz="4200">
                <a:solidFill>
                  <a:srgbClr val="28708B"/>
                </a:solidFill>
                <a:latin typeface="Montserrat 1"/>
                <a:ea typeface="Montserrat 1"/>
                <a:cs typeface="Montserrat 1"/>
                <a:sym typeface="Montserrat 1"/>
              </a:rPr>
              <a:t>Prix individuels</a:t>
            </a:r>
          </a:p>
        </p:txBody>
      </p:sp>
      <p:sp>
        <p:nvSpPr>
          <p:cNvPr id="33" name="TextBox 33"/>
          <p:cNvSpPr txBox="1"/>
          <p:nvPr/>
        </p:nvSpPr>
        <p:spPr>
          <a:xfrm>
            <a:off x="2962890" y="4477579"/>
            <a:ext cx="8489682" cy="638175"/>
          </a:xfrm>
          <a:prstGeom prst="rect">
            <a:avLst/>
          </a:prstGeom>
        </p:spPr>
        <p:txBody>
          <a:bodyPr lIns="0" tIns="0" rIns="0" bIns="0" rtlCol="0" anchor="t">
            <a:spAutoFit/>
          </a:bodyPr>
          <a:lstStyle/>
          <a:p>
            <a:pPr algn="l">
              <a:lnSpc>
                <a:spcPts val="5040"/>
              </a:lnSpc>
            </a:pPr>
            <a:r>
              <a:rPr lang="en-US" sz="4200">
                <a:solidFill>
                  <a:srgbClr val="28708B"/>
                </a:solidFill>
                <a:latin typeface="Montserrat 1"/>
                <a:ea typeface="Montserrat 1"/>
                <a:cs typeface="Montserrat 1"/>
                <a:sym typeface="Montserrat 1"/>
              </a:rPr>
              <a:t>Entreprise étudiante de l’année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1954" y="3426460"/>
            <a:ext cx="6510578" cy="2396991"/>
            <a:chOff x="0" y="0"/>
            <a:chExt cx="8680770" cy="3195989"/>
          </a:xfrm>
        </p:grpSpPr>
        <p:sp>
          <p:nvSpPr>
            <p:cNvPr id="3" name="TextBox 3"/>
            <p:cNvSpPr txBox="1"/>
            <p:nvPr/>
          </p:nvSpPr>
          <p:spPr>
            <a:xfrm>
              <a:off x="1073702" y="-114300"/>
              <a:ext cx="5315148" cy="1333494"/>
            </a:xfrm>
            <a:prstGeom prst="rect">
              <a:avLst/>
            </a:prstGeom>
          </p:spPr>
          <p:txBody>
            <a:bodyPr lIns="0" tIns="0" rIns="0" bIns="0" rtlCol="0" anchor="t">
              <a:spAutoFit/>
            </a:bodyPr>
            <a:lstStyle/>
            <a:p>
              <a:pPr algn="ctr">
                <a:lnSpc>
                  <a:spcPts val="8400"/>
                </a:lnSpc>
              </a:pPr>
              <a:r>
                <a:rPr lang="en-US" sz="6000" b="1">
                  <a:solidFill>
                    <a:srgbClr val="285F74"/>
                  </a:solidFill>
                  <a:latin typeface="Open Sans Bold"/>
                  <a:ea typeface="Open Sans Bold"/>
                  <a:cs typeface="Open Sans Bold"/>
                  <a:sym typeface="Open Sans Bold"/>
                </a:rPr>
                <a:t>Calendrier</a:t>
              </a:r>
            </a:p>
          </p:txBody>
        </p:sp>
        <p:sp>
          <p:nvSpPr>
            <p:cNvPr id="4" name="TextBox 4"/>
            <p:cNvSpPr txBox="1"/>
            <p:nvPr/>
          </p:nvSpPr>
          <p:spPr>
            <a:xfrm>
              <a:off x="0" y="1484758"/>
              <a:ext cx="8389521" cy="1711231"/>
            </a:xfrm>
            <a:prstGeom prst="rect">
              <a:avLst/>
            </a:prstGeom>
          </p:spPr>
          <p:txBody>
            <a:bodyPr lIns="0" tIns="0" rIns="0" bIns="0" rtlCol="0" anchor="t">
              <a:spAutoFit/>
            </a:bodyPr>
            <a:lstStyle/>
            <a:p>
              <a:pPr algn="ctr">
                <a:lnSpc>
                  <a:spcPts val="5199"/>
                </a:lnSpc>
              </a:pPr>
              <a:r>
                <a:rPr lang="en-US" sz="3713">
                  <a:solidFill>
                    <a:srgbClr val="00A0AF"/>
                  </a:solidFill>
                  <a:latin typeface="JA Youth Multicolor"/>
                  <a:ea typeface="JA Youth Multicolor"/>
                  <a:cs typeface="JA Youth Multicolor"/>
                  <a:sym typeface="JA Youth Multicolor"/>
                </a:rPr>
                <a:t>Entreprise étudiante </a:t>
              </a:r>
            </a:p>
            <a:p>
              <a:pPr algn="ctr">
                <a:lnSpc>
                  <a:spcPts val="5199"/>
                </a:lnSpc>
              </a:pPr>
              <a:r>
                <a:rPr lang="en-US" sz="3713">
                  <a:solidFill>
                    <a:srgbClr val="00A0AF"/>
                  </a:solidFill>
                  <a:latin typeface="JA Youth Multicolor"/>
                  <a:ea typeface="JA Youth Multicolor"/>
                  <a:cs typeface="JA Youth Multicolor"/>
                  <a:sym typeface="JA Youth Multicolor"/>
                </a:rPr>
                <a:t>2025-2026</a:t>
              </a:r>
            </a:p>
          </p:txBody>
        </p:sp>
        <p:sp>
          <p:nvSpPr>
            <p:cNvPr id="5" name="TextBox 5"/>
            <p:cNvSpPr txBox="1"/>
            <p:nvPr/>
          </p:nvSpPr>
          <p:spPr>
            <a:xfrm rot="-795301">
              <a:off x="307752" y="1250275"/>
              <a:ext cx="8389521" cy="830830"/>
            </a:xfrm>
            <a:prstGeom prst="rect">
              <a:avLst/>
            </a:prstGeom>
          </p:spPr>
          <p:txBody>
            <a:bodyPr lIns="0" tIns="0" rIns="0" bIns="0" rtlCol="0" anchor="t">
              <a:spAutoFit/>
            </a:bodyPr>
            <a:lstStyle/>
            <a:p>
              <a:pPr algn="ctr">
                <a:lnSpc>
                  <a:spcPts val="5199"/>
                </a:lnSpc>
              </a:pPr>
              <a:r>
                <a:rPr lang="en-US" sz="3713">
                  <a:solidFill>
                    <a:srgbClr val="00A0AF"/>
                  </a:solidFill>
                  <a:latin typeface="JA Youth Multicolor"/>
                  <a:ea typeface="JA Youth Multicolor"/>
                  <a:cs typeface="JA Youth Multicolor"/>
                  <a:sym typeface="JA Youth Multicolor"/>
                </a:rPr>
                <a:t>-</a:t>
              </a:r>
            </a:p>
          </p:txBody>
        </p:sp>
      </p:grpSp>
      <p:sp>
        <p:nvSpPr>
          <p:cNvPr id="6" name="TextBox 6"/>
          <p:cNvSpPr txBox="1"/>
          <p:nvPr/>
        </p:nvSpPr>
        <p:spPr>
          <a:xfrm>
            <a:off x="660966" y="6156270"/>
            <a:ext cx="5056484" cy="332740"/>
          </a:xfrm>
          <a:prstGeom prst="rect">
            <a:avLst/>
          </a:prstGeom>
        </p:spPr>
        <p:txBody>
          <a:bodyPr lIns="0" tIns="0" rIns="0" bIns="0" rtlCol="0" anchor="t">
            <a:spAutoFit/>
          </a:bodyPr>
          <a:lstStyle/>
          <a:p>
            <a:pPr algn="ctr">
              <a:lnSpc>
                <a:spcPts val="2660"/>
              </a:lnSpc>
            </a:pPr>
            <a:r>
              <a:rPr lang="en-US" sz="1900" b="1">
                <a:solidFill>
                  <a:srgbClr val="285F74"/>
                </a:solidFill>
                <a:latin typeface="DejaVu Sans Bold"/>
                <a:ea typeface="DejaVu Sans Bold"/>
                <a:cs typeface="DejaVu Sans Bold"/>
                <a:sym typeface="DejaVu Sans Bold"/>
              </a:rPr>
              <a:t>SCOLAIRE</a:t>
            </a:r>
          </a:p>
        </p:txBody>
      </p:sp>
      <p:grpSp>
        <p:nvGrpSpPr>
          <p:cNvPr id="7" name="Group 7"/>
          <p:cNvGrpSpPr/>
          <p:nvPr/>
        </p:nvGrpSpPr>
        <p:grpSpPr>
          <a:xfrm>
            <a:off x="7508775" y="807567"/>
            <a:ext cx="9252596" cy="3185416"/>
            <a:chOff x="0" y="0"/>
            <a:chExt cx="2588357" cy="814090"/>
          </a:xfrm>
        </p:grpSpPr>
        <p:sp>
          <p:nvSpPr>
            <p:cNvPr id="8" name="Freeform 8"/>
            <p:cNvSpPr/>
            <p:nvPr/>
          </p:nvSpPr>
          <p:spPr>
            <a:xfrm>
              <a:off x="0" y="0"/>
              <a:ext cx="2588357" cy="814090"/>
            </a:xfrm>
            <a:custGeom>
              <a:avLst/>
              <a:gdLst/>
              <a:ahLst/>
              <a:cxnLst/>
              <a:rect l="l" t="t" r="r" b="b"/>
              <a:pathLst>
                <a:path w="2588357" h="814090">
                  <a:moveTo>
                    <a:pt x="31796" y="0"/>
                  </a:moveTo>
                  <a:lnTo>
                    <a:pt x="2556561" y="0"/>
                  </a:lnTo>
                  <a:cubicBezTo>
                    <a:pt x="2564994" y="0"/>
                    <a:pt x="2573081" y="3350"/>
                    <a:pt x="2579044" y="9313"/>
                  </a:cubicBezTo>
                  <a:cubicBezTo>
                    <a:pt x="2585007" y="15276"/>
                    <a:pt x="2588357" y="23363"/>
                    <a:pt x="2588357" y="31796"/>
                  </a:cubicBezTo>
                  <a:lnTo>
                    <a:pt x="2588357" y="782294"/>
                  </a:lnTo>
                  <a:cubicBezTo>
                    <a:pt x="2588357" y="799855"/>
                    <a:pt x="2574121" y="814090"/>
                    <a:pt x="2556561" y="814090"/>
                  </a:cubicBezTo>
                  <a:lnTo>
                    <a:pt x="31796" y="814090"/>
                  </a:lnTo>
                  <a:cubicBezTo>
                    <a:pt x="14235" y="814090"/>
                    <a:pt x="0" y="799855"/>
                    <a:pt x="0" y="782294"/>
                  </a:cubicBezTo>
                  <a:lnTo>
                    <a:pt x="0" y="31796"/>
                  </a:lnTo>
                  <a:cubicBezTo>
                    <a:pt x="0" y="23363"/>
                    <a:pt x="3350" y="15276"/>
                    <a:pt x="9313" y="9313"/>
                  </a:cubicBezTo>
                  <a:cubicBezTo>
                    <a:pt x="15276" y="3350"/>
                    <a:pt x="23363" y="0"/>
                    <a:pt x="31796" y="0"/>
                  </a:cubicBezTo>
                  <a:close/>
                </a:path>
              </a:pathLst>
            </a:custGeom>
            <a:solidFill>
              <a:srgbClr val="C2EDF0"/>
            </a:solidFill>
          </p:spPr>
        </p:sp>
        <p:sp>
          <p:nvSpPr>
            <p:cNvPr id="9" name="TextBox 9"/>
            <p:cNvSpPr txBox="1"/>
            <p:nvPr/>
          </p:nvSpPr>
          <p:spPr>
            <a:xfrm>
              <a:off x="0" y="-38100"/>
              <a:ext cx="2588357" cy="852190"/>
            </a:xfrm>
            <a:prstGeom prst="rect">
              <a:avLst/>
            </a:prstGeom>
          </p:spPr>
          <p:txBody>
            <a:bodyPr lIns="50800" tIns="50800" rIns="50800" bIns="50800" rtlCol="0" anchor="ctr"/>
            <a:lstStyle/>
            <a:p>
              <a:pPr algn="ctr">
                <a:lnSpc>
                  <a:spcPts val="2100"/>
                </a:lnSpc>
              </a:pPr>
              <a:endParaRPr/>
            </a:p>
          </p:txBody>
        </p:sp>
      </p:grpSp>
      <p:grpSp>
        <p:nvGrpSpPr>
          <p:cNvPr id="10" name="Group 10"/>
          <p:cNvGrpSpPr/>
          <p:nvPr/>
        </p:nvGrpSpPr>
        <p:grpSpPr>
          <a:xfrm>
            <a:off x="7580733" y="4587214"/>
            <a:ext cx="9162635" cy="5175472"/>
            <a:chOff x="0" y="0"/>
            <a:chExt cx="2563190" cy="1502414"/>
          </a:xfrm>
        </p:grpSpPr>
        <p:sp>
          <p:nvSpPr>
            <p:cNvPr id="11" name="Freeform 11"/>
            <p:cNvSpPr/>
            <p:nvPr/>
          </p:nvSpPr>
          <p:spPr>
            <a:xfrm>
              <a:off x="0" y="0"/>
              <a:ext cx="2563190" cy="1502414"/>
            </a:xfrm>
            <a:custGeom>
              <a:avLst/>
              <a:gdLst/>
              <a:ahLst/>
              <a:cxnLst/>
              <a:rect l="l" t="t" r="r" b="b"/>
              <a:pathLst>
                <a:path w="2563190" h="1502414">
                  <a:moveTo>
                    <a:pt x="32108" y="0"/>
                  </a:moveTo>
                  <a:lnTo>
                    <a:pt x="2531082" y="0"/>
                  </a:lnTo>
                  <a:cubicBezTo>
                    <a:pt x="2539598" y="0"/>
                    <a:pt x="2547765" y="3383"/>
                    <a:pt x="2553786" y="9404"/>
                  </a:cubicBezTo>
                  <a:cubicBezTo>
                    <a:pt x="2559808" y="15426"/>
                    <a:pt x="2563190" y="23592"/>
                    <a:pt x="2563190" y="32108"/>
                  </a:cubicBezTo>
                  <a:lnTo>
                    <a:pt x="2563190" y="1470306"/>
                  </a:lnTo>
                  <a:cubicBezTo>
                    <a:pt x="2563190" y="1478822"/>
                    <a:pt x="2559808" y="1486988"/>
                    <a:pt x="2553786" y="1493010"/>
                  </a:cubicBezTo>
                  <a:cubicBezTo>
                    <a:pt x="2547765" y="1499031"/>
                    <a:pt x="2539598" y="1502414"/>
                    <a:pt x="2531082" y="1502414"/>
                  </a:cubicBezTo>
                  <a:lnTo>
                    <a:pt x="32108" y="1502414"/>
                  </a:lnTo>
                  <a:cubicBezTo>
                    <a:pt x="23592" y="1502414"/>
                    <a:pt x="15426" y="1499031"/>
                    <a:pt x="9404" y="1493010"/>
                  </a:cubicBezTo>
                  <a:cubicBezTo>
                    <a:pt x="3383" y="1486988"/>
                    <a:pt x="0" y="1478822"/>
                    <a:pt x="0" y="1470306"/>
                  </a:cubicBezTo>
                  <a:lnTo>
                    <a:pt x="0" y="32108"/>
                  </a:lnTo>
                  <a:cubicBezTo>
                    <a:pt x="0" y="23592"/>
                    <a:pt x="3383" y="15426"/>
                    <a:pt x="9404" y="9404"/>
                  </a:cubicBezTo>
                  <a:cubicBezTo>
                    <a:pt x="15426" y="3383"/>
                    <a:pt x="23592" y="0"/>
                    <a:pt x="32108" y="0"/>
                  </a:cubicBezTo>
                  <a:close/>
                </a:path>
              </a:pathLst>
            </a:custGeom>
            <a:solidFill>
              <a:srgbClr val="86DBE0"/>
            </a:solidFill>
          </p:spPr>
        </p:sp>
        <p:sp>
          <p:nvSpPr>
            <p:cNvPr id="12" name="TextBox 12"/>
            <p:cNvSpPr txBox="1"/>
            <p:nvPr/>
          </p:nvSpPr>
          <p:spPr>
            <a:xfrm>
              <a:off x="0" y="-38100"/>
              <a:ext cx="2563190" cy="1540514"/>
            </a:xfrm>
            <a:prstGeom prst="rect">
              <a:avLst/>
            </a:prstGeom>
          </p:spPr>
          <p:txBody>
            <a:bodyPr lIns="50800" tIns="50800" rIns="50800" bIns="50800" rtlCol="0" anchor="ctr"/>
            <a:lstStyle/>
            <a:p>
              <a:pPr algn="ctr">
                <a:lnSpc>
                  <a:spcPts val="2100"/>
                </a:lnSpc>
              </a:pPr>
              <a:endParaRPr/>
            </a:p>
          </p:txBody>
        </p:sp>
      </p:grpSp>
      <p:graphicFrame>
        <p:nvGraphicFramePr>
          <p:cNvPr id="13" name="Table 13"/>
          <p:cNvGraphicFramePr>
            <a:graphicFrameLocks noGrp="1"/>
          </p:cNvGraphicFramePr>
          <p:nvPr>
            <p:extLst>
              <p:ext uri="{D42A27DB-BD31-4B8C-83A1-F6EECF244321}">
                <p14:modId xmlns:p14="http://schemas.microsoft.com/office/powerpoint/2010/main" val="2453177730"/>
              </p:ext>
            </p:extLst>
          </p:nvPr>
        </p:nvGraphicFramePr>
        <p:xfrm>
          <a:off x="7973796" y="823458"/>
          <a:ext cx="8787574" cy="8892042"/>
        </p:xfrm>
        <a:graphic>
          <a:graphicData uri="http://schemas.openxmlformats.org/drawingml/2006/table">
            <a:tbl>
              <a:tblPr/>
              <a:tblGrid>
                <a:gridCol w="1138798">
                  <a:extLst>
                    <a:ext uri="{9D8B030D-6E8A-4147-A177-3AD203B41FA5}">
                      <a16:colId xmlns:a16="http://schemas.microsoft.com/office/drawing/2014/main" val="20000"/>
                    </a:ext>
                  </a:extLst>
                </a:gridCol>
                <a:gridCol w="967381">
                  <a:extLst>
                    <a:ext uri="{9D8B030D-6E8A-4147-A177-3AD203B41FA5}">
                      <a16:colId xmlns:a16="http://schemas.microsoft.com/office/drawing/2014/main" val="20001"/>
                    </a:ext>
                  </a:extLst>
                </a:gridCol>
                <a:gridCol w="6681395">
                  <a:extLst>
                    <a:ext uri="{9D8B030D-6E8A-4147-A177-3AD203B41FA5}">
                      <a16:colId xmlns:a16="http://schemas.microsoft.com/office/drawing/2014/main" val="20002"/>
                    </a:ext>
                  </a:extLst>
                </a:gridCol>
              </a:tblGrid>
              <a:tr h="359079">
                <a:tc>
                  <a:txBody>
                    <a:bodyPr/>
                    <a:lstStyle/>
                    <a:p>
                      <a:pPr marL="0" lvl="0" indent="0" algn="ctr">
                        <a:lnSpc>
                          <a:spcPts val="743"/>
                        </a:lnSpc>
                        <a:defRPr/>
                      </a:pPr>
                      <a:r>
                        <a:rPr lang="en-US" sz="1487" b="1" u="none" strike="noStrike" dirty="0" err="1">
                          <a:solidFill>
                            <a:srgbClr val="285F74"/>
                          </a:solidFill>
                          <a:latin typeface="DejaVu Sans Bold"/>
                          <a:ea typeface="DejaVu Sans Bold"/>
                          <a:cs typeface="DejaVu Sans Bold"/>
                          <a:sym typeface="DejaVu Sans Bold"/>
                        </a:rPr>
                        <a:t>Semaine</a:t>
                      </a:r>
                      <a:endParaRPr lang="en-US" sz="1100" dirty="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marL="0" lvl="0" indent="0" algn="ctr">
                        <a:lnSpc>
                          <a:spcPts val="743"/>
                        </a:lnSpc>
                        <a:defRPr/>
                      </a:pPr>
                      <a:r>
                        <a:rPr lang="en-US" sz="1487" b="1" u="none" strike="noStrike">
                          <a:solidFill>
                            <a:srgbClr val="285F74"/>
                          </a:solidFill>
                          <a:latin typeface="DejaVu Sans Bold"/>
                          <a:ea typeface="DejaVu Sans Bold"/>
                          <a:cs typeface="DejaVu Sans Bold"/>
                          <a:sym typeface="DejaVu Sans Bold"/>
                        </a:rPr>
                        <a:t>Date</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marL="0" lvl="0" indent="0" algn="ctr">
                        <a:lnSpc>
                          <a:spcPts val="743"/>
                        </a:lnSpc>
                        <a:defRPr/>
                      </a:pPr>
                      <a:r>
                        <a:rPr lang="en-US" sz="1487" b="1" u="none" strike="noStrike" dirty="0">
                          <a:solidFill>
                            <a:srgbClr val="285F74"/>
                          </a:solidFill>
                          <a:latin typeface="DejaVu Sans Bold"/>
                          <a:ea typeface="DejaVu Sans Bold"/>
                          <a:cs typeface="DejaVu Sans Bold"/>
                          <a:sym typeface="DejaVu Sans Bold"/>
                        </a:rPr>
                        <a:t>Actions</a:t>
                      </a:r>
                      <a:endParaRPr lang="en-US" sz="1100" dirty="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848969">
                <a:tc>
                  <a:txBody>
                    <a:bodyPr/>
                    <a:lstStyle/>
                    <a:p>
                      <a:pPr marL="0" lvl="0" indent="0" algn="ctr">
                        <a:lnSpc>
                          <a:spcPts val="2038"/>
                        </a:lnSpc>
                        <a:defRPr/>
                      </a:pPr>
                      <a:r>
                        <a:rPr lang="en-US" sz="1487" b="1">
                          <a:solidFill>
                            <a:srgbClr val="285F74"/>
                          </a:solidFill>
                          <a:latin typeface="DejaVu Sans Bold"/>
                          <a:ea typeface="DejaVu Sans Bold"/>
                          <a:cs typeface="DejaVu Sans Bold"/>
                          <a:sym typeface="DejaVu Sans Bold"/>
                        </a:rPr>
                        <a:t>S1</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algn="ctr">
                        <a:lnSpc>
                          <a:spcPts val="2038"/>
                        </a:lnSpc>
                        <a:defRPr/>
                      </a:pPr>
                      <a:r>
                        <a:rPr lang="en-US" sz="1487" b="1">
                          <a:solidFill>
                            <a:srgbClr val="285F74"/>
                          </a:solidFill>
                          <a:latin typeface="DejaVu Sans Bold"/>
                          <a:ea typeface="DejaVu Sans Bold"/>
                          <a:cs typeface="DejaVu Sans Bold"/>
                          <a:sym typeface="DejaVu Sans Bold"/>
                        </a:rPr>
                        <a:t>6-10 </a:t>
                      </a:r>
                      <a:endParaRPr lang="en-US" sz="1100"/>
                    </a:p>
                    <a:p>
                      <a:pPr marL="0" lvl="0" indent="0" algn="ctr">
                        <a:lnSpc>
                          <a:spcPts val="2038"/>
                        </a:lnSpc>
                      </a:pPr>
                      <a:r>
                        <a:rPr lang="en-US" sz="1487" b="1">
                          <a:solidFill>
                            <a:srgbClr val="285F74"/>
                          </a:solidFill>
                          <a:latin typeface="DejaVu Sans Bold"/>
                          <a:ea typeface="DejaVu Sans Bold"/>
                          <a:cs typeface="DejaVu Sans Bold"/>
                          <a:sym typeface="DejaVu Sans Bold"/>
                        </a:rPr>
                        <a:t>oct.</a:t>
                      </a:r>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marL="267695" lvl="1" indent="-133847" algn="l">
                        <a:lnSpc>
                          <a:spcPts val="1847"/>
                        </a:lnSpc>
                        <a:buFont typeface="Arial"/>
                        <a:buChar char="•"/>
                        <a:defRPr/>
                      </a:pPr>
                      <a:r>
                        <a:rPr lang="en-US" sz="1239" u="none" strike="noStrike">
                          <a:solidFill>
                            <a:srgbClr val="285F74"/>
                          </a:solidFill>
                          <a:latin typeface="DejaVu Sans Light"/>
                          <a:ea typeface="DejaVu Sans Light"/>
                          <a:cs typeface="DejaVu Sans Light"/>
                          <a:sym typeface="DejaVu Sans Light"/>
                        </a:rPr>
                        <a:t>Présentation du programme*, du calendrier, des concours et des activités</a:t>
                      </a:r>
                      <a:endParaRPr lang="en-US" sz="1100"/>
                    </a:p>
                    <a:p>
                      <a:pPr marL="267695" lvl="1" indent="-133847" algn="l">
                        <a:lnSpc>
                          <a:spcPts val="1847"/>
                        </a:lnSpc>
                        <a:buFont typeface="Arial"/>
                        <a:buChar char="•"/>
                      </a:pPr>
                      <a:r>
                        <a:rPr lang="en-US" sz="1239" u="none" strike="noStrike">
                          <a:solidFill>
                            <a:srgbClr val="285F74"/>
                          </a:solidFill>
                          <a:latin typeface="DejaVu Sans Light"/>
                          <a:ea typeface="DejaVu Sans Light"/>
                          <a:cs typeface="DejaVu Sans Light"/>
                          <a:sym typeface="DejaVu Sans Light"/>
                        </a:rPr>
                        <a:t>Activités brise-glace </a:t>
                      </a:r>
                    </a:p>
                    <a:p>
                      <a:pPr marL="267695" lvl="1" indent="-133847" algn="l">
                        <a:lnSpc>
                          <a:spcPts val="1847"/>
                        </a:lnSpc>
                        <a:buFont typeface="Arial"/>
                        <a:buChar char="•"/>
                      </a:pPr>
                      <a:r>
                        <a:rPr lang="en-US" sz="1239" u="none" strike="noStrike">
                          <a:solidFill>
                            <a:srgbClr val="285F74"/>
                          </a:solidFill>
                          <a:latin typeface="DejaVu Sans Light"/>
                          <a:ea typeface="DejaVu Sans Light"/>
                          <a:cs typeface="DejaVu Sans Light"/>
                          <a:sym typeface="DejaVu Sans Light"/>
                        </a:rPr>
                        <a:t>Remue-méninges («brainstorming»)</a:t>
                      </a:r>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976113">
                <a:tc>
                  <a:txBody>
                    <a:bodyPr/>
                    <a:lstStyle/>
                    <a:p>
                      <a:pPr marL="0" lvl="0" indent="0" algn="ctr">
                        <a:lnSpc>
                          <a:spcPts val="2038"/>
                        </a:lnSpc>
                        <a:defRPr/>
                      </a:pPr>
                      <a:r>
                        <a:rPr lang="en-US" sz="1487" b="1">
                          <a:solidFill>
                            <a:srgbClr val="285F74"/>
                          </a:solidFill>
                          <a:latin typeface="DejaVu Sans Bold"/>
                          <a:ea typeface="DejaVu Sans Bold"/>
                          <a:cs typeface="DejaVu Sans Bold"/>
                          <a:sym typeface="DejaVu Sans Bold"/>
                        </a:rPr>
                        <a:t>S2</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algn="ctr">
                        <a:lnSpc>
                          <a:spcPts val="2038"/>
                        </a:lnSpc>
                        <a:defRPr/>
                      </a:pPr>
                      <a:r>
                        <a:rPr lang="en-US" sz="1487" b="1">
                          <a:solidFill>
                            <a:srgbClr val="285F74"/>
                          </a:solidFill>
                          <a:latin typeface="DejaVu Sans Bold"/>
                          <a:ea typeface="DejaVu Sans Bold"/>
                          <a:cs typeface="DejaVu Sans Bold"/>
                          <a:sym typeface="DejaVu Sans Bold"/>
                        </a:rPr>
                        <a:t>13-17</a:t>
                      </a:r>
                      <a:endParaRPr lang="en-US" sz="1100"/>
                    </a:p>
                    <a:p>
                      <a:pPr marL="0" lvl="0" indent="0" algn="ctr">
                        <a:lnSpc>
                          <a:spcPts val="2038"/>
                        </a:lnSpc>
                      </a:pPr>
                      <a:r>
                        <a:rPr lang="en-US" sz="1487" b="1" u="none" strike="noStrike">
                          <a:solidFill>
                            <a:srgbClr val="285F74"/>
                          </a:solidFill>
                          <a:latin typeface="DejaVu Sans Bold"/>
                          <a:ea typeface="DejaVu Sans Bold"/>
                          <a:cs typeface="DejaVu Sans Bold"/>
                          <a:sym typeface="DejaVu Sans Bold"/>
                        </a:rPr>
                        <a:t>oct.</a:t>
                      </a:r>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marL="267695" lvl="1" indent="-133847" algn="l">
                        <a:lnSpc>
                          <a:spcPts val="1847"/>
                        </a:lnSpc>
                        <a:buFont typeface="Arial"/>
                        <a:buChar char="•"/>
                        <a:defRPr/>
                      </a:pPr>
                      <a:r>
                        <a:rPr lang="en-US" sz="1239">
                          <a:solidFill>
                            <a:srgbClr val="285F74"/>
                          </a:solidFill>
                          <a:latin typeface="DejaVu Sans Light"/>
                          <a:ea typeface="DejaVu Sans Light"/>
                          <a:cs typeface="DejaVu Sans Light"/>
                          <a:sym typeface="DejaVu Sans Light"/>
                        </a:rPr>
                        <a:t>Remue-méninges («brainstorming»)</a:t>
                      </a:r>
                      <a:endParaRPr lang="en-US" sz="1100"/>
                    </a:p>
                    <a:p>
                      <a:pPr marL="267693" lvl="1" indent="-133846" algn="l">
                        <a:lnSpc>
                          <a:spcPts val="1450"/>
                        </a:lnSpc>
                        <a:buFont typeface="Arial"/>
                        <a:buChar char="•"/>
                      </a:pPr>
                      <a:r>
                        <a:rPr lang="en-US" sz="1239">
                          <a:solidFill>
                            <a:srgbClr val="285F74"/>
                          </a:solidFill>
                          <a:latin typeface="DejaVu Sans Light"/>
                          <a:ea typeface="DejaVu Sans Light"/>
                          <a:cs typeface="DejaVu Sans Light"/>
                          <a:sym typeface="DejaVu Sans Light"/>
                        </a:rPr>
                        <a:t>Choix de trois produits/services</a:t>
                      </a:r>
                    </a:p>
                    <a:p>
                      <a:pPr marL="267695" lvl="1" indent="-133847" algn="l">
                        <a:lnSpc>
                          <a:spcPts val="1847"/>
                        </a:lnSpc>
                        <a:buFont typeface="Arial"/>
                        <a:buChar char="•"/>
                      </a:pPr>
                      <a:r>
                        <a:rPr lang="en-US" sz="1239">
                          <a:solidFill>
                            <a:srgbClr val="285F74"/>
                          </a:solidFill>
                          <a:latin typeface="DejaVu Sans Light"/>
                          <a:ea typeface="DejaVu Sans Light"/>
                          <a:cs typeface="DejaVu Sans Light"/>
                          <a:sym typeface="DejaVu Sans Light"/>
                        </a:rPr>
                        <a:t>Théorie et travail en équipe :</a:t>
                      </a:r>
                    </a:p>
                    <a:p>
                      <a:pPr marL="535389" lvl="2" indent="-178463" algn="l">
                        <a:lnSpc>
                          <a:spcPts val="1847"/>
                        </a:lnSpc>
                        <a:buFont typeface="Arial"/>
                        <a:buChar char="⚬"/>
                      </a:pPr>
                      <a:r>
                        <a:rPr lang="en-US" sz="1239" u="sng">
                          <a:solidFill>
                            <a:srgbClr val="285F74"/>
                          </a:solidFill>
                          <a:latin typeface="DejaVu Sans Light"/>
                          <a:ea typeface="DejaVu Sans Light"/>
                          <a:cs typeface="DejaVu Sans Light"/>
                          <a:sym typeface="DejaVu Sans Light"/>
                        </a:rPr>
                        <a:t>Étude de marché (annexe 1.5)</a:t>
                      </a:r>
                    </a:p>
                    <a:p>
                      <a:pPr marL="535389" lvl="2" indent="-178463" algn="l">
                        <a:lnSpc>
                          <a:spcPts val="1847"/>
                        </a:lnSpc>
                        <a:buFont typeface="Arial"/>
                        <a:buChar char="⚬"/>
                      </a:pPr>
                      <a:r>
                        <a:rPr lang="en-US" sz="1239" u="sng">
                          <a:solidFill>
                            <a:srgbClr val="285F74"/>
                          </a:solidFill>
                          <a:latin typeface="DejaVu Sans Light"/>
                          <a:ea typeface="DejaVu Sans Light"/>
                          <a:cs typeface="DejaVu Sans Light"/>
                          <a:sym typeface="DejaVu Sans Light"/>
                        </a:rPr>
                        <a:t>Étude de faisabilité (annexe 1.4)</a:t>
                      </a:r>
                    </a:p>
                    <a:p>
                      <a:pPr marL="535389" lvl="2" indent="-178463" algn="l">
                        <a:lnSpc>
                          <a:spcPts val="1847"/>
                        </a:lnSpc>
                        <a:buFont typeface="Arial"/>
                        <a:buChar char="⚬"/>
                      </a:pPr>
                      <a:r>
                        <a:rPr lang="en-US" sz="1239" u="sng">
                          <a:solidFill>
                            <a:srgbClr val="285F74"/>
                          </a:solidFill>
                          <a:latin typeface="DejaVu Sans Light"/>
                          <a:ea typeface="DejaVu Sans Light"/>
                          <a:cs typeface="DejaVu Sans Light"/>
                          <a:sym typeface="DejaVu Sans Light"/>
                        </a:rPr>
                        <a:t>Lignes directrices sur les produits et services (annexe 1.3)</a:t>
                      </a:r>
                    </a:p>
                    <a:p>
                      <a:pPr marL="535389" lvl="2" indent="-178463" algn="l">
                        <a:lnSpc>
                          <a:spcPts val="1847"/>
                        </a:lnSpc>
                        <a:buFont typeface="Arial"/>
                        <a:buChar char="⚬"/>
                      </a:pPr>
                      <a:r>
                        <a:rPr lang="en-US" sz="1239" strike="noStrike">
                          <a:solidFill>
                            <a:srgbClr val="285F74"/>
                          </a:solidFill>
                          <a:latin typeface="DejaVu Sans Light"/>
                          <a:ea typeface="DejaVu Sans Light"/>
                          <a:cs typeface="DejaVu Sans Light"/>
                          <a:sym typeface="DejaVu Sans Light"/>
                        </a:rPr>
                        <a:t>Responsabilité sociale des entreprises</a:t>
                      </a:r>
                      <a:r>
                        <a:rPr lang="en-US" sz="1239" b="1" strike="noStrike">
                          <a:solidFill>
                            <a:srgbClr val="285F74"/>
                          </a:solidFill>
                          <a:latin typeface="DejaVu Sans Bold"/>
                          <a:ea typeface="DejaVu Sans Bold"/>
                          <a:cs typeface="DejaVu Sans Bold"/>
                          <a:sym typeface="DejaVu Sans Bold"/>
                        </a:rPr>
                        <a:t>*</a:t>
                      </a:r>
                    </a:p>
                    <a:p>
                      <a:pPr marL="267695" lvl="1" indent="-133847" algn="l">
                        <a:lnSpc>
                          <a:spcPts val="1847"/>
                        </a:lnSpc>
                        <a:buFont typeface="Arial"/>
                        <a:buChar char="•"/>
                      </a:pPr>
                      <a:r>
                        <a:rPr lang="en-US" sz="1239" strike="noStrike">
                          <a:solidFill>
                            <a:srgbClr val="285F74"/>
                          </a:solidFill>
                          <a:latin typeface="DejaVu Sans Light"/>
                          <a:ea typeface="DejaVu Sans Light"/>
                          <a:cs typeface="DejaVu Sans Light"/>
                          <a:sym typeface="DejaVu Sans Light"/>
                        </a:rPr>
                        <a:t>Facultatif : atelier propriété intellectuelle*</a:t>
                      </a:r>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95751">
                <a:tc gridSpan="3">
                  <a:txBody>
                    <a:bodyPr/>
                    <a:lstStyle/>
                    <a:p>
                      <a:pPr algn="l">
                        <a:lnSpc>
                          <a:spcPts val="1698"/>
                        </a:lnSpc>
                        <a:defRPr/>
                      </a:pPr>
                      <a:r>
                        <a:rPr lang="en-US" sz="1239">
                          <a:solidFill>
                            <a:srgbClr val="285F74"/>
                          </a:solidFill>
                          <a:latin typeface="DejaVu Sans Light"/>
                          <a:ea typeface="DejaVu Sans Light"/>
                          <a:cs typeface="DejaVu Sans Light"/>
                          <a:sym typeface="DejaVu Sans Light"/>
                        </a:rPr>
                        <a:t>*Ateliers disponibles durant la phase Inspirer : </a:t>
                      </a:r>
                      <a:r>
                        <a:rPr lang="en-US" sz="1239" b="1">
                          <a:solidFill>
                            <a:srgbClr val="285F74"/>
                          </a:solidFill>
                          <a:latin typeface="DejaVu Sans Bold"/>
                          <a:ea typeface="DejaVu Sans Bold"/>
                          <a:cs typeface="DejaVu Sans Bold"/>
                          <a:sym typeface="DejaVu Sans Bold"/>
                        </a:rPr>
                        <a:t>« Présentation du programme », « Propriété intellectuelle » </a:t>
                      </a:r>
                      <a:r>
                        <a:rPr lang="en-US" sz="1239">
                          <a:solidFill>
                            <a:srgbClr val="285F74"/>
                          </a:solidFill>
                          <a:latin typeface="DejaVu Sans Light"/>
                          <a:ea typeface="DejaVu Sans Light"/>
                          <a:cs typeface="DejaVu Sans Light"/>
                          <a:sym typeface="DejaVu Sans Light"/>
                        </a:rPr>
                        <a:t>et </a:t>
                      </a:r>
                      <a:r>
                        <a:rPr lang="en-US" sz="1239" b="1">
                          <a:solidFill>
                            <a:srgbClr val="285F74"/>
                          </a:solidFill>
                          <a:latin typeface="DejaVu Sans Bold"/>
                          <a:ea typeface="DejaVu Sans Bold"/>
                          <a:cs typeface="DejaVu Sans Bold"/>
                          <a:sym typeface="DejaVu Sans Bold"/>
                        </a:rPr>
                        <a:t>« Responsabilité sociale des entreprises</a:t>
                      </a:r>
                      <a:r>
                        <a:rPr lang="en-US" sz="1239">
                          <a:solidFill>
                            <a:srgbClr val="285F74"/>
                          </a:solidFill>
                          <a:latin typeface="DejaVu Sans Light"/>
                          <a:ea typeface="DejaVu Sans Light"/>
                          <a:cs typeface="DejaVu Sans Light"/>
                          <a:sym typeface="DejaVu Sans Light"/>
                        </a:rPr>
                        <a:t> </a:t>
                      </a:r>
                      <a:r>
                        <a:rPr lang="en-US" sz="1239" b="1">
                          <a:solidFill>
                            <a:srgbClr val="285F74"/>
                          </a:solidFill>
                          <a:latin typeface="DejaVu Sans Bold"/>
                          <a:ea typeface="DejaVu Sans Bold"/>
                          <a:cs typeface="DejaVu Sans Bold"/>
                          <a:sym typeface="DejaVu Sans Bold"/>
                        </a:rPr>
                        <a:t>»</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hMerge="1">
                  <a:txBody>
                    <a:bodyPr/>
                    <a:lstStyle/>
                    <a:p>
                      <a:pPr algn="l">
                        <a:lnSpc>
                          <a:spcPts val="1698"/>
                        </a:lnSpc>
                        <a:defRPr/>
                      </a:pPr>
                      <a:r>
                        <a:rPr lang="en-US" sz="1239">
                          <a:solidFill>
                            <a:srgbClr val="285F74"/>
                          </a:solidFill>
                          <a:latin typeface="DejaVu Sans Light"/>
                          <a:ea typeface="DejaVu Sans Light"/>
                          <a:cs typeface="DejaVu Sans Light"/>
                          <a:sym typeface="DejaVu Sans Light"/>
                        </a:rPr>
                        <a:t>*Ateliers disponibles durant la phase Inspirer : </a:t>
                      </a:r>
                      <a:r>
                        <a:rPr lang="en-US" sz="1239" b="1">
                          <a:solidFill>
                            <a:srgbClr val="285F74"/>
                          </a:solidFill>
                          <a:latin typeface="DejaVu Sans Bold"/>
                          <a:ea typeface="DejaVu Sans Bold"/>
                          <a:cs typeface="DejaVu Sans Bold"/>
                          <a:sym typeface="DejaVu Sans Bold"/>
                        </a:rPr>
                        <a:t>« Présentation du programme », « Propriété intellectuelle » </a:t>
                      </a:r>
                      <a:r>
                        <a:rPr lang="en-US" sz="1239">
                          <a:solidFill>
                            <a:srgbClr val="285F74"/>
                          </a:solidFill>
                          <a:latin typeface="DejaVu Sans Light"/>
                          <a:ea typeface="DejaVu Sans Light"/>
                          <a:cs typeface="DejaVu Sans Light"/>
                          <a:sym typeface="DejaVu Sans Light"/>
                        </a:rPr>
                        <a:t>et </a:t>
                      </a:r>
                      <a:r>
                        <a:rPr lang="en-US" sz="1239" b="1">
                          <a:solidFill>
                            <a:srgbClr val="285F74"/>
                          </a:solidFill>
                          <a:latin typeface="DejaVu Sans Bold"/>
                          <a:ea typeface="DejaVu Sans Bold"/>
                          <a:cs typeface="DejaVu Sans Bold"/>
                          <a:sym typeface="DejaVu Sans Bold"/>
                        </a:rPr>
                        <a:t>« Responsabilité sociale des entreprises</a:t>
                      </a:r>
                      <a:r>
                        <a:rPr lang="en-US" sz="1239">
                          <a:solidFill>
                            <a:srgbClr val="285F74"/>
                          </a:solidFill>
                          <a:latin typeface="DejaVu Sans Light"/>
                          <a:ea typeface="DejaVu Sans Light"/>
                          <a:cs typeface="DejaVu Sans Light"/>
                          <a:sym typeface="DejaVu Sans Light"/>
                        </a:rPr>
                        <a:t> </a:t>
                      </a:r>
                      <a:r>
                        <a:rPr lang="en-US" sz="1239" b="1">
                          <a:solidFill>
                            <a:srgbClr val="285F74"/>
                          </a:solidFill>
                          <a:latin typeface="DejaVu Sans Bold"/>
                          <a:ea typeface="DejaVu Sans Bold"/>
                          <a:cs typeface="DejaVu Sans Bold"/>
                          <a:sym typeface="DejaVu Sans Bold"/>
                        </a:rPr>
                        <a:t>»</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hMerge="1">
                  <a:txBody>
                    <a:bodyPr/>
                    <a:lstStyle/>
                    <a:p>
                      <a:pPr algn="l">
                        <a:lnSpc>
                          <a:spcPts val="1698"/>
                        </a:lnSpc>
                        <a:defRPr/>
                      </a:pPr>
                      <a:r>
                        <a:rPr lang="en-US" sz="1239">
                          <a:solidFill>
                            <a:srgbClr val="285F74"/>
                          </a:solidFill>
                          <a:latin typeface="DejaVu Sans Light"/>
                          <a:ea typeface="DejaVu Sans Light"/>
                          <a:cs typeface="DejaVu Sans Light"/>
                          <a:sym typeface="DejaVu Sans Light"/>
                        </a:rPr>
                        <a:t>*Ateliers disponibles durant la phase Inspirer : </a:t>
                      </a:r>
                      <a:r>
                        <a:rPr lang="en-US" sz="1239" b="1">
                          <a:solidFill>
                            <a:srgbClr val="285F74"/>
                          </a:solidFill>
                          <a:latin typeface="DejaVu Sans Bold"/>
                          <a:ea typeface="DejaVu Sans Bold"/>
                          <a:cs typeface="DejaVu Sans Bold"/>
                          <a:sym typeface="DejaVu Sans Bold"/>
                        </a:rPr>
                        <a:t>« Présentation du programme », « Propriété intellectuelle » </a:t>
                      </a:r>
                      <a:r>
                        <a:rPr lang="en-US" sz="1239">
                          <a:solidFill>
                            <a:srgbClr val="285F74"/>
                          </a:solidFill>
                          <a:latin typeface="DejaVu Sans Light"/>
                          <a:ea typeface="DejaVu Sans Light"/>
                          <a:cs typeface="DejaVu Sans Light"/>
                          <a:sym typeface="DejaVu Sans Light"/>
                        </a:rPr>
                        <a:t>et </a:t>
                      </a:r>
                      <a:r>
                        <a:rPr lang="en-US" sz="1239" b="1">
                          <a:solidFill>
                            <a:srgbClr val="285F74"/>
                          </a:solidFill>
                          <a:latin typeface="DejaVu Sans Bold"/>
                          <a:ea typeface="DejaVu Sans Bold"/>
                          <a:cs typeface="DejaVu Sans Bold"/>
                          <a:sym typeface="DejaVu Sans Bold"/>
                        </a:rPr>
                        <a:t>« Responsabilité sociale des entreprises</a:t>
                      </a:r>
                      <a:r>
                        <a:rPr lang="en-US" sz="1239">
                          <a:solidFill>
                            <a:srgbClr val="285F74"/>
                          </a:solidFill>
                          <a:latin typeface="DejaVu Sans Light"/>
                          <a:ea typeface="DejaVu Sans Light"/>
                          <a:cs typeface="DejaVu Sans Light"/>
                          <a:sym typeface="DejaVu Sans Light"/>
                        </a:rPr>
                        <a:t> </a:t>
                      </a:r>
                      <a:r>
                        <a:rPr lang="en-US" sz="1239" b="1">
                          <a:solidFill>
                            <a:srgbClr val="285F74"/>
                          </a:solidFill>
                          <a:latin typeface="DejaVu Sans Bold"/>
                          <a:ea typeface="DejaVu Sans Bold"/>
                          <a:cs typeface="DejaVu Sans Bold"/>
                          <a:sym typeface="DejaVu Sans Bold"/>
                        </a:rPr>
                        <a:t>»</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548575">
                <a:tc>
                  <a:txBody>
                    <a:bodyPr/>
                    <a:lstStyle/>
                    <a:p>
                      <a:pPr marL="0" lvl="0" indent="0" algn="ctr">
                        <a:lnSpc>
                          <a:spcPts val="2038"/>
                        </a:lnSpc>
                        <a:defRPr/>
                      </a:pPr>
                      <a:r>
                        <a:rPr lang="en-US" sz="1487" b="1">
                          <a:solidFill>
                            <a:srgbClr val="285F74"/>
                          </a:solidFill>
                          <a:latin typeface="DejaVu Sans Bold"/>
                          <a:ea typeface="DejaVu Sans Bold"/>
                          <a:cs typeface="DejaVu Sans Bold"/>
                          <a:sym typeface="DejaVu Sans Bold"/>
                        </a:rPr>
                        <a:t>S3</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marL="0" lvl="0" indent="0" algn="ctr">
                        <a:lnSpc>
                          <a:spcPts val="2038"/>
                        </a:lnSpc>
                        <a:defRPr/>
                      </a:pPr>
                      <a:r>
                        <a:rPr lang="en-US" sz="1487" b="1">
                          <a:solidFill>
                            <a:srgbClr val="285F74"/>
                          </a:solidFill>
                          <a:latin typeface="DejaVu Sans Bold"/>
                          <a:ea typeface="DejaVu Sans Bold"/>
                          <a:cs typeface="DejaVu Sans Bold"/>
                          <a:sym typeface="DejaVu Sans Bold"/>
                        </a:rPr>
                        <a:t>20-24 oct.</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marL="267695" lvl="1" indent="-133847" algn="l">
                        <a:lnSpc>
                          <a:spcPts val="1847"/>
                        </a:lnSpc>
                        <a:buFont typeface="Arial"/>
                        <a:buChar char="•"/>
                        <a:defRPr/>
                      </a:pPr>
                      <a:r>
                        <a:rPr lang="en-US" sz="1239" dirty="0" err="1">
                          <a:solidFill>
                            <a:srgbClr val="285F74"/>
                          </a:solidFill>
                          <a:latin typeface="DejaVu Sans Light"/>
                          <a:ea typeface="DejaVu Sans Light"/>
                          <a:cs typeface="DejaVu Sans Light"/>
                          <a:sym typeface="DejaVu Sans Light"/>
                        </a:rPr>
                        <a:t>Présentation</a:t>
                      </a:r>
                      <a:r>
                        <a:rPr lang="en-US" sz="1239" dirty="0">
                          <a:solidFill>
                            <a:srgbClr val="285F74"/>
                          </a:solidFill>
                          <a:latin typeface="DejaVu Sans Light"/>
                          <a:ea typeface="DejaVu Sans Light"/>
                          <a:cs typeface="DejaVu Sans Light"/>
                          <a:sym typeface="DejaVu Sans Light"/>
                        </a:rPr>
                        <a:t> des trois </a:t>
                      </a:r>
                      <a:r>
                        <a:rPr lang="en-US" sz="1239" dirty="0" err="1">
                          <a:solidFill>
                            <a:srgbClr val="285F74"/>
                          </a:solidFill>
                          <a:latin typeface="DejaVu Sans Light"/>
                          <a:ea typeface="DejaVu Sans Light"/>
                          <a:cs typeface="DejaVu Sans Light"/>
                          <a:sym typeface="DejaVu Sans Light"/>
                        </a:rPr>
                        <a:t>produits</a:t>
                      </a:r>
                      <a:r>
                        <a:rPr lang="en-US" sz="1239" dirty="0">
                          <a:solidFill>
                            <a:srgbClr val="285F74"/>
                          </a:solidFill>
                          <a:latin typeface="DejaVu Sans Light"/>
                          <a:ea typeface="DejaVu Sans Light"/>
                          <a:cs typeface="DejaVu Sans Light"/>
                          <a:sym typeface="DejaVu Sans Light"/>
                        </a:rPr>
                        <a:t> / services (</a:t>
                      </a:r>
                      <a:r>
                        <a:rPr lang="en-US" sz="1239" u="sng" dirty="0">
                          <a:solidFill>
                            <a:srgbClr val="285F74"/>
                          </a:solidFill>
                          <a:latin typeface="DejaVu Sans Light"/>
                          <a:ea typeface="DejaVu Sans Light"/>
                          <a:cs typeface="DejaVu Sans Light"/>
                          <a:sym typeface="DejaVu Sans Light"/>
                        </a:rPr>
                        <a:t>annexes 2.1</a:t>
                      </a:r>
                      <a:r>
                        <a:rPr lang="en-US" sz="1239" dirty="0">
                          <a:solidFill>
                            <a:srgbClr val="285F74"/>
                          </a:solidFill>
                          <a:latin typeface="DejaVu Sans Light"/>
                          <a:ea typeface="DejaVu Sans Light"/>
                          <a:cs typeface="DejaVu Sans Light"/>
                          <a:sym typeface="DejaVu Sans Light"/>
                        </a:rPr>
                        <a:t>) et vote</a:t>
                      </a:r>
                      <a:endParaRPr lang="en-US" sz="1100" dirty="0"/>
                    </a:p>
                    <a:p>
                      <a:pPr marL="267695" lvl="1" indent="-133847" algn="l">
                        <a:lnSpc>
                          <a:spcPts val="1847"/>
                        </a:lnSpc>
                        <a:buFont typeface="Arial"/>
                        <a:buChar char="•"/>
                      </a:pPr>
                      <a:r>
                        <a:rPr lang="en-US" sz="1239" dirty="0" err="1">
                          <a:solidFill>
                            <a:srgbClr val="285F74"/>
                          </a:solidFill>
                          <a:latin typeface="DejaVu Sans Light"/>
                          <a:ea typeface="DejaVu Sans Light"/>
                          <a:cs typeface="DejaVu Sans Light"/>
                          <a:sym typeface="DejaVu Sans Light"/>
                        </a:rPr>
                        <a:t>Expliquer</a:t>
                      </a:r>
                      <a:r>
                        <a:rPr lang="en-US" sz="1239" dirty="0">
                          <a:solidFill>
                            <a:srgbClr val="285F74"/>
                          </a:solidFill>
                          <a:latin typeface="DejaVu Sans Light"/>
                          <a:ea typeface="DejaVu Sans Light"/>
                          <a:cs typeface="DejaVu Sans Light"/>
                          <a:sym typeface="DejaVu Sans Light"/>
                        </a:rPr>
                        <a:t> les </a:t>
                      </a:r>
                      <a:r>
                        <a:rPr lang="en-US" sz="1239" dirty="0" err="1">
                          <a:solidFill>
                            <a:srgbClr val="285F74"/>
                          </a:solidFill>
                          <a:latin typeface="DejaVu Sans Light"/>
                          <a:ea typeface="DejaVu Sans Light"/>
                          <a:cs typeface="DejaVu Sans Light"/>
                          <a:sym typeface="DejaVu Sans Light"/>
                        </a:rPr>
                        <a:t>rôles</a:t>
                      </a:r>
                      <a:r>
                        <a:rPr lang="en-US" sz="1239" dirty="0">
                          <a:solidFill>
                            <a:srgbClr val="285F74"/>
                          </a:solidFill>
                          <a:latin typeface="DejaVu Sans Light"/>
                          <a:ea typeface="DejaVu Sans Light"/>
                          <a:cs typeface="DejaVu Sans Light"/>
                          <a:sym typeface="DejaVu Sans Light"/>
                        </a:rPr>
                        <a:t> de direction et le </a:t>
                      </a:r>
                      <a:r>
                        <a:rPr lang="en-US" sz="1239" dirty="0" err="1">
                          <a:solidFill>
                            <a:srgbClr val="285F74"/>
                          </a:solidFill>
                          <a:latin typeface="DejaVu Sans Light"/>
                          <a:ea typeface="DejaVu Sans Light"/>
                          <a:cs typeface="DejaVu Sans Light"/>
                          <a:sym typeface="DejaVu Sans Light"/>
                        </a:rPr>
                        <a:t>déroulé</a:t>
                      </a:r>
                      <a:r>
                        <a:rPr lang="en-US" sz="1239" dirty="0">
                          <a:solidFill>
                            <a:srgbClr val="285F74"/>
                          </a:solidFill>
                          <a:latin typeface="DejaVu Sans Light"/>
                          <a:ea typeface="DejaVu Sans Light"/>
                          <a:cs typeface="DejaVu Sans Light"/>
                          <a:sym typeface="DejaVu Sans Light"/>
                        </a:rPr>
                        <a:t> des </a:t>
                      </a:r>
                      <a:r>
                        <a:rPr lang="en-US" sz="1239" dirty="0" err="1">
                          <a:solidFill>
                            <a:srgbClr val="285F74"/>
                          </a:solidFill>
                          <a:latin typeface="DejaVu Sans Light"/>
                          <a:ea typeface="DejaVu Sans Light"/>
                          <a:cs typeface="DejaVu Sans Light"/>
                          <a:sym typeface="DejaVu Sans Light"/>
                        </a:rPr>
                        <a:t>élections</a:t>
                      </a:r>
                      <a:endParaRPr lang="en-US" sz="1239" dirty="0">
                        <a:solidFill>
                          <a:srgbClr val="285F74"/>
                        </a:solidFill>
                        <a:latin typeface="DejaVu Sans Light"/>
                        <a:ea typeface="DejaVu Sans Light"/>
                        <a:cs typeface="DejaVu Sans Light"/>
                        <a:sym typeface="DejaVu Sans Light"/>
                      </a:endParaRPr>
                    </a:p>
                    <a:p>
                      <a:pPr marL="267695" lvl="1" indent="-133847" algn="l">
                        <a:lnSpc>
                          <a:spcPts val="1847"/>
                        </a:lnSpc>
                        <a:buFont typeface="Arial"/>
                        <a:buChar char="•"/>
                      </a:pPr>
                      <a:r>
                        <a:rPr lang="en-US" sz="1239" dirty="0">
                          <a:solidFill>
                            <a:srgbClr val="285F74"/>
                          </a:solidFill>
                          <a:latin typeface="DejaVu Sans Light"/>
                          <a:ea typeface="DejaVu Sans Light"/>
                          <a:cs typeface="DejaVu Sans Light"/>
                          <a:sym typeface="DejaVu Sans Light"/>
                        </a:rPr>
                        <a:t>Choix du nom de </a:t>
                      </a:r>
                      <a:r>
                        <a:rPr lang="en-US" sz="1239" dirty="0" err="1">
                          <a:solidFill>
                            <a:srgbClr val="285F74"/>
                          </a:solidFill>
                          <a:latin typeface="DejaVu Sans Light"/>
                          <a:ea typeface="DejaVu Sans Light"/>
                          <a:cs typeface="DejaVu Sans Light"/>
                          <a:sym typeface="DejaVu Sans Light"/>
                        </a:rPr>
                        <a:t>l'Entreprise</a:t>
                      </a:r>
                      <a:r>
                        <a:rPr lang="en-US" sz="1239" dirty="0">
                          <a:solidFill>
                            <a:srgbClr val="285F74"/>
                          </a:solidFill>
                          <a:latin typeface="DejaVu Sans Light"/>
                          <a:ea typeface="DejaVu Sans Light"/>
                          <a:cs typeface="DejaVu Sans Light"/>
                          <a:sym typeface="DejaVu Sans Light"/>
                        </a:rPr>
                        <a:t> </a:t>
                      </a:r>
                      <a:r>
                        <a:rPr lang="en-US" sz="1239" dirty="0" err="1">
                          <a:solidFill>
                            <a:srgbClr val="285F74"/>
                          </a:solidFill>
                          <a:latin typeface="DejaVu Sans Light"/>
                          <a:ea typeface="DejaVu Sans Light"/>
                          <a:cs typeface="DejaVu Sans Light"/>
                          <a:sym typeface="DejaVu Sans Light"/>
                        </a:rPr>
                        <a:t>Étudiante</a:t>
                      </a:r>
                      <a:r>
                        <a:rPr lang="en-US" sz="1239" dirty="0">
                          <a:solidFill>
                            <a:srgbClr val="285F74"/>
                          </a:solidFill>
                          <a:latin typeface="DejaVu Sans Light"/>
                          <a:ea typeface="DejaVu Sans Light"/>
                          <a:cs typeface="DejaVu Sans Light"/>
                          <a:sym typeface="DejaVu Sans Light"/>
                        </a:rPr>
                        <a:t> </a:t>
                      </a:r>
                    </a:p>
                    <a:p>
                      <a:pPr marL="267695" lvl="1" indent="-133847" algn="l">
                        <a:lnSpc>
                          <a:spcPts val="1847"/>
                        </a:lnSpc>
                        <a:buFont typeface="Arial"/>
                        <a:buChar char="•"/>
                      </a:pPr>
                      <a:r>
                        <a:rPr lang="en-US" sz="1239" dirty="0" err="1">
                          <a:solidFill>
                            <a:srgbClr val="285F74"/>
                          </a:solidFill>
                          <a:latin typeface="DejaVu Sans Light"/>
                          <a:ea typeface="DejaVu Sans Light"/>
                          <a:cs typeface="DejaVu Sans Light"/>
                          <a:sym typeface="DejaVu Sans Light"/>
                        </a:rPr>
                        <a:t>Calcul</a:t>
                      </a:r>
                      <a:r>
                        <a:rPr lang="en-US" sz="1239" dirty="0">
                          <a:solidFill>
                            <a:srgbClr val="285F74"/>
                          </a:solidFill>
                          <a:latin typeface="DejaVu Sans Light"/>
                          <a:ea typeface="DejaVu Sans Light"/>
                          <a:cs typeface="DejaVu Sans Light"/>
                          <a:sym typeface="DejaVu Sans Light"/>
                        </a:rPr>
                        <a:t> du </a:t>
                      </a:r>
                      <a:r>
                        <a:rPr lang="en-US" sz="1239" dirty="0" err="1">
                          <a:solidFill>
                            <a:srgbClr val="285F74"/>
                          </a:solidFill>
                          <a:latin typeface="DejaVu Sans Light"/>
                          <a:ea typeface="DejaVu Sans Light"/>
                          <a:cs typeface="DejaVu Sans Light"/>
                          <a:sym typeface="DejaVu Sans Light"/>
                        </a:rPr>
                        <a:t>seuil</a:t>
                      </a:r>
                      <a:r>
                        <a:rPr lang="en-US" sz="1239" dirty="0">
                          <a:solidFill>
                            <a:srgbClr val="285F74"/>
                          </a:solidFill>
                          <a:latin typeface="DejaVu Sans Light"/>
                          <a:ea typeface="DejaVu Sans Light"/>
                          <a:cs typeface="DejaVu Sans Light"/>
                          <a:sym typeface="DejaVu Sans Light"/>
                        </a:rPr>
                        <a:t> de </a:t>
                      </a:r>
                      <a:r>
                        <a:rPr lang="en-US" sz="1239" dirty="0" err="1">
                          <a:solidFill>
                            <a:srgbClr val="285F74"/>
                          </a:solidFill>
                          <a:latin typeface="DejaVu Sans Light"/>
                          <a:ea typeface="DejaVu Sans Light"/>
                          <a:cs typeface="DejaVu Sans Light"/>
                          <a:sym typeface="DejaVu Sans Light"/>
                        </a:rPr>
                        <a:t>rentabilité</a:t>
                      </a:r>
                      <a:endParaRPr lang="en-US" sz="1239" dirty="0">
                        <a:solidFill>
                          <a:srgbClr val="285F74"/>
                        </a:solidFill>
                        <a:latin typeface="DejaVu Sans Light"/>
                        <a:ea typeface="DejaVu Sans Light"/>
                        <a:cs typeface="DejaVu Sans Light"/>
                        <a:sym typeface="DejaVu Sans Light"/>
                      </a:endParaRPr>
                    </a:p>
                    <a:p>
                      <a:pPr marL="267695" lvl="1" indent="-133847" algn="l">
                        <a:lnSpc>
                          <a:spcPts val="1847"/>
                        </a:lnSpc>
                        <a:buFont typeface="Arial"/>
                        <a:buChar char="•"/>
                      </a:pPr>
                      <a:r>
                        <a:rPr lang="en-US" sz="1239" dirty="0" err="1">
                          <a:solidFill>
                            <a:srgbClr val="285F74"/>
                          </a:solidFill>
                          <a:latin typeface="DejaVu Sans Light"/>
                          <a:ea typeface="DejaVu Sans Light"/>
                          <a:cs typeface="DejaVu Sans Light"/>
                          <a:sym typeface="DejaVu Sans Light"/>
                        </a:rPr>
                        <a:t>Émission</a:t>
                      </a:r>
                      <a:r>
                        <a:rPr lang="en-US" sz="1239" dirty="0">
                          <a:solidFill>
                            <a:srgbClr val="285F74"/>
                          </a:solidFill>
                          <a:latin typeface="DejaVu Sans Light"/>
                          <a:ea typeface="DejaVu Sans Light"/>
                          <a:cs typeface="DejaVu Sans Light"/>
                          <a:sym typeface="DejaVu Sans Light"/>
                        </a:rPr>
                        <a:t> </a:t>
                      </a:r>
                      <a:r>
                        <a:rPr lang="en-US" sz="1239" dirty="0" err="1">
                          <a:solidFill>
                            <a:srgbClr val="285F74"/>
                          </a:solidFill>
                          <a:latin typeface="DejaVu Sans Light"/>
                          <a:ea typeface="DejaVu Sans Light"/>
                          <a:cs typeface="DejaVu Sans Light"/>
                          <a:sym typeface="DejaVu Sans Light"/>
                        </a:rPr>
                        <a:t>d'actions</a:t>
                      </a:r>
                      <a:r>
                        <a:rPr lang="en-US" sz="1239" dirty="0">
                          <a:solidFill>
                            <a:srgbClr val="285F74"/>
                          </a:solidFill>
                          <a:latin typeface="DejaVu Sans Light"/>
                          <a:ea typeface="DejaVu Sans Light"/>
                          <a:cs typeface="DejaVu Sans Light"/>
                          <a:sym typeface="DejaVu Sans Light"/>
                        </a:rPr>
                        <a:t> </a:t>
                      </a:r>
                    </a:p>
                    <a:p>
                      <a:pPr marL="267695" lvl="1" indent="-133847" algn="l">
                        <a:lnSpc>
                          <a:spcPts val="1847"/>
                        </a:lnSpc>
                        <a:buFont typeface="Arial"/>
                        <a:buChar char="•"/>
                      </a:pPr>
                      <a:r>
                        <a:rPr lang="en-US" sz="1239" dirty="0">
                          <a:solidFill>
                            <a:srgbClr val="285F74"/>
                          </a:solidFill>
                          <a:latin typeface="DejaVu Sans Light"/>
                          <a:ea typeface="DejaVu Sans Light"/>
                          <a:cs typeface="DejaVu Sans Light"/>
                          <a:sym typeface="DejaVu Sans Light"/>
                        </a:rPr>
                        <a:t>Début des inscriptions </a:t>
                      </a:r>
                      <a:r>
                        <a:rPr lang="en-US" sz="1239" dirty="0" err="1">
                          <a:solidFill>
                            <a:srgbClr val="285F74"/>
                          </a:solidFill>
                          <a:latin typeface="DejaVu Sans Light"/>
                          <a:ea typeface="DejaVu Sans Light"/>
                          <a:cs typeface="DejaVu Sans Light"/>
                          <a:sym typeface="DejaVu Sans Light"/>
                        </a:rPr>
                        <a:t>officielles</a:t>
                      </a:r>
                      <a:endParaRPr lang="en-US" sz="1239" dirty="0">
                        <a:solidFill>
                          <a:srgbClr val="285F74"/>
                        </a:solidFill>
                        <a:latin typeface="DejaVu Sans Light"/>
                        <a:ea typeface="DejaVu Sans Light"/>
                        <a:cs typeface="DejaVu Sans Light"/>
                        <a:sym typeface="DejaVu Sans Light"/>
                      </a:endParaRPr>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548575">
                <a:tc>
                  <a:txBody>
                    <a:bodyPr/>
                    <a:lstStyle/>
                    <a:p>
                      <a:pPr algn="ctr">
                        <a:lnSpc>
                          <a:spcPts val="2038"/>
                        </a:lnSpc>
                        <a:defRPr/>
                      </a:pPr>
                      <a:r>
                        <a:rPr lang="en-US" sz="1487" b="1">
                          <a:solidFill>
                            <a:srgbClr val="285F74"/>
                          </a:solidFill>
                          <a:latin typeface="DejaVu Sans Bold"/>
                          <a:ea typeface="DejaVu Sans Bold"/>
                          <a:cs typeface="DejaVu Sans Bold"/>
                          <a:sym typeface="DejaVu Sans Bold"/>
                        </a:rPr>
                        <a:t>S4</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marL="0" lvl="0" indent="0" algn="ctr">
                        <a:lnSpc>
                          <a:spcPts val="2038"/>
                        </a:lnSpc>
                        <a:defRPr/>
                      </a:pPr>
                      <a:r>
                        <a:rPr lang="en-US" sz="1487" b="1">
                          <a:solidFill>
                            <a:srgbClr val="285F74"/>
                          </a:solidFill>
                          <a:latin typeface="DejaVu Sans Bold"/>
                          <a:ea typeface="DejaVu Sans Bold"/>
                          <a:cs typeface="DejaVu Sans Bold"/>
                          <a:sym typeface="DejaVu Sans Bold"/>
                        </a:rPr>
                        <a:t>27-31 oct.</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marL="267695" lvl="1" indent="-133847" algn="l">
                        <a:lnSpc>
                          <a:spcPts val="1847"/>
                        </a:lnSpc>
                        <a:buFont typeface="Arial"/>
                        <a:buChar char="•"/>
                        <a:defRPr/>
                      </a:pPr>
                      <a:r>
                        <a:rPr lang="en-US" sz="1239" dirty="0" err="1">
                          <a:solidFill>
                            <a:srgbClr val="285F74"/>
                          </a:solidFill>
                          <a:latin typeface="DejaVu Sans Light"/>
                          <a:ea typeface="DejaVu Sans Light"/>
                          <a:cs typeface="DejaVu Sans Light"/>
                          <a:sym typeface="DejaVu Sans Light"/>
                        </a:rPr>
                        <a:t>Élections</a:t>
                      </a:r>
                      <a:r>
                        <a:rPr lang="en-US" sz="1239" dirty="0">
                          <a:solidFill>
                            <a:srgbClr val="285F74"/>
                          </a:solidFill>
                          <a:latin typeface="DejaVu Sans Light"/>
                          <a:ea typeface="DejaVu Sans Light"/>
                          <a:cs typeface="DejaVu Sans Light"/>
                          <a:sym typeface="DejaVu Sans Light"/>
                        </a:rPr>
                        <a:t> des </a:t>
                      </a:r>
                      <a:r>
                        <a:rPr lang="en-US" sz="1239" dirty="0" err="1">
                          <a:solidFill>
                            <a:srgbClr val="285F74"/>
                          </a:solidFill>
                          <a:latin typeface="DejaVu Sans Light"/>
                          <a:ea typeface="DejaVu Sans Light"/>
                          <a:cs typeface="DejaVu Sans Light"/>
                          <a:sym typeface="DejaVu Sans Light"/>
                        </a:rPr>
                        <a:t>membres</a:t>
                      </a:r>
                      <a:r>
                        <a:rPr lang="en-US" sz="1239" dirty="0">
                          <a:solidFill>
                            <a:srgbClr val="285F74"/>
                          </a:solidFill>
                          <a:latin typeface="DejaVu Sans Light"/>
                          <a:ea typeface="DejaVu Sans Light"/>
                          <a:cs typeface="DejaVu Sans Light"/>
                          <a:sym typeface="DejaVu Sans Light"/>
                        </a:rPr>
                        <a:t> du </a:t>
                      </a:r>
                      <a:r>
                        <a:rPr lang="en-US" sz="1239" dirty="0" err="1">
                          <a:solidFill>
                            <a:srgbClr val="285F74"/>
                          </a:solidFill>
                          <a:latin typeface="DejaVu Sans Light"/>
                          <a:ea typeface="DejaVu Sans Light"/>
                          <a:cs typeface="DejaVu Sans Light"/>
                          <a:sym typeface="DejaVu Sans Light"/>
                        </a:rPr>
                        <a:t>conseil</a:t>
                      </a:r>
                      <a:r>
                        <a:rPr lang="en-US" sz="1239" dirty="0">
                          <a:solidFill>
                            <a:srgbClr val="285F74"/>
                          </a:solidFill>
                          <a:latin typeface="DejaVu Sans Light"/>
                          <a:ea typeface="DejaVu Sans Light"/>
                          <a:cs typeface="DejaVu Sans Light"/>
                          <a:sym typeface="DejaVu Sans Light"/>
                        </a:rPr>
                        <a:t> </a:t>
                      </a:r>
                      <a:r>
                        <a:rPr lang="en-US" sz="1239" dirty="0" err="1">
                          <a:solidFill>
                            <a:srgbClr val="285F74"/>
                          </a:solidFill>
                          <a:latin typeface="DejaVu Sans Light"/>
                          <a:ea typeface="DejaVu Sans Light"/>
                          <a:cs typeface="DejaVu Sans Light"/>
                          <a:sym typeface="DejaVu Sans Light"/>
                        </a:rPr>
                        <a:t>d’administration</a:t>
                      </a:r>
                      <a:endParaRPr lang="en-US" sz="1100" dirty="0"/>
                    </a:p>
                    <a:p>
                      <a:pPr marL="267695" lvl="1" indent="-133847" algn="l">
                        <a:lnSpc>
                          <a:spcPts val="1847"/>
                        </a:lnSpc>
                        <a:buFont typeface="Arial"/>
                        <a:buChar char="•"/>
                      </a:pPr>
                      <a:r>
                        <a:rPr lang="en-US" sz="1239" dirty="0">
                          <a:solidFill>
                            <a:srgbClr val="285F74"/>
                          </a:solidFill>
                          <a:latin typeface="DejaVu Sans Light"/>
                          <a:ea typeface="DejaVu Sans Light"/>
                          <a:cs typeface="DejaVu Sans Light"/>
                          <a:sym typeface="DejaVu Sans Light"/>
                        </a:rPr>
                        <a:t>Choix du prix du </a:t>
                      </a:r>
                      <a:r>
                        <a:rPr lang="en-US" sz="1239" dirty="0" err="1">
                          <a:solidFill>
                            <a:srgbClr val="285F74"/>
                          </a:solidFill>
                          <a:latin typeface="DejaVu Sans Light"/>
                          <a:ea typeface="DejaVu Sans Light"/>
                          <a:cs typeface="DejaVu Sans Light"/>
                          <a:sym typeface="DejaVu Sans Light"/>
                        </a:rPr>
                        <a:t>produit</a:t>
                      </a:r>
                      <a:r>
                        <a:rPr lang="en-US" sz="1239" dirty="0">
                          <a:solidFill>
                            <a:srgbClr val="285F74"/>
                          </a:solidFill>
                          <a:latin typeface="DejaVu Sans Light"/>
                          <a:ea typeface="DejaVu Sans Light"/>
                          <a:cs typeface="DejaVu Sans Light"/>
                          <a:sym typeface="DejaVu Sans Light"/>
                        </a:rPr>
                        <a:t> et du nom de </a:t>
                      </a:r>
                      <a:r>
                        <a:rPr lang="en-US" sz="1239" dirty="0" err="1">
                          <a:solidFill>
                            <a:srgbClr val="285F74"/>
                          </a:solidFill>
                          <a:latin typeface="DejaVu Sans Light"/>
                          <a:ea typeface="DejaVu Sans Light"/>
                          <a:cs typeface="DejaVu Sans Light"/>
                          <a:sym typeface="DejaVu Sans Light"/>
                        </a:rPr>
                        <a:t>l’entreprise</a:t>
                      </a:r>
                      <a:endParaRPr lang="en-US" sz="1239" dirty="0">
                        <a:solidFill>
                          <a:srgbClr val="285F74"/>
                        </a:solidFill>
                        <a:latin typeface="DejaVu Sans Light"/>
                        <a:ea typeface="DejaVu Sans Light"/>
                        <a:cs typeface="DejaVu Sans Light"/>
                        <a:sym typeface="DejaVu Sans Light"/>
                      </a:endParaRPr>
                    </a:p>
                    <a:p>
                      <a:pPr marL="267695" lvl="1" indent="-133847" algn="l">
                        <a:lnSpc>
                          <a:spcPts val="1847"/>
                        </a:lnSpc>
                        <a:buFont typeface="Arial"/>
                        <a:buChar char="•"/>
                      </a:pPr>
                      <a:r>
                        <a:rPr lang="en-US" sz="1239" dirty="0">
                          <a:solidFill>
                            <a:srgbClr val="285F74"/>
                          </a:solidFill>
                          <a:latin typeface="DejaVu Sans Light"/>
                          <a:ea typeface="DejaVu Sans Light"/>
                          <a:cs typeface="DejaVu Sans Light"/>
                          <a:sym typeface="DejaVu Sans Light"/>
                        </a:rPr>
                        <a:t>Mission, vision, </a:t>
                      </a:r>
                      <a:r>
                        <a:rPr lang="en-US" sz="1239" dirty="0" err="1">
                          <a:solidFill>
                            <a:srgbClr val="285F74"/>
                          </a:solidFill>
                          <a:latin typeface="DejaVu Sans Light"/>
                          <a:ea typeface="DejaVu Sans Light"/>
                          <a:cs typeface="DejaVu Sans Light"/>
                          <a:sym typeface="DejaVu Sans Light"/>
                        </a:rPr>
                        <a:t>valeurs</a:t>
                      </a:r>
                      <a:r>
                        <a:rPr lang="en-US" sz="1239" dirty="0">
                          <a:solidFill>
                            <a:srgbClr val="285F74"/>
                          </a:solidFill>
                          <a:latin typeface="DejaVu Sans Light"/>
                          <a:ea typeface="DejaVu Sans Light"/>
                          <a:cs typeface="DejaVu Sans Light"/>
                          <a:sym typeface="DejaVu Sans Light"/>
                        </a:rPr>
                        <a:t> (module express disponible)</a:t>
                      </a:r>
                    </a:p>
                    <a:p>
                      <a:pPr marL="267695" lvl="1" indent="-133847" algn="l">
                        <a:lnSpc>
                          <a:spcPts val="1847"/>
                        </a:lnSpc>
                        <a:buFont typeface="Arial"/>
                        <a:buChar char="•"/>
                      </a:pPr>
                      <a:r>
                        <a:rPr lang="en-US" sz="1239" dirty="0" err="1">
                          <a:solidFill>
                            <a:srgbClr val="285F74"/>
                          </a:solidFill>
                          <a:latin typeface="DejaVu Sans Light"/>
                          <a:ea typeface="DejaVu Sans Light"/>
                          <a:cs typeface="DejaVu Sans Light"/>
                          <a:sym typeface="DejaVu Sans Light"/>
                        </a:rPr>
                        <a:t>Poursuite</a:t>
                      </a:r>
                      <a:r>
                        <a:rPr lang="en-US" sz="1239" dirty="0">
                          <a:solidFill>
                            <a:srgbClr val="285F74"/>
                          </a:solidFill>
                          <a:latin typeface="DejaVu Sans Light"/>
                          <a:ea typeface="DejaVu Sans Light"/>
                          <a:cs typeface="DejaVu Sans Light"/>
                          <a:sym typeface="DejaVu Sans Light"/>
                        </a:rPr>
                        <a:t> de </a:t>
                      </a:r>
                      <a:r>
                        <a:rPr lang="en-US" sz="1239" dirty="0" err="1">
                          <a:solidFill>
                            <a:srgbClr val="285F74"/>
                          </a:solidFill>
                          <a:latin typeface="DejaVu Sans Light"/>
                          <a:ea typeface="DejaVu Sans Light"/>
                          <a:cs typeface="DejaVu Sans Light"/>
                          <a:sym typeface="DejaVu Sans Light"/>
                        </a:rPr>
                        <a:t>l’actionnariat</a:t>
                      </a:r>
                      <a:endParaRPr lang="en-US" sz="1239" dirty="0">
                        <a:solidFill>
                          <a:srgbClr val="285F74"/>
                        </a:solidFill>
                        <a:latin typeface="DejaVu Sans Light"/>
                        <a:ea typeface="DejaVu Sans Light"/>
                        <a:cs typeface="DejaVu Sans Light"/>
                        <a:sym typeface="DejaVu Sans Light"/>
                      </a:endParaRPr>
                    </a:p>
                    <a:p>
                      <a:pPr marL="267695" lvl="1" indent="-133847" algn="l">
                        <a:lnSpc>
                          <a:spcPts val="1847"/>
                        </a:lnSpc>
                        <a:buFont typeface="Arial"/>
                        <a:buChar char="•"/>
                      </a:pPr>
                      <a:r>
                        <a:rPr lang="en-US" sz="1239" dirty="0" err="1">
                          <a:solidFill>
                            <a:srgbClr val="285F74"/>
                          </a:solidFill>
                          <a:latin typeface="DejaVu Sans Light"/>
                          <a:ea typeface="DejaVu Sans Light"/>
                          <a:cs typeface="DejaVu Sans Light"/>
                          <a:sym typeface="DejaVu Sans Light"/>
                        </a:rPr>
                        <a:t>Poursuite</a:t>
                      </a:r>
                      <a:r>
                        <a:rPr lang="en-US" sz="1239" dirty="0">
                          <a:solidFill>
                            <a:srgbClr val="285F74"/>
                          </a:solidFill>
                          <a:latin typeface="DejaVu Sans Light"/>
                          <a:ea typeface="DejaVu Sans Light"/>
                          <a:cs typeface="DejaVu Sans Light"/>
                          <a:sym typeface="DejaVu Sans Light"/>
                        </a:rPr>
                        <a:t> des inscriptions </a:t>
                      </a:r>
                      <a:r>
                        <a:rPr lang="en-US" sz="1239" dirty="0" err="1">
                          <a:solidFill>
                            <a:srgbClr val="285F74"/>
                          </a:solidFill>
                          <a:latin typeface="DejaVu Sans Light"/>
                          <a:ea typeface="DejaVu Sans Light"/>
                          <a:cs typeface="DejaVu Sans Light"/>
                          <a:sym typeface="DejaVu Sans Light"/>
                        </a:rPr>
                        <a:t>officielles</a:t>
                      </a:r>
                      <a:endParaRPr lang="en-US" sz="1239" dirty="0">
                        <a:solidFill>
                          <a:srgbClr val="285F74"/>
                        </a:solidFill>
                        <a:latin typeface="DejaVu Sans Light"/>
                        <a:ea typeface="DejaVu Sans Light"/>
                        <a:cs typeface="DejaVu Sans Light"/>
                        <a:sym typeface="DejaVu Sans Light"/>
                      </a:endParaRPr>
                    </a:p>
                    <a:p>
                      <a:pPr marL="267695" lvl="1" indent="-133847" algn="l">
                        <a:lnSpc>
                          <a:spcPts val="1847"/>
                        </a:lnSpc>
                        <a:buFont typeface="Arial"/>
                        <a:buChar char="•"/>
                      </a:pPr>
                      <a:r>
                        <a:rPr lang="en-US" sz="1239" u="sng" dirty="0">
                          <a:solidFill>
                            <a:srgbClr val="285F74"/>
                          </a:solidFill>
                          <a:latin typeface="DejaVu Sans Light"/>
                          <a:ea typeface="DejaVu Sans Light"/>
                          <a:cs typeface="DejaVu Sans Light"/>
                          <a:sym typeface="DejaVu Sans Light"/>
                        </a:rPr>
                        <a:t>Fiche </a:t>
                      </a:r>
                      <a:r>
                        <a:rPr lang="en-US" sz="1239" u="sng" dirty="0" err="1">
                          <a:solidFill>
                            <a:srgbClr val="285F74"/>
                          </a:solidFill>
                          <a:latin typeface="DejaVu Sans Light"/>
                          <a:ea typeface="DejaVu Sans Light"/>
                          <a:cs typeface="DejaVu Sans Light"/>
                          <a:sym typeface="DejaVu Sans Light"/>
                        </a:rPr>
                        <a:t>personnelle</a:t>
                      </a:r>
                      <a:r>
                        <a:rPr lang="en-US" sz="1239" u="sng" dirty="0">
                          <a:solidFill>
                            <a:srgbClr val="285F74"/>
                          </a:solidFill>
                          <a:latin typeface="DejaVu Sans Light"/>
                          <a:ea typeface="DejaVu Sans Light"/>
                          <a:cs typeface="DejaVu Sans Light"/>
                          <a:sym typeface="DejaVu Sans Light"/>
                        </a:rPr>
                        <a:t> – </a:t>
                      </a:r>
                      <a:r>
                        <a:rPr lang="en-US" sz="1239" u="sng" dirty="0" err="1">
                          <a:solidFill>
                            <a:srgbClr val="285F74"/>
                          </a:solidFill>
                          <a:latin typeface="DejaVu Sans Light"/>
                          <a:ea typeface="DejaVu Sans Light"/>
                          <a:cs typeface="DejaVu Sans Light"/>
                          <a:sym typeface="DejaVu Sans Light"/>
                        </a:rPr>
                        <a:t>Mes</a:t>
                      </a:r>
                      <a:r>
                        <a:rPr lang="en-US" sz="1239" u="sng" dirty="0">
                          <a:solidFill>
                            <a:srgbClr val="285F74"/>
                          </a:solidFill>
                          <a:latin typeface="DejaVu Sans Light"/>
                          <a:ea typeface="DejaVu Sans Light"/>
                          <a:cs typeface="DejaVu Sans Light"/>
                          <a:sym typeface="DejaVu Sans Light"/>
                        </a:rPr>
                        <a:t> intentions </a:t>
                      </a:r>
                      <a:r>
                        <a:rPr lang="en-US" sz="1239" u="sng" dirty="0" err="1">
                          <a:solidFill>
                            <a:srgbClr val="285F74"/>
                          </a:solidFill>
                          <a:latin typeface="DejaVu Sans Light"/>
                          <a:ea typeface="DejaVu Sans Light"/>
                          <a:cs typeface="DejaVu Sans Light"/>
                          <a:sym typeface="DejaVu Sans Light"/>
                        </a:rPr>
                        <a:t>d’apprentissage</a:t>
                      </a:r>
                      <a:r>
                        <a:rPr lang="en-US" sz="1239" dirty="0">
                          <a:solidFill>
                            <a:srgbClr val="285F74"/>
                          </a:solidFill>
                          <a:latin typeface="DejaVu Sans Light"/>
                          <a:ea typeface="DejaVu Sans Light"/>
                          <a:cs typeface="DejaVu Sans Light"/>
                          <a:sym typeface="DejaVu Sans Light"/>
                        </a:rPr>
                        <a:t> </a:t>
                      </a:r>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014980">
                <a:tc>
                  <a:txBody>
                    <a:bodyPr/>
                    <a:lstStyle/>
                    <a:p>
                      <a:pPr algn="ctr">
                        <a:lnSpc>
                          <a:spcPts val="2038"/>
                        </a:lnSpc>
                        <a:defRPr/>
                      </a:pPr>
                      <a:r>
                        <a:rPr lang="en-US" sz="1487" b="1">
                          <a:solidFill>
                            <a:srgbClr val="285F74"/>
                          </a:solidFill>
                          <a:latin typeface="DejaVu Sans Bold"/>
                          <a:ea typeface="DejaVu Sans Bold"/>
                          <a:cs typeface="DejaVu Sans Bold"/>
                          <a:sym typeface="DejaVu Sans Bold"/>
                        </a:rPr>
                        <a:t>S5</a:t>
                      </a:r>
                      <a:endParaRPr lang="en-US" sz="1100"/>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algn="ctr">
                        <a:lnSpc>
                          <a:spcPts val="2038"/>
                        </a:lnSpc>
                        <a:defRPr/>
                      </a:pPr>
                      <a:r>
                        <a:rPr lang="en-US" sz="1487" b="1" dirty="0">
                          <a:solidFill>
                            <a:srgbClr val="285F74"/>
                          </a:solidFill>
                          <a:latin typeface="DejaVu Sans Bold"/>
                          <a:ea typeface="DejaVu Sans Bold"/>
                          <a:cs typeface="DejaVu Sans Bold"/>
                          <a:sym typeface="DejaVu Sans Bold"/>
                        </a:rPr>
                        <a:t>3-7</a:t>
                      </a:r>
                      <a:endParaRPr lang="en-US" sz="1100" dirty="0"/>
                    </a:p>
                    <a:p>
                      <a:pPr marL="0" lvl="0" indent="0" algn="ctr">
                        <a:lnSpc>
                          <a:spcPts val="2038"/>
                        </a:lnSpc>
                      </a:pPr>
                      <a:r>
                        <a:rPr lang="en-US" sz="1487" b="1" dirty="0" err="1">
                          <a:solidFill>
                            <a:srgbClr val="285F74"/>
                          </a:solidFill>
                          <a:latin typeface="DejaVu Sans Bold"/>
                          <a:ea typeface="DejaVu Sans Bold"/>
                          <a:cs typeface="DejaVu Sans Bold"/>
                          <a:sym typeface="DejaVu Sans Bold"/>
                        </a:rPr>
                        <a:t>nov.</a:t>
                      </a:r>
                      <a:endParaRPr lang="en-US" sz="1487" b="1" dirty="0">
                        <a:solidFill>
                          <a:srgbClr val="285F74"/>
                        </a:solidFill>
                        <a:latin typeface="DejaVu Sans Bold"/>
                        <a:ea typeface="DejaVu Sans Bold"/>
                        <a:cs typeface="DejaVu Sans Bold"/>
                        <a:sym typeface="DejaVu Sans Bold"/>
                      </a:endParaRPr>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tc>
                  <a:txBody>
                    <a:bodyPr/>
                    <a:lstStyle/>
                    <a:p>
                      <a:pPr marL="267695" lvl="1" indent="-133847" algn="l">
                        <a:lnSpc>
                          <a:spcPts val="1847"/>
                        </a:lnSpc>
                        <a:buFont typeface="Arial"/>
                        <a:buChar char="•"/>
                        <a:defRPr/>
                      </a:pPr>
                      <a:r>
                        <a:rPr lang="en-US" sz="1239" dirty="0" err="1">
                          <a:solidFill>
                            <a:srgbClr val="285F74"/>
                          </a:solidFill>
                          <a:latin typeface="DejaVu Sans Light"/>
                          <a:ea typeface="DejaVu Sans Light"/>
                          <a:cs typeface="DejaVu Sans Light"/>
                          <a:sym typeface="DejaVu Sans Light"/>
                        </a:rPr>
                        <a:t>Finaliser</a:t>
                      </a:r>
                      <a:r>
                        <a:rPr lang="en-US" sz="1239" dirty="0">
                          <a:solidFill>
                            <a:srgbClr val="285F74"/>
                          </a:solidFill>
                          <a:latin typeface="DejaVu Sans Light"/>
                          <a:ea typeface="DejaVu Sans Light"/>
                          <a:cs typeface="DejaVu Sans Light"/>
                          <a:sym typeface="DejaVu Sans Light"/>
                        </a:rPr>
                        <a:t> </a:t>
                      </a:r>
                      <a:r>
                        <a:rPr lang="en-US" sz="1239" dirty="0" err="1">
                          <a:solidFill>
                            <a:srgbClr val="285F74"/>
                          </a:solidFill>
                          <a:latin typeface="DejaVu Sans Light"/>
                          <a:ea typeface="DejaVu Sans Light"/>
                          <a:cs typeface="DejaVu Sans Light"/>
                          <a:sym typeface="DejaVu Sans Light"/>
                        </a:rPr>
                        <a:t>toutes</a:t>
                      </a:r>
                      <a:r>
                        <a:rPr lang="en-US" sz="1239" dirty="0">
                          <a:solidFill>
                            <a:srgbClr val="285F74"/>
                          </a:solidFill>
                          <a:latin typeface="DejaVu Sans Light"/>
                          <a:ea typeface="DejaVu Sans Light"/>
                          <a:cs typeface="DejaVu Sans Light"/>
                          <a:sym typeface="DejaVu Sans Light"/>
                        </a:rPr>
                        <a:t> les actions de </a:t>
                      </a:r>
                      <a:r>
                        <a:rPr lang="en-US" sz="1239" dirty="0" err="1">
                          <a:solidFill>
                            <a:srgbClr val="285F74"/>
                          </a:solidFill>
                          <a:latin typeface="DejaVu Sans Light"/>
                          <a:ea typeface="DejaVu Sans Light"/>
                          <a:cs typeface="DejaVu Sans Light"/>
                          <a:sym typeface="DejaVu Sans Light"/>
                        </a:rPr>
                        <a:t>démarrage</a:t>
                      </a:r>
                      <a:r>
                        <a:rPr lang="en-US" sz="1239" dirty="0">
                          <a:solidFill>
                            <a:srgbClr val="285F74"/>
                          </a:solidFill>
                          <a:latin typeface="DejaVu Sans Light"/>
                          <a:ea typeface="DejaVu Sans Light"/>
                          <a:cs typeface="DejaVu Sans Light"/>
                          <a:sym typeface="DejaVu Sans Light"/>
                        </a:rPr>
                        <a:t> : </a:t>
                      </a:r>
                      <a:endParaRPr lang="en-US" sz="1100" dirty="0"/>
                    </a:p>
                    <a:p>
                      <a:pPr marL="267695" lvl="1" indent="-133847" algn="l">
                        <a:lnSpc>
                          <a:spcPts val="1847"/>
                        </a:lnSpc>
                        <a:buFont typeface="Arial"/>
                        <a:buChar char="•"/>
                      </a:pPr>
                      <a:r>
                        <a:rPr lang="en-US" sz="1239" dirty="0">
                          <a:solidFill>
                            <a:srgbClr val="285F74"/>
                          </a:solidFill>
                          <a:latin typeface="DejaVu Sans Light"/>
                          <a:ea typeface="DejaVu Sans Light"/>
                          <a:cs typeface="DejaVu Sans Light"/>
                          <a:sym typeface="DejaVu Sans Light"/>
                        </a:rPr>
                        <a:t>Choix du </a:t>
                      </a:r>
                      <a:r>
                        <a:rPr lang="en-US" sz="1239" dirty="0" err="1">
                          <a:solidFill>
                            <a:srgbClr val="285F74"/>
                          </a:solidFill>
                          <a:latin typeface="DejaVu Sans Light"/>
                          <a:ea typeface="DejaVu Sans Light"/>
                          <a:cs typeface="DejaVu Sans Light"/>
                          <a:sym typeface="DejaVu Sans Light"/>
                        </a:rPr>
                        <a:t>produit</a:t>
                      </a:r>
                      <a:r>
                        <a:rPr lang="en-US" sz="1239" dirty="0">
                          <a:solidFill>
                            <a:srgbClr val="285F74"/>
                          </a:solidFill>
                          <a:latin typeface="DejaVu Sans Light"/>
                          <a:ea typeface="DejaVu Sans Light"/>
                          <a:cs typeface="DejaVu Sans Light"/>
                          <a:sym typeface="DejaVu Sans Light"/>
                        </a:rPr>
                        <a:t>, nom de </a:t>
                      </a:r>
                      <a:r>
                        <a:rPr lang="en-US" sz="1239" dirty="0" err="1">
                          <a:solidFill>
                            <a:srgbClr val="285F74"/>
                          </a:solidFill>
                          <a:latin typeface="DejaVu Sans Light"/>
                          <a:ea typeface="DejaVu Sans Light"/>
                          <a:cs typeface="DejaVu Sans Light"/>
                          <a:sym typeface="DejaVu Sans Light"/>
                        </a:rPr>
                        <a:t>l'entreprise</a:t>
                      </a:r>
                      <a:r>
                        <a:rPr lang="en-US" sz="1239" dirty="0">
                          <a:solidFill>
                            <a:srgbClr val="285F74"/>
                          </a:solidFill>
                          <a:latin typeface="DejaVu Sans Light"/>
                          <a:ea typeface="DejaVu Sans Light"/>
                          <a:cs typeface="DejaVu Sans Light"/>
                          <a:sym typeface="DejaVu Sans Light"/>
                        </a:rPr>
                        <a:t>, mission, vision, </a:t>
                      </a:r>
                      <a:r>
                        <a:rPr lang="en-US" sz="1239" dirty="0" err="1">
                          <a:solidFill>
                            <a:srgbClr val="285F74"/>
                          </a:solidFill>
                          <a:latin typeface="DejaVu Sans Light"/>
                          <a:ea typeface="DejaVu Sans Light"/>
                          <a:cs typeface="DejaVu Sans Light"/>
                          <a:sym typeface="DejaVu Sans Light"/>
                        </a:rPr>
                        <a:t>valeurs</a:t>
                      </a:r>
                      <a:r>
                        <a:rPr lang="en-US" sz="1239" dirty="0">
                          <a:solidFill>
                            <a:srgbClr val="285F74"/>
                          </a:solidFill>
                          <a:latin typeface="DejaVu Sans Light"/>
                          <a:ea typeface="DejaVu Sans Light"/>
                          <a:cs typeface="DejaVu Sans Light"/>
                          <a:sym typeface="DejaVu Sans Light"/>
                        </a:rPr>
                        <a:t>, </a:t>
                      </a:r>
                      <a:r>
                        <a:rPr lang="en-US" sz="1239" dirty="0" err="1">
                          <a:solidFill>
                            <a:srgbClr val="285F74"/>
                          </a:solidFill>
                          <a:latin typeface="DejaVu Sans Light"/>
                          <a:ea typeface="DejaVu Sans Light"/>
                          <a:cs typeface="DejaVu Sans Light"/>
                          <a:sym typeface="DejaVu Sans Light"/>
                        </a:rPr>
                        <a:t>statuts</a:t>
                      </a:r>
                      <a:r>
                        <a:rPr lang="en-US" sz="1239" dirty="0">
                          <a:solidFill>
                            <a:srgbClr val="285F74"/>
                          </a:solidFill>
                          <a:latin typeface="DejaVu Sans Light"/>
                          <a:ea typeface="DejaVu Sans Light"/>
                          <a:cs typeface="DejaVu Sans Light"/>
                          <a:sym typeface="DejaVu Sans Light"/>
                        </a:rPr>
                        <a:t> de </a:t>
                      </a:r>
                      <a:r>
                        <a:rPr lang="en-US" sz="1239" dirty="0" err="1">
                          <a:solidFill>
                            <a:srgbClr val="285F74"/>
                          </a:solidFill>
                          <a:latin typeface="DejaVu Sans Light"/>
                          <a:ea typeface="DejaVu Sans Light"/>
                          <a:cs typeface="DejaVu Sans Light"/>
                          <a:sym typeface="DejaVu Sans Light"/>
                        </a:rPr>
                        <a:t>l'entreprise</a:t>
                      </a:r>
                      <a:r>
                        <a:rPr lang="en-US" sz="1239" dirty="0">
                          <a:solidFill>
                            <a:srgbClr val="285F74"/>
                          </a:solidFill>
                          <a:latin typeface="DejaVu Sans Light"/>
                          <a:ea typeface="DejaVu Sans Light"/>
                          <a:cs typeface="DejaVu Sans Light"/>
                          <a:sym typeface="DejaVu Sans Light"/>
                        </a:rPr>
                        <a:t>, constitution et </a:t>
                      </a:r>
                      <a:r>
                        <a:rPr lang="en-US" sz="1239" dirty="0" err="1">
                          <a:solidFill>
                            <a:srgbClr val="285F74"/>
                          </a:solidFill>
                          <a:latin typeface="DejaVu Sans Light"/>
                          <a:ea typeface="DejaVu Sans Light"/>
                          <a:cs typeface="DejaVu Sans Light"/>
                          <a:sym typeface="DejaVu Sans Light"/>
                        </a:rPr>
                        <a:t>émission</a:t>
                      </a:r>
                      <a:r>
                        <a:rPr lang="en-US" sz="1239" dirty="0">
                          <a:solidFill>
                            <a:srgbClr val="285F74"/>
                          </a:solidFill>
                          <a:latin typeface="DejaVu Sans Light"/>
                          <a:ea typeface="DejaVu Sans Light"/>
                          <a:cs typeface="DejaVu Sans Light"/>
                          <a:sym typeface="DejaVu Sans Light"/>
                        </a:rPr>
                        <a:t> </a:t>
                      </a:r>
                      <a:r>
                        <a:rPr lang="en-US" sz="1239" dirty="0" err="1">
                          <a:solidFill>
                            <a:srgbClr val="285F74"/>
                          </a:solidFill>
                          <a:latin typeface="DejaVu Sans Light"/>
                          <a:ea typeface="DejaVu Sans Light"/>
                          <a:cs typeface="DejaVu Sans Light"/>
                          <a:sym typeface="DejaVu Sans Light"/>
                        </a:rPr>
                        <a:t>d'actions</a:t>
                      </a:r>
                      <a:endParaRPr lang="en-US" sz="1239" dirty="0">
                        <a:solidFill>
                          <a:srgbClr val="285F74"/>
                        </a:solidFill>
                        <a:latin typeface="DejaVu Sans Light"/>
                        <a:ea typeface="DejaVu Sans Light"/>
                        <a:cs typeface="DejaVu Sans Light"/>
                        <a:sym typeface="DejaVu Sans Light"/>
                      </a:endParaRPr>
                    </a:p>
                    <a:p>
                      <a:pPr marL="267695" lvl="1" indent="-133847" algn="l">
                        <a:lnSpc>
                          <a:spcPts val="1847"/>
                        </a:lnSpc>
                        <a:buFont typeface="Arial"/>
                        <a:buChar char="•"/>
                      </a:pPr>
                      <a:r>
                        <a:rPr lang="en-US" sz="1239" dirty="0" err="1">
                          <a:solidFill>
                            <a:srgbClr val="285F74"/>
                          </a:solidFill>
                          <a:latin typeface="DejaVu Sans Light"/>
                          <a:ea typeface="DejaVu Sans Light"/>
                          <a:cs typeface="DejaVu Sans Light"/>
                          <a:sym typeface="DejaVu Sans Light"/>
                        </a:rPr>
                        <a:t>Remplir</a:t>
                      </a:r>
                      <a:r>
                        <a:rPr lang="en-US" sz="1239" dirty="0">
                          <a:solidFill>
                            <a:srgbClr val="285F74"/>
                          </a:solidFill>
                          <a:latin typeface="DejaVu Sans Light"/>
                          <a:ea typeface="DejaVu Sans Light"/>
                          <a:cs typeface="DejaVu Sans Light"/>
                          <a:sym typeface="DejaVu Sans Light"/>
                        </a:rPr>
                        <a:t> : </a:t>
                      </a:r>
                    </a:p>
                    <a:p>
                      <a:pPr marL="535389" lvl="2" indent="-178463" algn="l">
                        <a:lnSpc>
                          <a:spcPts val="1847"/>
                        </a:lnSpc>
                        <a:buFont typeface="Arial"/>
                        <a:buChar char="⚬"/>
                      </a:pPr>
                      <a:r>
                        <a:rPr lang="en-US" sz="1239" u="sng" dirty="0" err="1">
                          <a:solidFill>
                            <a:srgbClr val="285F74"/>
                          </a:solidFill>
                          <a:latin typeface="DejaVu Sans Light"/>
                          <a:ea typeface="DejaVu Sans Light"/>
                          <a:cs typeface="DejaVu Sans Light"/>
                          <a:sym typeface="DejaVu Sans Light"/>
                        </a:rPr>
                        <a:t>Statuts</a:t>
                      </a:r>
                      <a:r>
                        <a:rPr lang="en-US" sz="1239" u="sng" dirty="0">
                          <a:solidFill>
                            <a:srgbClr val="285F74"/>
                          </a:solidFill>
                          <a:latin typeface="DejaVu Sans Light"/>
                          <a:ea typeface="DejaVu Sans Light"/>
                          <a:cs typeface="DejaVu Sans Light"/>
                          <a:sym typeface="DejaVu Sans Light"/>
                        </a:rPr>
                        <a:t> de </a:t>
                      </a:r>
                      <a:r>
                        <a:rPr lang="en-US" sz="1239" u="sng" dirty="0" err="1">
                          <a:solidFill>
                            <a:srgbClr val="285F74"/>
                          </a:solidFill>
                          <a:latin typeface="DejaVu Sans Light"/>
                          <a:ea typeface="DejaVu Sans Light"/>
                          <a:cs typeface="DejaVu Sans Light"/>
                          <a:sym typeface="DejaVu Sans Light"/>
                        </a:rPr>
                        <a:t>l’entreprise</a:t>
                      </a:r>
                      <a:endParaRPr lang="en-US" sz="1239" u="sng" dirty="0">
                        <a:solidFill>
                          <a:srgbClr val="285F74"/>
                        </a:solidFill>
                        <a:latin typeface="DejaVu Sans Light"/>
                        <a:ea typeface="DejaVu Sans Light"/>
                        <a:cs typeface="DejaVu Sans Light"/>
                        <a:sym typeface="DejaVu Sans Light"/>
                      </a:endParaRPr>
                    </a:p>
                    <a:p>
                      <a:pPr marL="535389" lvl="2" indent="-178463" algn="l">
                        <a:lnSpc>
                          <a:spcPts val="1847"/>
                        </a:lnSpc>
                        <a:buFont typeface="Arial"/>
                        <a:buChar char="⚬"/>
                      </a:pPr>
                      <a:r>
                        <a:rPr lang="en-US" sz="1239" u="sng" dirty="0" err="1">
                          <a:solidFill>
                            <a:srgbClr val="285F74"/>
                          </a:solidFill>
                          <a:latin typeface="DejaVu Sans Light"/>
                          <a:ea typeface="DejaVu Sans Light"/>
                          <a:cs typeface="DejaVu Sans Light"/>
                          <a:sym typeface="DejaVu Sans Light"/>
                        </a:rPr>
                        <a:t>Demande</a:t>
                      </a:r>
                      <a:r>
                        <a:rPr lang="en-US" sz="1239" u="sng" dirty="0">
                          <a:solidFill>
                            <a:srgbClr val="285F74"/>
                          </a:solidFill>
                          <a:latin typeface="DejaVu Sans Light"/>
                          <a:ea typeface="DejaVu Sans Light"/>
                          <a:cs typeface="DejaVu Sans Light"/>
                          <a:sym typeface="DejaVu Sans Light"/>
                        </a:rPr>
                        <a:t> de constitution </a:t>
                      </a:r>
                      <a:r>
                        <a:rPr lang="en-US" sz="1239" u="sng" dirty="0" err="1">
                          <a:solidFill>
                            <a:srgbClr val="285F74"/>
                          </a:solidFill>
                          <a:latin typeface="DejaVu Sans Light"/>
                          <a:ea typeface="DejaVu Sans Light"/>
                          <a:cs typeface="DejaVu Sans Light"/>
                          <a:sym typeface="DejaVu Sans Light"/>
                        </a:rPr>
                        <a:t>en</a:t>
                      </a:r>
                      <a:r>
                        <a:rPr lang="en-US" sz="1239" u="sng" dirty="0">
                          <a:solidFill>
                            <a:srgbClr val="285F74"/>
                          </a:solidFill>
                          <a:latin typeface="DejaVu Sans Light"/>
                          <a:ea typeface="DejaVu Sans Light"/>
                          <a:cs typeface="DejaVu Sans Light"/>
                          <a:sym typeface="DejaVu Sans Light"/>
                        </a:rPr>
                        <a:t> </a:t>
                      </a:r>
                      <a:r>
                        <a:rPr lang="en-US" sz="1239" u="sng" dirty="0" err="1">
                          <a:solidFill>
                            <a:srgbClr val="285F74"/>
                          </a:solidFill>
                          <a:latin typeface="DejaVu Sans Light"/>
                          <a:ea typeface="DejaVu Sans Light"/>
                          <a:cs typeface="DejaVu Sans Light"/>
                          <a:sym typeface="DejaVu Sans Light"/>
                        </a:rPr>
                        <a:t>société</a:t>
                      </a:r>
                      <a:endParaRPr lang="en-US" sz="1239" u="sng" dirty="0">
                        <a:solidFill>
                          <a:srgbClr val="285F74"/>
                        </a:solidFill>
                        <a:latin typeface="DejaVu Sans Light"/>
                        <a:ea typeface="DejaVu Sans Light"/>
                        <a:cs typeface="DejaVu Sans Light"/>
                        <a:sym typeface="DejaVu Sans Light"/>
                      </a:endParaRPr>
                    </a:p>
                    <a:p>
                      <a:pPr marL="535389" lvl="2" indent="-178463" algn="l">
                        <a:lnSpc>
                          <a:spcPts val="1847"/>
                        </a:lnSpc>
                        <a:buFont typeface="Arial"/>
                        <a:buChar char="⚬"/>
                      </a:pPr>
                      <a:r>
                        <a:rPr lang="en-US" sz="1239" u="sng" dirty="0">
                          <a:solidFill>
                            <a:srgbClr val="285F74"/>
                          </a:solidFill>
                          <a:latin typeface="DejaVu Sans Light"/>
                          <a:ea typeface="DejaVu Sans Light"/>
                          <a:cs typeface="DejaVu Sans Light"/>
                          <a:sym typeface="DejaVu Sans Light"/>
                        </a:rPr>
                        <a:t>Fiche approbation du </a:t>
                      </a:r>
                      <a:r>
                        <a:rPr lang="en-US" sz="1239" u="sng" dirty="0" err="1">
                          <a:solidFill>
                            <a:srgbClr val="285F74"/>
                          </a:solidFill>
                          <a:latin typeface="DejaVu Sans Light"/>
                          <a:ea typeface="DejaVu Sans Light"/>
                          <a:cs typeface="DejaVu Sans Light"/>
                          <a:sym typeface="DejaVu Sans Light"/>
                        </a:rPr>
                        <a:t>produit</a:t>
                      </a:r>
                      <a:r>
                        <a:rPr lang="en-US" sz="1239" u="sng" dirty="0">
                          <a:solidFill>
                            <a:srgbClr val="285F74"/>
                          </a:solidFill>
                          <a:latin typeface="DejaVu Sans Light"/>
                          <a:ea typeface="DejaVu Sans Light"/>
                          <a:cs typeface="DejaVu Sans Light"/>
                          <a:sym typeface="DejaVu Sans Light"/>
                        </a:rPr>
                        <a:t> </a:t>
                      </a:r>
                      <a:r>
                        <a:rPr lang="en-US" sz="1239" u="sng" dirty="0" err="1">
                          <a:solidFill>
                            <a:srgbClr val="285F74"/>
                          </a:solidFill>
                          <a:latin typeface="DejaVu Sans Light"/>
                          <a:ea typeface="DejaVu Sans Light"/>
                          <a:cs typeface="DejaVu Sans Light"/>
                          <a:sym typeface="DejaVu Sans Light"/>
                        </a:rPr>
                        <a:t>ou</a:t>
                      </a:r>
                      <a:r>
                        <a:rPr lang="en-US" sz="1239" u="sng" dirty="0">
                          <a:solidFill>
                            <a:srgbClr val="285F74"/>
                          </a:solidFill>
                          <a:latin typeface="DejaVu Sans Light"/>
                          <a:ea typeface="DejaVu Sans Light"/>
                          <a:cs typeface="DejaVu Sans Light"/>
                          <a:sym typeface="DejaVu Sans Light"/>
                        </a:rPr>
                        <a:t> service</a:t>
                      </a:r>
                    </a:p>
                    <a:p>
                      <a:pPr marL="267695" lvl="1" indent="-133847" algn="l">
                        <a:lnSpc>
                          <a:spcPts val="1847"/>
                        </a:lnSpc>
                        <a:buFont typeface="Arial"/>
                        <a:buChar char="•"/>
                      </a:pPr>
                      <a:r>
                        <a:rPr lang="en-US" sz="1239" dirty="0" err="1">
                          <a:solidFill>
                            <a:srgbClr val="285F74"/>
                          </a:solidFill>
                          <a:latin typeface="DejaVu Sans Light"/>
                          <a:ea typeface="DejaVu Sans Light"/>
                          <a:cs typeface="DejaVu Sans Light"/>
                          <a:sym typeface="DejaVu Sans Light"/>
                        </a:rPr>
                        <a:t>Préparer</a:t>
                      </a:r>
                      <a:r>
                        <a:rPr lang="en-US" sz="1239" dirty="0">
                          <a:solidFill>
                            <a:srgbClr val="285F74"/>
                          </a:solidFill>
                          <a:latin typeface="DejaVu Sans Light"/>
                          <a:ea typeface="DejaVu Sans Light"/>
                          <a:cs typeface="DejaVu Sans Light"/>
                          <a:sym typeface="DejaVu Sans Light"/>
                        </a:rPr>
                        <a:t> le «Plan </a:t>
                      </a:r>
                      <a:r>
                        <a:rPr lang="en-US" sz="1239" dirty="0" err="1">
                          <a:solidFill>
                            <a:srgbClr val="285F74"/>
                          </a:solidFill>
                          <a:latin typeface="DejaVu Sans Light"/>
                          <a:ea typeface="DejaVu Sans Light"/>
                          <a:cs typeface="DejaVu Sans Light"/>
                          <a:sym typeface="DejaVu Sans Light"/>
                        </a:rPr>
                        <a:t>d’affaires</a:t>
                      </a:r>
                      <a:r>
                        <a:rPr lang="en-US" sz="1239" dirty="0">
                          <a:solidFill>
                            <a:srgbClr val="285F74"/>
                          </a:solidFill>
                          <a:latin typeface="DejaVu Sans Light"/>
                          <a:ea typeface="DejaVu Sans Light"/>
                          <a:cs typeface="DejaVu Sans Light"/>
                          <a:sym typeface="DejaVu Sans Light"/>
                        </a:rPr>
                        <a:t>»*</a:t>
                      </a:r>
                    </a:p>
                  </a:txBody>
                  <a:tcPr marL="82669" marR="82669" marT="82669" marB="82669" anchor="ctr">
                    <a:lnL w="29285" cap="flat" cmpd="sng" algn="ctr">
                      <a:solidFill>
                        <a:srgbClr val="000000"/>
                      </a:solidFill>
                      <a:prstDash val="solid"/>
                      <a:round/>
                      <a:headEnd type="none" w="med" len="med"/>
                      <a:tailEnd type="none" w="med" len="med"/>
                    </a:lnL>
                    <a:lnR w="29285" cap="flat" cmpd="sng" algn="ctr">
                      <a:solidFill>
                        <a:srgbClr val="000000"/>
                      </a:solidFill>
                      <a:prstDash val="solid"/>
                      <a:round/>
                      <a:headEnd type="none" w="med" len="med"/>
                      <a:tailEnd type="none" w="med" len="med"/>
                    </a:lnR>
                    <a:lnT w="29285" cap="flat" cmpd="sng" algn="ctr">
                      <a:solidFill>
                        <a:srgbClr val="000000"/>
                      </a:solidFill>
                      <a:prstDash val="solid"/>
                      <a:round/>
                      <a:headEnd type="none" w="med" len="med"/>
                      <a:tailEnd type="none" w="med" len="med"/>
                    </a:lnT>
                    <a:lnB w="2928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4" name="TextBox 14"/>
          <p:cNvSpPr txBox="1"/>
          <p:nvPr/>
        </p:nvSpPr>
        <p:spPr>
          <a:xfrm rot="-5400000">
            <a:off x="5501936" y="6664068"/>
            <a:ext cx="4626973" cy="380347"/>
          </a:xfrm>
          <a:prstGeom prst="rect">
            <a:avLst/>
          </a:prstGeom>
        </p:spPr>
        <p:txBody>
          <a:bodyPr lIns="0" tIns="0" rIns="0" bIns="0" rtlCol="0" anchor="t">
            <a:spAutoFit/>
          </a:bodyPr>
          <a:lstStyle/>
          <a:p>
            <a:pPr algn="ctr">
              <a:lnSpc>
                <a:spcPts val="3141"/>
              </a:lnSpc>
              <a:spcBef>
                <a:spcPct val="0"/>
              </a:spcBef>
            </a:pPr>
            <a:r>
              <a:rPr lang="en-US" sz="2244" dirty="0" err="1">
                <a:solidFill>
                  <a:srgbClr val="285F74"/>
                </a:solidFill>
                <a:latin typeface="JA Youth Multicolor"/>
                <a:ea typeface="JA Youth Multicolor"/>
                <a:cs typeface="JA Youth Multicolor"/>
                <a:sym typeface="JA Youth Multicolor"/>
              </a:rPr>
              <a:t>Unir</a:t>
            </a:r>
            <a:endParaRPr lang="en-US" sz="2244" dirty="0">
              <a:solidFill>
                <a:srgbClr val="285F74"/>
              </a:solidFill>
              <a:latin typeface="JA Youth Multicolor"/>
              <a:ea typeface="JA Youth Multicolor"/>
              <a:cs typeface="JA Youth Multicolor"/>
              <a:sym typeface="JA Youth Multicolor"/>
            </a:endParaRPr>
          </a:p>
        </p:txBody>
      </p:sp>
      <p:sp>
        <p:nvSpPr>
          <p:cNvPr id="15" name="TextBox 15"/>
          <p:cNvSpPr txBox="1"/>
          <p:nvPr/>
        </p:nvSpPr>
        <p:spPr>
          <a:xfrm rot="-5400000">
            <a:off x="6300096" y="2086330"/>
            <a:ext cx="2882379" cy="380347"/>
          </a:xfrm>
          <a:prstGeom prst="rect">
            <a:avLst/>
          </a:prstGeom>
        </p:spPr>
        <p:txBody>
          <a:bodyPr lIns="0" tIns="0" rIns="0" bIns="0" rtlCol="0" anchor="t">
            <a:spAutoFit/>
          </a:bodyPr>
          <a:lstStyle/>
          <a:p>
            <a:pPr algn="ctr">
              <a:lnSpc>
                <a:spcPts val="3141"/>
              </a:lnSpc>
              <a:spcBef>
                <a:spcPct val="0"/>
              </a:spcBef>
            </a:pPr>
            <a:r>
              <a:rPr lang="en-US" sz="2244">
                <a:solidFill>
                  <a:srgbClr val="285F74"/>
                </a:solidFill>
                <a:latin typeface="JA Youth Multicolor"/>
                <a:ea typeface="JA Youth Multicolor"/>
                <a:cs typeface="JA Youth Multicolor"/>
                <a:sym typeface="JA Youth Multicolor"/>
              </a:rPr>
              <a:t>Inspirer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1954" y="3426460"/>
            <a:ext cx="6510578" cy="2396991"/>
            <a:chOff x="0" y="0"/>
            <a:chExt cx="8680770" cy="3195989"/>
          </a:xfrm>
        </p:grpSpPr>
        <p:sp>
          <p:nvSpPr>
            <p:cNvPr id="3" name="TextBox 3"/>
            <p:cNvSpPr txBox="1"/>
            <p:nvPr/>
          </p:nvSpPr>
          <p:spPr>
            <a:xfrm>
              <a:off x="1073702" y="-114300"/>
              <a:ext cx="5315148" cy="1333494"/>
            </a:xfrm>
            <a:prstGeom prst="rect">
              <a:avLst/>
            </a:prstGeom>
          </p:spPr>
          <p:txBody>
            <a:bodyPr lIns="0" tIns="0" rIns="0" bIns="0" rtlCol="0" anchor="t">
              <a:spAutoFit/>
            </a:bodyPr>
            <a:lstStyle/>
            <a:p>
              <a:pPr algn="ctr">
                <a:lnSpc>
                  <a:spcPts val="8400"/>
                </a:lnSpc>
              </a:pPr>
              <a:r>
                <a:rPr lang="en-US" sz="6000" b="1">
                  <a:solidFill>
                    <a:srgbClr val="285F74"/>
                  </a:solidFill>
                  <a:latin typeface="Open Sans Bold"/>
                  <a:ea typeface="Open Sans Bold"/>
                  <a:cs typeface="Open Sans Bold"/>
                  <a:sym typeface="Open Sans Bold"/>
                </a:rPr>
                <a:t>Calendrier</a:t>
              </a:r>
            </a:p>
          </p:txBody>
        </p:sp>
        <p:sp>
          <p:nvSpPr>
            <p:cNvPr id="4" name="TextBox 4"/>
            <p:cNvSpPr txBox="1"/>
            <p:nvPr/>
          </p:nvSpPr>
          <p:spPr>
            <a:xfrm>
              <a:off x="0" y="1484758"/>
              <a:ext cx="8389521" cy="1711231"/>
            </a:xfrm>
            <a:prstGeom prst="rect">
              <a:avLst/>
            </a:prstGeom>
          </p:spPr>
          <p:txBody>
            <a:bodyPr lIns="0" tIns="0" rIns="0" bIns="0" rtlCol="0" anchor="t">
              <a:spAutoFit/>
            </a:bodyPr>
            <a:lstStyle/>
            <a:p>
              <a:pPr algn="ctr">
                <a:lnSpc>
                  <a:spcPts val="5199"/>
                </a:lnSpc>
              </a:pPr>
              <a:r>
                <a:rPr lang="en-US" sz="3713">
                  <a:solidFill>
                    <a:srgbClr val="00A0AF"/>
                  </a:solidFill>
                  <a:latin typeface="JA Youth Multicolor"/>
                  <a:ea typeface="JA Youth Multicolor"/>
                  <a:cs typeface="JA Youth Multicolor"/>
                  <a:sym typeface="JA Youth Multicolor"/>
                </a:rPr>
                <a:t>Entreprise étudiante </a:t>
              </a:r>
            </a:p>
            <a:p>
              <a:pPr algn="ctr">
                <a:lnSpc>
                  <a:spcPts val="5199"/>
                </a:lnSpc>
              </a:pPr>
              <a:r>
                <a:rPr lang="en-US" sz="3713">
                  <a:solidFill>
                    <a:srgbClr val="00A0AF"/>
                  </a:solidFill>
                  <a:latin typeface="JA Youth Multicolor"/>
                  <a:ea typeface="JA Youth Multicolor"/>
                  <a:cs typeface="JA Youth Multicolor"/>
                  <a:sym typeface="JA Youth Multicolor"/>
                </a:rPr>
                <a:t>2025-2026</a:t>
              </a:r>
            </a:p>
          </p:txBody>
        </p:sp>
        <p:sp>
          <p:nvSpPr>
            <p:cNvPr id="5" name="TextBox 5"/>
            <p:cNvSpPr txBox="1"/>
            <p:nvPr/>
          </p:nvSpPr>
          <p:spPr>
            <a:xfrm rot="-795301">
              <a:off x="307752" y="1250275"/>
              <a:ext cx="8389521" cy="830830"/>
            </a:xfrm>
            <a:prstGeom prst="rect">
              <a:avLst/>
            </a:prstGeom>
          </p:spPr>
          <p:txBody>
            <a:bodyPr lIns="0" tIns="0" rIns="0" bIns="0" rtlCol="0" anchor="t">
              <a:spAutoFit/>
            </a:bodyPr>
            <a:lstStyle/>
            <a:p>
              <a:pPr algn="ctr">
                <a:lnSpc>
                  <a:spcPts val="5199"/>
                </a:lnSpc>
              </a:pPr>
              <a:r>
                <a:rPr lang="en-US" sz="3713">
                  <a:solidFill>
                    <a:srgbClr val="00A0AF"/>
                  </a:solidFill>
                  <a:latin typeface="JA Youth Multicolor"/>
                  <a:ea typeface="JA Youth Multicolor"/>
                  <a:cs typeface="JA Youth Multicolor"/>
                  <a:sym typeface="JA Youth Multicolor"/>
                </a:rPr>
                <a:t>-</a:t>
              </a:r>
            </a:p>
          </p:txBody>
        </p:sp>
      </p:grpSp>
      <p:sp>
        <p:nvSpPr>
          <p:cNvPr id="6" name="TextBox 6"/>
          <p:cNvSpPr txBox="1"/>
          <p:nvPr/>
        </p:nvSpPr>
        <p:spPr>
          <a:xfrm>
            <a:off x="660966" y="6156270"/>
            <a:ext cx="5056484" cy="332740"/>
          </a:xfrm>
          <a:prstGeom prst="rect">
            <a:avLst/>
          </a:prstGeom>
        </p:spPr>
        <p:txBody>
          <a:bodyPr lIns="0" tIns="0" rIns="0" bIns="0" rtlCol="0" anchor="t">
            <a:spAutoFit/>
          </a:bodyPr>
          <a:lstStyle/>
          <a:p>
            <a:pPr algn="ctr">
              <a:lnSpc>
                <a:spcPts val="2660"/>
              </a:lnSpc>
            </a:pPr>
            <a:r>
              <a:rPr lang="en-US" sz="1900" b="1">
                <a:solidFill>
                  <a:srgbClr val="285F74"/>
                </a:solidFill>
                <a:latin typeface="DejaVu Sans Bold"/>
                <a:ea typeface="DejaVu Sans Bold"/>
                <a:cs typeface="DejaVu Sans Bold"/>
                <a:sym typeface="DejaVu Sans Bold"/>
              </a:rPr>
              <a:t>SCOLAIRE</a:t>
            </a:r>
          </a:p>
        </p:txBody>
      </p:sp>
      <p:grpSp>
        <p:nvGrpSpPr>
          <p:cNvPr id="7" name="Group 7"/>
          <p:cNvGrpSpPr/>
          <p:nvPr/>
        </p:nvGrpSpPr>
        <p:grpSpPr>
          <a:xfrm>
            <a:off x="6754884" y="381634"/>
            <a:ext cx="10746176" cy="4457065"/>
            <a:chOff x="0" y="0"/>
            <a:chExt cx="2614284" cy="997678"/>
          </a:xfrm>
        </p:grpSpPr>
        <p:sp>
          <p:nvSpPr>
            <p:cNvPr id="8" name="Freeform 8"/>
            <p:cNvSpPr/>
            <p:nvPr/>
          </p:nvSpPr>
          <p:spPr>
            <a:xfrm>
              <a:off x="0" y="0"/>
              <a:ext cx="2614284" cy="997678"/>
            </a:xfrm>
            <a:custGeom>
              <a:avLst/>
              <a:gdLst/>
              <a:ahLst/>
              <a:cxnLst/>
              <a:rect l="l" t="t" r="r" b="b"/>
              <a:pathLst>
                <a:path w="2614284" h="997678">
                  <a:moveTo>
                    <a:pt x="27377" y="0"/>
                  </a:moveTo>
                  <a:lnTo>
                    <a:pt x="2586908" y="0"/>
                  </a:lnTo>
                  <a:cubicBezTo>
                    <a:pt x="2602028" y="0"/>
                    <a:pt x="2614284" y="12257"/>
                    <a:pt x="2614284" y="27377"/>
                  </a:cubicBezTo>
                  <a:lnTo>
                    <a:pt x="2614284" y="970302"/>
                  </a:lnTo>
                  <a:cubicBezTo>
                    <a:pt x="2614284" y="985421"/>
                    <a:pt x="2602028" y="997678"/>
                    <a:pt x="2586908" y="997678"/>
                  </a:cubicBezTo>
                  <a:lnTo>
                    <a:pt x="27377" y="997678"/>
                  </a:lnTo>
                  <a:cubicBezTo>
                    <a:pt x="12257" y="997678"/>
                    <a:pt x="0" y="985421"/>
                    <a:pt x="0" y="970302"/>
                  </a:cubicBezTo>
                  <a:lnTo>
                    <a:pt x="0" y="27377"/>
                  </a:lnTo>
                  <a:cubicBezTo>
                    <a:pt x="0" y="12257"/>
                    <a:pt x="12257" y="0"/>
                    <a:pt x="27377" y="0"/>
                  </a:cubicBezTo>
                  <a:close/>
                </a:path>
              </a:pathLst>
            </a:custGeom>
            <a:solidFill>
              <a:srgbClr val="00C0CA"/>
            </a:solidFill>
          </p:spPr>
        </p:sp>
        <p:sp>
          <p:nvSpPr>
            <p:cNvPr id="9" name="TextBox 9"/>
            <p:cNvSpPr txBox="1"/>
            <p:nvPr/>
          </p:nvSpPr>
          <p:spPr>
            <a:xfrm>
              <a:off x="0" y="-38100"/>
              <a:ext cx="2614284" cy="1035778"/>
            </a:xfrm>
            <a:prstGeom prst="rect">
              <a:avLst/>
            </a:prstGeom>
          </p:spPr>
          <p:txBody>
            <a:bodyPr lIns="50800" tIns="50800" rIns="50800" bIns="50800" rtlCol="0" anchor="ctr"/>
            <a:lstStyle/>
            <a:p>
              <a:pPr algn="ctr">
                <a:lnSpc>
                  <a:spcPts val="2100"/>
                </a:lnSpc>
              </a:pPr>
              <a:endParaRPr/>
            </a:p>
          </p:txBody>
        </p:sp>
      </p:grpSp>
      <p:grpSp>
        <p:nvGrpSpPr>
          <p:cNvPr id="10" name="Group 10"/>
          <p:cNvGrpSpPr/>
          <p:nvPr/>
        </p:nvGrpSpPr>
        <p:grpSpPr>
          <a:xfrm>
            <a:off x="6727987" y="6085577"/>
            <a:ext cx="10743579" cy="3401412"/>
            <a:chOff x="0" y="0"/>
            <a:chExt cx="2613653" cy="854102"/>
          </a:xfrm>
        </p:grpSpPr>
        <p:sp>
          <p:nvSpPr>
            <p:cNvPr id="11" name="Freeform 11"/>
            <p:cNvSpPr/>
            <p:nvPr/>
          </p:nvSpPr>
          <p:spPr>
            <a:xfrm>
              <a:off x="0" y="0"/>
              <a:ext cx="2613653" cy="854102"/>
            </a:xfrm>
            <a:custGeom>
              <a:avLst/>
              <a:gdLst/>
              <a:ahLst/>
              <a:cxnLst/>
              <a:rect l="l" t="t" r="r" b="b"/>
              <a:pathLst>
                <a:path w="2613653" h="854102">
                  <a:moveTo>
                    <a:pt x="27383" y="0"/>
                  </a:moveTo>
                  <a:lnTo>
                    <a:pt x="2586270" y="0"/>
                  </a:lnTo>
                  <a:cubicBezTo>
                    <a:pt x="2601393" y="0"/>
                    <a:pt x="2613653" y="12260"/>
                    <a:pt x="2613653" y="27383"/>
                  </a:cubicBezTo>
                  <a:lnTo>
                    <a:pt x="2613653" y="826719"/>
                  </a:lnTo>
                  <a:cubicBezTo>
                    <a:pt x="2613653" y="841842"/>
                    <a:pt x="2601393" y="854102"/>
                    <a:pt x="2586270" y="854102"/>
                  </a:cubicBezTo>
                  <a:lnTo>
                    <a:pt x="27383" y="854102"/>
                  </a:lnTo>
                  <a:cubicBezTo>
                    <a:pt x="12260" y="854102"/>
                    <a:pt x="0" y="841842"/>
                    <a:pt x="0" y="826719"/>
                  </a:cubicBezTo>
                  <a:lnTo>
                    <a:pt x="0" y="27383"/>
                  </a:lnTo>
                  <a:cubicBezTo>
                    <a:pt x="0" y="12260"/>
                    <a:pt x="12260" y="0"/>
                    <a:pt x="27383" y="0"/>
                  </a:cubicBezTo>
                  <a:close/>
                </a:path>
              </a:pathLst>
            </a:custGeom>
            <a:solidFill>
              <a:srgbClr val="E3E24F"/>
            </a:solidFill>
          </p:spPr>
        </p:sp>
        <p:sp>
          <p:nvSpPr>
            <p:cNvPr id="12" name="TextBox 12"/>
            <p:cNvSpPr txBox="1"/>
            <p:nvPr/>
          </p:nvSpPr>
          <p:spPr>
            <a:xfrm>
              <a:off x="0" y="-38100"/>
              <a:ext cx="2613653" cy="892202"/>
            </a:xfrm>
            <a:prstGeom prst="rect">
              <a:avLst/>
            </a:prstGeom>
          </p:spPr>
          <p:txBody>
            <a:bodyPr lIns="50800" tIns="50800" rIns="50800" bIns="50800" rtlCol="0" anchor="ctr"/>
            <a:lstStyle/>
            <a:p>
              <a:pPr algn="ctr">
                <a:lnSpc>
                  <a:spcPts val="2100"/>
                </a:lnSpc>
              </a:pPr>
              <a:endParaRPr/>
            </a:p>
          </p:txBody>
        </p:sp>
      </p:grpSp>
      <p:graphicFrame>
        <p:nvGraphicFramePr>
          <p:cNvPr id="13" name="Table 13"/>
          <p:cNvGraphicFramePr>
            <a:graphicFrameLocks noGrp="1"/>
          </p:cNvGraphicFramePr>
          <p:nvPr>
            <p:extLst>
              <p:ext uri="{D42A27DB-BD31-4B8C-83A1-F6EECF244321}">
                <p14:modId xmlns:p14="http://schemas.microsoft.com/office/powerpoint/2010/main" val="3668179799"/>
              </p:ext>
            </p:extLst>
          </p:nvPr>
        </p:nvGraphicFramePr>
        <p:xfrm>
          <a:off x="7250475" y="375600"/>
          <a:ext cx="10240181" cy="9066355"/>
        </p:xfrm>
        <a:graphic>
          <a:graphicData uri="http://schemas.openxmlformats.org/drawingml/2006/table">
            <a:tbl>
              <a:tblPr/>
              <a:tblGrid>
                <a:gridCol w="1304734">
                  <a:extLst>
                    <a:ext uri="{9D8B030D-6E8A-4147-A177-3AD203B41FA5}">
                      <a16:colId xmlns:a16="http://schemas.microsoft.com/office/drawing/2014/main" val="20000"/>
                    </a:ext>
                  </a:extLst>
                </a:gridCol>
                <a:gridCol w="1085995">
                  <a:extLst>
                    <a:ext uri="{9D8B030D-6E8A-4147-A177-3AD203B41FA5}">
                      <a16:colId xmlns:a16="http://schemas.microsoft.com/office/drawing/2014/main" val="20001"/>
                    </a:ext>
                  </a:extLst>
                </a:gridCol>
                <a:gridCol w="7849452">
                  <a:extLst>
                    <a:ext uri="{9D8B030D-6E8A-4147-A177-3AD203B41FA5}">
                      <a16:colId xmlns:a16="http://schemas.microsoft.com/office/drawing/2014/main" val="20002"/>
                    </a:ext>
                  </a:extLst>
                </a:gridCol>
              </a:tblGrid>
              <a:tr h="605795">
                <a:tc>
                  <a:txBody>
                    <a:bodyPr/>
                    <a:lstStyle/>
                    <a:p>
                      <a:pPr marL="0" lvl="0" indent="0" algn="ctr">
                        <a:lnSpc>
                          <a:spcPts val="859"/>
                        </a:lnSpc>
                        <a:defRPr/>
                      </a:pPr>
                      <a:r>
                        <a:rPr lang="en-US" sz="1719" b="1" u="none" strike="noStrike">
                          <a:solidFill>
                            <a:srgbClr val="285F74"/>
                          </a:solidFill>
                          <a:latin typeface="DejaVu Sans Bold"/>
                          <a:ea typeface="DejaVu Sans Bold"/>
                          <a:cs typeface="DejaVu Sans Bold"/>
                          <a:sym typeface="DejaVu Sans Bold"/>
                        </a:rPr>
                        <a:t>Semaine</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0" lvl="0" indent="0" algn="ctr">
                        <a:lnSpc>
                          <a:spcPts val="859"/>
                        </a:lnSpc>
                        <a:defRPr/>
                      </a:pPr>
                      <a:r>
                        <a:rPr lang="en-US" sz="1719" b="1" u="none" strike="noStrike" dirty="0">
                          <a:solidFill>
                            <a:srgbClr val="285F74"/>
                          </a:solidFill>
                          <a:latin typeface="DejaVu Sans Bold"/>
                          <a:ea typeface="DejaVu Sans Bold"/>
                          <a:cs typeface="DejaVu Sans Bold"/>
                          <a:sym typeface="DejaVu Sans Bold"/>
                        </a:rPr>
                        <a:t>Date</a:t>
                      </a:r>
                      <a:endParaRPr lang="en-US" sz="1100" dirty="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0" lvl="0" indent="0" algn="ctr">
                        <a:lnSpc>
                          <a:spcPts val="859"/>
                        </a:lnSpc>
                        <a:defRPr/>
                      </a:pPr>
                      <a:r>
                        <a:rPr lang="en-US" sz="1719" b="1" u="none" strike="noStrike">
                          <a:solidFill>
                            <a:srgbClr val="285F74"/>
                          </a:solidFill>
                          <a:latin typeface="DejaVu Sans Bold"/>
                          <a:ea typeface="DejaVu Sans Bold"/>
                          <a:cs typeface="DejaVu Sans Bold"/>
                          <a:sym typeface="DejaVu Sans Bold"/>
                        </a:rPr>
                        <a:t>Actions</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18251">
                <a:tc>
                  <a:txBody>
                    <a:bodyPr/>
                    <a:lstStyle/>
                    <a:p>
                      <a:pPr algn="ctr">
                        <a:lnSpc>
                          <a:spcPts val="2355"/>
                        </a:lnSpc>
                        <a:defRPr/>
                      </a:pPr>
                      <a:r>
                        <a:rPr lang="en-US" sz="1719" b="1">
                          <a:solidFill>
                            <a:srgbClr val="285F74"/>
                          </a:solidFill>
                          <a:latin typeface="DejaVu Sans Bold"/>
                          <a:ea typeface="DejaVu Sans Bold"/>
                          <a:cs typeface="DejaVu Sans Bold"/>
                          <a:sym typeface="DejaVu Sans Bold"/>
                        </a:rPr>
                        <a:t>S6</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algn="ctr">
                        <a:lnSpc>
                          <a:spcPts val="2407"/>
                        </a:lnSpc>
                        <a:defRPr/>
                      </a:pPr>
                      <a:r>
                        <a:rPr lang="en-US" sz="1719" b="1">
                          <a:solidFill>
                            <a:srgbClr val="285F74"/>
                          </a:solidFill>
                          <a:latin typeface="DejaVu Sans Bold"/>
                          <a:ea typeface="DejaVu Sans Bold"/>
                          <a:cs typeface="DejaVu Sans Bold"/>
                          <a:sym typeface="DejaVu Sans Bold"/>
                        </a:rPr>
                        <a:t>10-14 nov.</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309364" lvl="1" indent="-154682" algn="l">
                        <a:lnSpc>
                          <a:spcPts val="2135"/>
                        </a:lnSpc>
                        <a:buFont typeface="Arial"/>
                        <a:buChar char="•"/>
                        <a:defRPr/>
                      </a:pPr>
                      <a:r>
                        <a:rPr lang="en-US" sz="1432">
                          <a:solidFill>
                            <a:srgbClr val="285F74"/>
                          </a:solidFill>
                          <a:latin typeface="DejaVu Sans Light"/>
                          <a:ea typeface="DejaVu Sans Light"/>
                          <a:cs typeface="DejaVu Sans Light"/>
                          <a:sym typeface="DejaVu Sans Light"/>
                        </a:rPr>
                        <a:t>Commencer les plans d’action par département (</a:t>
                      </a:r>
                      <a:r>
                        <a:rPr lang="en-US" sz="1432" u="sng">
                          <a:solidFill>
                            <a:srgbClr val="285F74"/>
                          </a:solidFill>
                          <a:latin typeface="DejaVu Sans Light"/>
                          <a:ea typeface="DejaVu Sans Light"/>
                          <a:cs typeface="DejaVu Sans Light"/>
                          <a:sym typeface="DejaVu Sans Light"/>
                        </a:rPr>
                        <a:t>annexe plan d’action et de production</a:t>
                      </a:r>
                      <a:r>
                        <a:rPr lang="en-US" sz="1432">
                          <a:solidFill>
                            <a:srgbClr val="285F74"/>
                          </a:solidFill>
                          <a:latin typeface="DejaVu Sans Light"/>
                          <a:ea typeface="DejaVu Sans Light"/>
                          <a:cs typeface="DejaVu Sans Light"/>
                          <a:sym typeface="DejaVu Sans Light"/>
                        </a:rPr>
                        <a:t>)</a:t>
                      </a:r>
                      <a:endParaRPr lang="en-US" sz="1100"/>
                    </a:p>
                    <a:p>
                      <a:pPr marL="309364" lvl="1" indent="-154682" algn="l">
                        <a:lnSpc>
                          <a:spcPts val="2135"/>
                        </a:lnSpc>
                        <a:buFont typeface="Arial"/>
                        <a:buChar char="•"/>
                      </a:pPr>
                      <a:r>
                        <a:rPr lang="en-US" sz="1432">
                          <a:solidFill>
                            <a:srgbClr val="285F74"/>
                          </a:solidFill>
                          <a:latin typeface="DejaVu Sans Light"/>
                          <a:ea typeface="DejaVu Sans Light"/>
                          <a:cs typeface="DejaVu Sans Light"/>
                          <a:sym typeface="DejaVu Sans Light"/>
                        </a:rPr>
                        <a:t>Remise du concours </a:t>
                      </a:r>
                      <a:r>
                        <a:rPr lang="en-US" sz="1432" b="1">
                          <a:solidFill>
                            <a:srgbClr val="285F74"/>
                          </a:solidFill>
                          <a:latin typeface="DejaVu Sans Bold"/>
                          <a:ea typeface="DejaVu Sans Bold"/>
                          <a:cs typeface="DejaVu Sans Bold"/>
                          <a:sym typeface="DejaVu Sans Bold"/>
                        </a:rPr>
                        <a:t>«Plan d’affaires»*</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67127">
                <a:tc gridSpan="2">
                  <a:txBody>
                    <a:bodyPr/>
                    <a:lstStyle/>
                    <a:p>
                      <a:pPr algn="ctr">
                        <a:lnSpc>
                          <a:spcPts val="2159"/>
                        </a:lnSpc>
                        <a:defRPr/>
                      </a:pPr>
                      <a:r>
                        <a:rPr lang="en-US" sz="1576" b="1">
                          <a:solidFill>
                            <a:srgbClr val="285F74"/>
                          </a:solidFill>
                          <a:latin typeface="DejaVu Sans Bold"/>
                          <a:ea typeface="DejaVu Sans Bold"/>
                          <a:cs typeface="DejaVu Sans Bold"/>
                          <a:sym typeface="DejaVu Sans Bold"/>
                        </a:rPr>
                        <a:t>Samedi 15 nov.</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hMerge="1">
                  <a:txBody>
                    <a:bodyPr/>
                    <a:lstStyle/>
                    <a:p>
                      <a:pPr algn="ctr">
                        <a:lnSpc>
                          <a:spcPts val="2159"/>
                        </a:lnSpc>
                        <a:defRPr/>
                      </a:pPr>
                      <a:r>
                        <a:rPr lang="en-US" sz="1576" b="1">
                          <a:solidFill>
                            <a:srgbClr val="285F74"/>
                          </a:solidFill>
                          <a:latin typeface="DejaVu Sans Bold"/>
                          <a:ea typeface="DejaVu Sans Bold"/>
                          <a:cs typeface="DejaVu Sans Bold"/>
                          <a:sym typeface="DejaVu Sans Bold"/>
                        </a:rPr>
                        <a:t>Samedi 15 nov.</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algn="ctr">
                        <a:lnSpc>
                          <a:spcPts val="2206"/>
                        </a:lnSpc>
                        <a:defRPr/>
                      </a:pPr>
                      <a:r>
                        <a:rPr lang="en-US" sz="1576" b="1" u="sng">
                          <a:solidFill>
                            <a:srgbClr val="285F74"/>
                          </a:solidFill>
                          <a:latin typeface="Arimo Bold"/>
                          <a:ea typeface="Arimo Bold"/>
                          <a:cs typeface="Arimo Bold"/>
                          <a:sym typeface="Arimo Bold"/>
                        </a:rPr>
                        <a:t>Formation au HEC</a:t>
                      </a:r>
                      <a:r>
                        <a:rPr lang="en-US" sz="1576" b="1">
                          <a:solidFill>
                            <a:srgbClr val="285F74"/>
                          </a:solidFill>
                          <a:latin typeface="Arimo Bold"/>
                          <a:ea typeface="Arimo Bold"/>
                          <a:cs typeface="Arimo Bold"/>
                          <a:sym typeface="Arimo Bold"/>
                        </a:rPr>
                        <a:t> </a:t>
                      </a:r>
                      <a:r>
                        <a:rPr lang="en-US" sz="1576">
                          <a:solidFill>
                            <a:srgbClr val="285F74"/>
                          </a:solidFill>
                          <a:latin typeface="Arimo"/>
                          <a:ea typeface="Arimo"/>
                          <a:cs typeface="Arimo"/>
                          <a:sym typeface="Arimo"/>
                        </a:rPr>
                        <a:t>(pour les membres du Conseil d’Administration)</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63147">
                <a:tc>
                  <a:txBody>
                    <a:bodyPr/>
                    <a:lstStyle/>
                    <a:p>
                      <a:pPr marL="0" lvl="0" indent="0" algn="ctr">
                        <a:lnSpc>
                          <a:spcPts val="2562"/>
                        </a:lnSpc>
                        <a:defRPr/>
                      </a:pPr>
                      <a:r>
                        <a:rPr lang="en-US" sz="1719" b="1">
                          <a:solidFill>
                            <a:srgbClr val="285F74"/>
                          </a:solidFill>
                          <a:latin typeface="DejaVu Sans Bold"/>
                          <a:ea typeface="DejaVu Sans Bold"/>
                          <a:cs typeface="DejaVu Sans Bold"/>
                          <a:sym typeface="DejaVu Sans Bold"/>
                        </a:rPr>
                        <a:t>S7</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0" lvl="0" indent="0" algn="ctr">
                        <a:lnSpc>
                          <a:spcPts val="2562"/>
                        </a:lnSpc>
                        <a:defRPr/>
                      </a:pPr>
                      <a:r>
                        <a:rPr lang="en-US" sz="1719" b="1">
                          <a:solidFill>
                            <a:srgbClr val="285F74"/>
                          </a:solidFill>
                          <a:latin typeface="DejaVu Sans Bold"/>
                          <a:ea typeface="DejaVu Sans Bold"/>
                          <a:cs typeface="DejaVu Sans Bold"/>
                          <a:sym typeface="DejaVu Sans Bold"/>
                        </a:rPr>
                        <a:t>17-21 nov.</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309357" lvl="1" indent="-154678" algn="l">
                        <a:lnSpc>
                          <a:spcPts val="2134"/>
                        </a:lnSpc>
                        <a:buFont typeface="Arial"/>
                        <a:buChar char="•"/>
                        <a:defRPr/>
                      </a:pPr>
                      <a:r>
                        <a:rPr lang="en-US" sz="1432">
                          <a:solidFill>
                            <a:srgbClr val="285F74"/>
                          </a:solidFill>
                          <a:latin typeface="DejaVu Sans Light"/>
                          <a:ea typeface="DejaVu Sans Light"/>
                          <a:cs typeface="DejaVu Sans Light"/>
                          <a:sym typeface="DejaVu Sans Light"/>
                        </a:rPr>
                        <a:t>1ere rencontre du conseil d’administration</a:t>
                      </a:r>
                      <a:endParaRPr lang="en-US" sz="1100"/>
                    </a:p>
                    <a:p>
                      <a:pPr marL="309357" lvl="1" indent="-154678" algn="l">
                        <a:lnSpc>
                          <a:spcPts val="2134"/>
                        </a:lnSpc>
                        <a:buFont typeface="Arial"/>
                        <a:buChar char="•"/>
                      </a:pPr>
                      <a:r>
                        <a:rPr lang="en-US" sz="1432">
                          <a:solidFill>
                            <a:srgbClr val="285F74"/>
                          </a:solidFill>
                          <a:latin typeface="DejaVu Sans Light"/>
                          <a:ea typeface="DejaVu Sans Light"/>
                          <a:cs typeface="DejaVu Sans Light"/>
                          <a:sym typeface="DejaVu Sans Light"/>
                        </a:rPr>
                        <a:t>Lancement de la production </a:t>
                      </a:r>
                    </a:p>
                    <a:p>
                      <a:pPr marL="309357" lvl="1" indent="-154678" algn="l">
                        <a:lnSpc>
                          <a:spcPts val="2134"/>
                        </a:lnSpc>
                        <a:buFont typeface="Arial"/>
                        <a:buChar char="•"/>
                      </a:pPr>
                      <a:r>
                        <a:rPr lang="en-US" sz="1432">
                          <a:solidFill>
                            <a:srgbClr val="285F74"/>
                          </a:solidFill>
                          <a:latin typeface="DejaVu Sans Light"/>
                          <a:ea typeface="DejaVu Sans Light"/>
                          <a:cs typeface="DejaVu Sans Light"/>
                          <a:sym typeface="DejaVu Sans Light"/>
                        </a:rPr>
                        <a:t>Finaliser les plans d’action par département (</a:t>
                      </a:r>
                      <a:r>
                        <a:rPr lang="en-US" sz="1432" u="sng">
                          <a:solidFill>
                            <a:srgbClr val="285F74"/>
                          </a:solidFill>
                          <a:latin typeface="DejaVu Sans Light"/>
                          <a:ea typeface="DejaVu Sans Light"/>
                          <a:cs typeface="DejaVu Sans Light"/>
                          <a:sym typeface="DejaVu Sans Light"/>
                        </a:rPr>
                        <a:t>annexe plan d’action et de production</a:t>
                      </a:r>
                      <a:r>
                        <a:rPr lang="en-US" sz="1432">
                          <a:solidFill>
                            <a:srgbClr val="285F74"/>
                          </a:solidFill>
                          <a:latin typeface="DejaVu Sans Light"/>
                          <a:ea typeface="DejaVu Sans Light"/>
                          <a:cs typeface="DejaVu Sans Light"/>
                          <a:sym typeface="DejaVu Sans Light"/>
                        </a:rPr>
                        <a:t>)</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992472">
                <a:tc>
                  <a:txBody>
                    <a:bodyPr/>
                    <a:lstStyle/>
                    <a:p>
                      <a:pPr marL="0" lvl="0" indent="0" algn="ctr">
                        <a:lnSpc>
                          <a:spcPts val="2562"/>
                        </a:lnSpc>
                        <a:defRPr/>
                      </a:pPr>
                      <a:r>
                        <a:rPr lang="en-US" sz="1719" b="1">
                          <a:solidFill>
                            <a:srgbClr val="285F74"/>
                          </a:solidFill>
                          <a:latin typeface="DejaVu Sans Bold"/>
                          <a:ea typeface="DejaVu Sans Bold"/>
                          <a:cs typeface="DejaVu Sans Bold"/>
                          <a:sym typeface="DejaVu Sans Bold"/>
                        </a:rPr>
                        <a:t>S8</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0" lvl="0" indent="0" algn="ctr">
                        <a:lnSpc>
                          <a:spcPts val="2562"/>
                        </a:lnSpc>
                        <a:defRPr/>
                      </a:pPr>
                      <a:r>
                        <a:rPr lang="en-US" sz="1719" b="1">
                          <a:solidFill>
                            <a:srgbClr val="285F74"/>
                          </a:solidFill>
                          <a:latin typeface="DejaVu Sans Bold"/>
                          <a:ea typeface="DejaVu Sans Bold"/>
                          <a:cs typeface="DejaVu Sans Bold"/>
                          <a:sym typeface="DejaVu Sans Bold"/>
                        </a:rPr>
                        <a:t>24-28 nov.</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309364" lvl="1" indent="-154682" algn="l">
                        <a:lnSpc>
                          <a:spcPts val="2006"/>
                        </a:lnSpc>
                        <a:buFont typeface="Arial"/>
                        <a:buChar char="•"/>
                        <a:defRPr/>
                      </a:pPr>
                      <a:r>
                        <a:rPr lang="en-US" sz="1432">
                          <a:solidFill>
                            <a:srgbClr val="285F74"/>
                          </a:solidFill>
                          <a:latin typeface="DejaVu Sans Light"/>
                          <a:ea typeface="DejaVu Sans Light"/>
                          <a:cs typeface="DejaVu Sans Light"/>
                          <a:sym typeface="DejaVu Sans Light"/>
                        </a:rPr>
                        <a:t>Production  </a:t>
                      </a:r>
                      <a:endParaRPr lang="en-US" sz="1100"/>
                    </a:p>
                    <a:p>
                      <a:pPr marL="309364" lvl="1" indent="-154682" algn="l">
                        <a:lnSpc>
                          <a:spcPts val="2006"/>
                        </a:lnSpc>
                        <a:buFont typeface="Arial"/>
                        <a:buChar char="•"/>
                      </a:pPr>
                      <a:r>
                        <a:rPr lang="en-US" sz="1432" u="none" strike="noStrike">
                          <a:solidFill>
                            <a:srgbClr val="285F74"/>
                          </a:solidFill>
                          <a:latin typeface="DejaVu Sans Light"/>
                          <a:ea typeface="DejaVu Sans Light"/>
                          <a:cs typeface="DejaVu Sans Light"/>
                          <a:sym typeface="DejaVu Sans Light"/>
                        </a:rPr>
                        <a:t>Préparer le concours</a:t>
                      </a:r>
                      <a:r>
                        <a:rPr lang="en-US" sz="1432" b="1" u="none" strike="noStrike">
                          <a:solidFill>
                            <a:srgbClr val="285F74"/>
                          </a:solidFill>
                          <a:latin typeface="DejaVu Sans Bold"/>
                          <a:ea typeface="DejaVu Sans Bold"/>
                          <a:cs typeface="DejaVu Sans Bold"/>
                          <a:sym typeface="DejaVu Sans Bold"/>
                        </a:rPr>
                        <a:t> «Vente en action »*</a:t>
                      </a:r>
                    </a:p>
                    <a:p>
                      <a:pPr marL="309364" lvl="1" indent="-154682" algn="l">
                        <a:lnSpc>
                          <a:spcPts val="2006"/>
                        </a:lnSpc>
                        <a:buFont typeface="Arial"/>
                        <a:buChar char="•"/>
                      </a:pPr>
                      <a:r>
                        <a:rPr lang="en-US" sz="1432" u="none" strike="noStrike">
                          <a:solidFill>
                            <a:srgbClr val="285F74"/>
                          </a:solidFill>
                          <a:latin typeface="DejaVu Sans Light"/>
                          <a:ea typeface="DejaVu Sans Light"/>
                          <a:cs typeface="DejaVu Sans Light"/>
                          <a:sym typeface="DejaVu Sans Light"/>
                        </a:rPr>
                        <a:t>Explication pour le marché des fêtes</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73355">
                <a:tc gridSpan="3">
                  <a:txBody>
                    <a:bodyPr/>
                    <a:lstStyle/>
                    <a:p>
                      <a:pPr algn="l">
                        <a:lnSpc>
                          <a:spcPts val="2135"/>
                        </a:lnSpc>
                        <a:defRPr/>
                      </a:pPr>
                      <a:r>
                        <a:rPr lang="en-US" sz="1432">
                          <a:solidFill>
                            <a:srgbClr val="285F74"/>
                          </a:solidFill>
                          <a:latin typeface="DejaVu Sans Light"/>
                          <a:ea typeface="DejaVu Sans Light"/>
                          <a:cs typeface="DejaVu Sans Light"/>
                          <a:sym typeface="DejaVu Sans Light"/>
                        </a:rPr>
                        <a:t>*Ateliers disponibles durant les phases Unir et Bâtir : </a:t>
                      </a:r>
                      <a:endParaRPr lang="en-US" sz="1100"/>
                    </a:p>
                    <a:p>
                      <a:pPr algn="l">
                        <a:lnSpc>
                          <a:spcPts val="2135"/>
                        </a:lnSpc>
                      </a:pPr>
                      <a:r>
                        <a:rPr lang="en-US" sz="1432" b="1">
                          <a:solidFill>
                            <a:srgbClr val="285F74"/>
                          </a:solidFill>
                          <a:latin typeface="DejaVu Sans Bold"/>
                          <a:ea typeface="DejaVu Sans Bold"/>
                          <a:cs typeface="DejaVu Sans Bold"/>
                          <a:sym typeface="DejaVu Sans Bold"/>
                        </a:rPr>
                        <a:t>« Plan d’affaires »</a:t>
                      </a:r>
                      <a:r>
                        <a:rPr lang="en-US" sz="1432">
                          <a:solidFill>
                            <a:srgbClr val="285F74"/>
                          </a:solidFill>
                          <a:latin typeface="DejaVu Sans Light"/>
                          <a:ea typeface="DejaVu Sans Light"/>
                          <a:cs typeface="DejaVu Sans Light"/>
                          <a:sym typeface="DejaVu Sans Light"/>
                        </a:rPr>
                        <a:t> « </a:t>
                      </a:r>
                      <a:r>
                        <a:rPr lang="en-US" sz="1432" b="1">
                          <a:solidFill>
                            <a:srgbClr val="285F74"/>
                          </a:solidFill>
                          <a:latin typeface="DejaVu Sans Bold"/>
                          <a:ea typeface="DejaVu Sans Bold"/>
                          <a:cs typeface="DejaVu Sans Bold"/>
                          <a:sym typeface="DejaVu Sans Bold"/>
                        </a:rPr>
                        <a:t>Discours de vente</a:t>
                      </a:r>
                      <a:r>
                        <a:rPr lang="en-US" sz="1432">
                          <a:solidFill>
                            <a:srgbClr val="285F74"/>
                          </a:solidFill>
                          <a:latin typeface="DejaVu Sans Light"/>
                          <a:ea typeface="DejaVu Sans Light"/>
                          <a:cs typeface="DejaVu Sans Light"/>
                          <a:sym typeface="DejaVu Sans Light"/>
                        </a:rPr>
                        <a:t> » et </a:t>
                      </a:r>
                      <a:r>
                        <a:rPr lang="en-US" sz="1432" b="1">
                          <a:solidFill>
                            <a:srgbClr val="285F74"/>
                          </a:solidFill>
                          <a:latin typeface="DejaVu Sans Bold"/>
                          <a:ea typeface="DejaVu Sans Bold"/>
                          <a:cs typeface="DejaVu Sans Bold"/>
                          <a:sym typeface="DejaVu Sans Bold"/>
                        </a:rPr>
                        <a:t>« Responsabilité sociale des entreprises » </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hMerge="1">
                  <a:txBody>
                    <a:bodyPr/>
                    <a:lstStyle/>
                    <a:p>
                      <a:pPr algn="l">
                        <a:lnSpc>
                          <a:spcPts val="2135"/>
                        </a:lnSpc>
                        <a:defRPr/>
                      </a:pPr>
                      <a:r>
                        <a:rPr lang="en-US" sz="1432">
                          <a:solidFill>
                            <a:srgbClr val="285F74"/>
                          </a:solidFill>
                          <a:latin typeface="DejaVu Sans Light"/>
                          <a:ea typeface="DejaVu Sans Light"/>
                          <a:cs typeface="DejaVu Sans Light"/>
                          <a:sym typeface="DejaVu Sans Light"/>
                        </a:rPr>
                        <a:t>*Ateliers disponibles durant les phases Unir et Bâtir : </a:t>
                      </a:r>
                      <a:endParaRPr lang="en-US" sz="1100"/>
                    </a:p>
                    <a:p>
                      <a:pPr algn="l">
                        <a:lnSpc>
                          <a:spcPts val="2135"/>
                        </a:lnSpc>
                      </a:pPr>
                      <a:r>
                        <a:rPr lang="en-US" sz="1432" b="1">
                          <a:solidFill>
                            <a:srgbClr val="285F74"/>
                          </a:solidFill>
                          <a:latin typeface="DejaVu Sans Bold"/>
                          <a:ea typeface="DejaVu Sans Bold"/>
                          <a:cs typeface="DejaVu Sans Bold"/>
                          <a:sym typeface="DejaVu Sans Bold"/>
                        </a:rPr>
                        <a:t>« Plan d’affaires »</a:t>
                      </a:r>
                      <a:r>
                        <a:rPr lang="en-US" sz="1432">
                          <a:solidFill>
                            <a:srgbClr val="285F74"/>
                          </a:solidFill>
                          <a:latin typeface="DejaVu Sans Light"/>
                          <a:ea typeface="DejaVu Sans Light"/>
                          <a:cs typeface="DejaVu Sans Light"/>
                          <a:sym typeface="DejaVu Sans Light"/>
                        </a:rPr>
                        <a:t> « </a:t>
                      </a:r>
                      <a:r>
                        <a:rPr lang="en-US" sz="1432" b="1">
                          <a:solidFill>
                            <a:srgbClr val="285F74"/>
                          </a:solidFill>
                          <a:latin typeface="DejaVu Sans Bold"/>
                          <a:ea typeface="DejaVu Sans Bold"/>
                          <a:cs typeface="DejaVu Sans Bold"/>
                          <a:sym typeface="DejaVu Sans Bold"/>
                        </a:rPr>
                        <a:t>Discours de vente</a:t>
                      </a:r>
                      <a:r>
                        <a:rPr lang="en-US" sz="1432">
                          <a:solidFill>
                            <a:srgbClr val="285F74"/>
                          </a:solidFill>
                          <a:latin typeface="DejaVu Sans Light"/>
                          <a:ea typeface="DejaVu Sans Light"/>
                          <a:cs typeface="DejaVu Sans Light"/>
                          <a:sym typeface="DejaVu Sans Light"/>
                        </a:rPr>
                        <a:t> » et </a:t>
                      </a:r>
                      <a:r>
                        <a:rPr lang="en-US" sz="1432" b="1">
                          <a:solidFill>
                            <a:srgbClr val="285F74"/>
                          </a:solidFill>
                          <a:latin typeface="DejaVu Sans Bold"/>
                          <a:ea typeface="DejaVu Sans Bold"/>
                          <a:cs typeface="DejaVu Sans Bold"/>
                          <a:sym typeface="DejaVu Sans Bold"/>
                        </a:rPr>
                        <a:t>« Responsabilité sociale des entreprises » </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hMerge="1">
                  <a:txBody>
                    <a:bodyPr/>
                    <a:lstStyle/>
                    <a:p>
                      <a:pPr algn="l">
                        <a:lnSpc>
                          <a:spcPts val="2135"/>
                        </a:lnSpc>
                        <a:defRPr/>
                      </a:pPr>
                      <a:r>
                        <a:rPr lang="en-US" sz="1432">
                          <a:solidFill>
                            <a:srgbClr val="285F74"/>
                          </a:solidFill>
                          <a:latin typeface="DejaVu Sans Light"/>
                          <a:ea typeface="DejaVu Sans Light"/>
                          <a:cs typeface="DejaVu Sans Light"/>
                          <a:sym typeface="DejaVu Sans Light"/>
                        </a:rPr>
                        <a:t>*Ateliers disponibles durant les phases Unir et Bâtir : </a:t>
                      </a:r>
                      <a:endParaRPr lang="en-US" sz="1100"/>
                    </a:p>
                    <a:p>
                      <a:pPr algn="l">
                        <a:lnSpc>
                          <a:spcPts val="2135"/>
                        </a:lnSpc>
                      </a:pPr>
                      <a:r>
                        <a:rPr lang="en-US" sz="1432" b="1">
                          <a:solidFill>
                            <a:srgbClr val="285F74"/>
                          </a:solidFill>
                          <a:latin typeface="DejaVu Sans Bold"/>
                          <a:ea typeface="DejaVu Sans Bold"/>
                          <a:cs typeface="DejaVu Sans Bold"/>
                          <a:sym typeface="DejaVu Sans Bold"/>
                        </a:rPr>
                        <a:t>« Plan d’affaires »</a:t>
                      </a:r>
                      <a:r>
                        <a:rPr lang="en-US" sz="1432">
                          <a:solidFill>
                            <a:srgbClr val="285F74"/>
                          </a:solidFill>
                          <a:latin typeface="DejaVu Sans Light"/>
                          <a:ea typeface="DejaVu Sans Light"/>
                          <a:cs typeface="DejaVu Sans Light"/>
                          <a:sym typeface="DejaVu Sans Light"/>
                        </a:rPr>
                        <a:t> « </a:t>
                      </a:r>
                      <a:r>
                        <a:rPr lang="en-US" sz="1432" b="1">
                          <a:solidFill>
                            <a:srgbClr val="285F74"/>
                          </a:solidFill>
                          <a:latin typeface="DejaVu Sans Bold"/>
                          <a:ea typeface="DejaVu Sans Bold"/>
                          <a:cs typeface="DejaVu Sans Bold"/>
                          <a:sym typeface="DejaVu Sans Bold"/>
                        </a:rPr>
                        <a:t>Discours de vente</a:t>
                      </a:r>
                      <a:r>
                        <a:rPr lang="en-US" sz="1432">
                          <a:solidFill>
                            <a:srgbClr val="285F74"/>
                          </a:solidFill>
                          <a:latin typeface="DejaVu Sans Light"/>
                          <a:ea typeface="DejaVu Sans Light"/>
                          <a:cs typeface="DejaVu Sans Light"/>
                          <a:sym typeface="DejaVu Sans Light"/>
                        </a:rPr>
                        <a:t> » et </a:t>
                      </a:r>
                      <a:r>
                        <a:rPr lang="en-US" sz="1432" b="1">
                          <a:solidFill>
                            <a:srgbClr val="285F74"/>
                          </a:solidFill>
                          <a:latin typeface="DejaVu Sans Bold"/>
                          <a:ea typeface="DejaVu Sans Bold"/>
                          <a:cs typeface="DejaVu Sans Bold"/>
                          <a:sym typeface="DejaVu Sans Bold"/>
                        </a:rPr>
                        <a:t>« Responsabilité sociale des entreprises » </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67127">
                <a:tc gridSpan="2">
                  <a:txBody>
                    <a:bodyPr/>
                    <a:lstStyle/>
                    <a:p>
                      <a:pPr algn="ctr">
                        <a:lnSpc>
                          <a:spcPts val="1332"/>
                        </a:lnSpc>
                        <a:defRPr/>
                      </a:pPr>
                      <a:r>
                        <a:rPr lang="en-US" sz="1432" b="1">
                          <a:solidFill>
                            <a:srgbClr val="285F74"/>
                          </a:solidFill>
                          <a:latin typeface="DejaVu Sans Bold"/>
                          <a:ea typeface="DejaVu Sans Bold"/>
                          <a:cs typeface="DejaVu Sans Bold"/>
                          <a:sym typeface="DejaVu Sans Bold"/>
                        </a:rPr>
                        <a:t>Novembre à Janvier</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hMerge="1">
                  <a:txBody>
                    <a:bodyPr/>
                    <a:lstStyle/>
                    <a:p>
                      <a:pPr algn="ctr">
                        <a:lnSpc>
                          <a:spcPts val="1332"/>
                        </a:lnSpc>
                        <a:defRPr/>
                      </a:pPr>
                      <a:r>
                        <a:rPr lang="en-US" sz="1432" b="1">
                          <a:solidFill>
                            <a:srgbClr val="285F74"/>
                          </a:solidFill>
                          <a:latin typeface="DejaVu Sans Bold"/>
                          <a:ea typeface="DejaVu Sans Bold"/>
                          <a:cs typeface="DejaVu Sans Bold"/>
                          <a:sym typeface="DejaVu Sans Bold"/>
                        </a:rPr>
                        <a:t>Novembre à Janvier</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0" lvl="0" indent="0" algn="ctr">
                        <a:lnSpc>
                          <a:spcPts val="788"/>
                        </a:lnSpc>
                        <a:defRPr/>
                      </a:pPr>
                      <a:r>
                        <a:rPr lang="en-US" sz="1576" b="1">
                          <a:solidFill>
                            <a:srgbClr val="285F74"/>
                          </a:solidFill>
                          <a:latin typeface="DejaVu Sans Bold"/>
                          <a:ea typeface="DejaVu Sans Bold"/>
                          <a:cs typeface="DejaVu Sans Bold"/>
                          <a:sym typeface="DejaVu Sans Bold"/>
                        </a:rPr>
                        <a:t>Défi OSEntreprendre</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224479">
                <a:tc>
                  <a:txBody>
                    <a:bodyPr/>
                    <a:lstStyle/>
                    <a:p>
                      <a:pPr marL="0" lvl="0" indent="0" algn="ctr">
                        <a:lnSpc>
                          <a:spcPts val="2562"/>
                        </a:lnSpc>
                        <a:defRPr/>
                      </a:pPr>
                      <a:r>
                        <a:rPr lang="en-US" sz="1719" b="1">
                          <a:solidFill>
                            <a:srgbClr val="285F74"/>
                          </a:solidFill>
                          <a:latin typeface="DejaVu Sans Bold"/>
                          <a:ea typeface="DejaVu Sans Bold"/>
                          <a:cs typeface="DejaVu Sans Bold"/>
                          <a:sym typeface="DejaVu Sans Bold"/>
                        </a:rPr>
                        <a:t>S9</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algn="ctr">
                        <a:lnSpc>
                          <a:spcPts val="2562"/>
                        </a:lnSpc>
                        <a:defRPr/>
                      </a:pPr>
                      <a:r>
                        <a:rPr lang="en-US" sz="1719" b="1">
                          <a:solidFill>
                            <a:srgbClr val="285F74"/>
                          </a:solidFill>
                          <a:latin typeface="DejaVu Sans Bold"/>
                          <a:ea typeface="DejaVu Sans Bold"/>
                          <a:cs typeface="DejaVu Sans Bold"/>
                          <a:sym typeface="DejaVu Sans Bold"/>
                        </a:rPr>
                        <a:t>1-5</a:t>
                      </a:r>
                      <a:endParaRPr lang="en-US" sz="1100"/>
                    </a:p>
                    <a:p>
                      <a:pPr marL="0" lvl="0" indent="0" algn="ctr">
                        <a:lnSpc>
                          <a:spcPts val="2562"/>
                        </a:lnSpc>
                      </a:pPr>
                      <a:r>
                        <a:rPr lang="en-US" sz="1719" b="1">
                          <a:solidFill>
                            <a:srgbClr val="285F74"/>
                          </a:solidFill>
                          <a:latin typeface="DejaVu Sans Bold"/>
                          <a:ea typeface="DejaVu Sans Bold"/>
                          <a:cs typeface="DejaVu Sans Bold"/>
                          <a:sym typeface="DejaVu Sans Bold"/>
                        </a:rPr>
                        <a:t>déc.</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309364" lvl="1" indent="-154682" algn="l">
                        <a:lnSpc>
                          <a:spcPts val="2006"/>
                        </a:lnSpc>
                        <a:buFont typeface="Arial"/>
                        <a:buChar char="•"/>
                        <a:defRPr/>
                      </a:pPr>
                      <a:r>
                        <a:rPr lang="en-US" sz="1432">
                          <a:solidFill>
                            <a:srgbClr val="285F74"/>
                          </a:solidFill>
                          <a:latin typeface="DejaVu Sans Light"/>
                          <a:ea typeface="DejaVu Sans Light"/>
                          <a:cs typeface="DejaVu Sans Light"/>
                          <a:sym typeface="DejaVu Sans Light"/>
                        </a:rPr>
                        <a:t>Production</a:t>
                      </a:r>
                      <a:endParaRPr lang="en-US" sz="1100"/>
                    </a:p>
                    <a:p>
                      <a:pPr marL="309364" lvl="1" indent="-154682" algn="l">
                        <a:lnSpc>
                          <a:spcPts val="2006"/>
                        </a:lnSpc>
                        <a:buFont typeface="Arial"/>
                        <a:buChar char="•"/>
                      </a:pPr>
                      <a:r>
                        <a:rPr lang="en-US" sz="1432">
                          <a:solidFill>
                            <a:srgbClr val="285F74"/>
                          </a:solidFill>
                          <a:latin typeface="DejaVu Sans Light"/>
                          <a:ea typeface="DejaVu Sans Light"/>
                          <a:cs typeface="DejaVu Sans Light"/>
                          <a:sym typeface="DejaVu Sans Light"/>
                        </a:rPr>
                        <a:t>Préparation des outils de communication</a:t>
                      </a:r>
                    </a:p>
                    <a:p>
                      <a:pPr marL="309364" lvl="1" indent="-154682" algn="l">
                        <a:lnSpc>
                          <a:spcPts val="2006"/>
                        </a:lnSpc>
                        <a:buFont typeface="Arial"/>
                        <a:buChar char="•"/>
                      </a:pPr>
                      <a:r>
                        <a:rPr lang="en-US" sz="1432">
                          <a:solidFill>
                            <a:srgbClr val="285F74"/>
                          </a:solidFill>
                          <a:latin typeface="DejaVu Sans Light"/>
                          <a:ea typeface="DejaVu Sans Light"/>
                          <a:cs typeface="DejaVu Sans Light"/>
                          <a:sym typeface="DejaVu Sans Light"/>
                        </a:rPr>
                        <a:t>Mention de COJEQ</a:t>
                      </a:r>
                    </a:p>
                    <a:p>
                      <a:pPr marL="309364" lvl="1" indent="-154682" algn="l">
                        <a:lnSpc>
                          <a:spcPts val="2006"/>
                        </a:lnSpc>
                        <a:buFont typeface="Arial"/>
                        <a:buChar char="•"/>
                      </a:pPr>
                      <a:r>
                        <a:rPr lang="en-US" sz="1432">
                          <a:solidFill>
                            <a:srgbClr val="285F74"/>
                          </a:solidFill>
                          <a:latin typeface="DejaVu Sans Light"/>
                          <a:ea typeface="DejaVu Sans Light"/>
                          <a:cs typeface="DejaVu Sans Light"/>
                          <a:sym typeface="DejaVu Sans Light"/>
                        </a:rPr>
                        <a:t>Remise du concours </a:t>
                      </a:r>
                      <a:r>
                        <a:rPr lang="en-US" sz="1432" b="1">
                          <a:solidFill>
                            <a:srgbClr val="285F74"/>
                          </a:solidFill>
                          <a:latin typeface="DejaVu Sans Bold"/>
                          <a:ea typeface="DejaVu Sans Bold"/>
                          <a:cs typeface="DejaVu Sans Bold"/>
                          <a:sym typeface="DejaVu Sans Bold"/>
                        </a:rPr>
                        <a:t>« Vente en action »*</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018251">
                <a:tc>
                  <a:txBody>
                    <a:bodyPr/>
                    <a:lstStyle/>
                    <a:p>
                      <a:pPr algn="ctr">
                        <a:lnSpc>
                          <a:spcPts val="2562"/>
                        </a:lnSpc>
                        <a:defRPr/>
                      </a:pPr>
                      <a:r>
                        <a:rPr lang="en-US" sz="1719" b="1">
                          <a:solidFill>
                            <a:srgbClr val="285F74"/>
                          </a:solidFill>
                          <a:latin typeface="DejaVu Sans Bold"/>
                          <a:ea typeface="DejaVu Sans Bold"/>
                          <a:cs typeface="DejaVu Sans Bold"/>
                          <a:sym typeface="DejaVu Sans Bold"/>
                        </a:rPr>
                        <a:t>S10</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algn="ctr">
                        <a:lnSpc>
                          <a:spcPts val="2562"/>
                        </a:lnSpc>
                        <a:defRPr/>
                      </a:pPr>
                      <a:r>
                        <a:rPr lang="en-US" sz="1719" b="1">
                          <a:solidFill>
                            <a:srgbClr val="285F74"/>
                          </a:solidFill>
                          <a:latin typeface="DejaVu Sans Bold"/>
                          <a:ea typeface="DejaVu Sans Bold"/>
                          <a:cs typeface="DejaVu Sans Bold"/>
                          <a:sym typeface="DejaVu Sans Bold"/>
                        </a:rPr>
                        <a:t>8-12</a:t>
                      </a:r>
                      <a:endParaRPr lang="en-US" sz="1100"/>
                    </a:p>
                    <a:p>
                      <a:pPr algn="ctr">
                        <a:lnSpc>
                          <a:spcPts val="2562"/>
                        </a:lnSpc>
                      </a:pPr>
                      <a:r>
                        <a:rPr lang="en-US" sz="1719" b="1">
                          <a:solidFill>
                            <a:srgbClr val="285F74"/>
                          </a:solidFill>
                          <a:latin typeface="DejaVu Sans Bold"/>
                          <a:ea typeface="DejaVu Sans Bold"/>
                          <a:cs typeface="DejaVu Sans Bold"/>
                          <a:sym typeface="DejaVu Sans Bold"/>
                        </a:rPr>
                        <a:t>déc.</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309364" lvl="1" indent="-154682" algn="l">
                        <a:lnSpc>
                          <a:spcPts val="2135"/>
                        </a:lnSpc>
                        <a:buFont typeface="Arial"/>
                        <a:buChar char="•"/>
                        <a:defRPr/>
                      </a:pPr>
                      <a:r>
                        <a:rPr lang="en-US" sz="1432">
                          <a:solidFill>
                            <a:srgbClr val="285F74"/>
                          </a:solidFill>
                          <a:latin typeface="DejaVu Sans Light"/>
                          <a:ea typeface="DejaVu Sans Light"/>
                          <a:cs typeface="DejaVu Sans Light"/>
                          <a:sym typeface="DejaVu Sans Light"/>
                        </a:rPr>
                        <a:t>Production - ventes</a:t>
                      </a:r>
                      <a:endParaRPr lang="en-US" sz="1100"/>
                    </a:p>
                    <a:p>
                      <a:pPr marL="309364" lvl="1" indent="-154682" algn="l">
                        <a:lnSpc>
                          <a:spcPts val="2135"/>
                        </a:lnSpc>
                        <a:buFont typeface="Arial"/>
                        <a:buChar char="•"/>
                      </a:pPr>
                      <a:r>
                        <a:rPr lang="en-US" sz="1432">
                          <a:solidFill>
                            <a:srgbClr val="285F74"/>
                          </a:solidFill>
                          <a:latin typeface="DejaVu Sans Light"/>
                          <a:ea typeface="DejaVu Sans Light"/>
                          <a:cs typeface="DejaVu Sans Light"/>
                          <a:sym typeface="DejaVu Sans Light"/>
                        </a:rPr>
                        <a:t>Préparation du marché des fêtes</a:t>
                      </a:r>
                    </a:p>
                    <a:p>
                      <a:pPr marL="309364" lvl="1" indent="-154682" algn="l">
                        <a:lnSpc>
                          <a:spcPts val="2135"/>
                        </a:lnSpc>
                        <a:buFont typeface="Arial"/>
                        <a:buChar char="•"/>
                      </a:pPr>
                      <a:r>
                        <a:rPr lang="en-US" sz="1432">
                          <a:solidFill>
                            <a:srgbClr val="285F74"/>
                          </a:solidFill>
                          <a:latin typeface="DejaVu Sans Light"/>
                          <a:ea typeface="DejaVu Sans Light"/>
                          <a:cs typeface="DejaVu Sans Light"/>
                          <a:sym typeface="DejaVu Sans Light"/>
                        </a:rPr>
                        <a:t>Préparation des outils de communication</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1036351">
                <a:tc>
                  <a:txBody>
                    <a:bodyPr/>
                    <a:lstStyle/>
                    <a:p>
                      <a:pPr algn="ctr">
                        <a:lnSpc>
                          <a:spcPts val="2562"/>
                        </a:lnSpc>
                        <a:defRPr/>
                      </a:pPr>
                      <a:r>
                        <a:rPr lang="en-US" sz="1719" b="1">
                          <a:solidFill>
                            <a:srgbClr val="285F74"/>
                          </a:solidFill>
                          <a:latin typeface="DejaVu Sans Bold"/>
                          <a:ea typeface="DejaVu Sans Bold"/>
                          <a:cs typeface="DejaVu Sans Bold"/>
                          <a:sym typeface="DejaVu Sans Bold"/>
                        </a:rPr>
                        <a:t>S11</a:t>
                      </a:r>
                      <a:endParaRPr lang="en-US" sz="1100"/>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algn="ctr">
                        <a:lnSpc>
                          <a:spcPts val="2407"/>
                        </a:lnSpc>
                        <a:defRPr/>
                      </a:pPr>
                      <a:r>
                        <a:rPr lang="en-US" sz="1719" b="1">
                          <a:solidFill>
                            <a:srgbClr val="285F74"/>
                          </a:solidFill>
                          <a:latin typeface="DejaVu Sans Bold"/>
                          <a:ea typeface="DejaVu Sans Bold"/>
                          <a:cs typeface="DejaVu Sans Bold"/>
                          <a:sym typeface="DejaVu Sans Bold"/>
                        </a:rPr>
                        <a:t>15-19 </a:t>
                      </a:r>
                      <a:endParaRPr lang="en-US" sz="1100"/>
                    </a:p>
                    <a:p>
                      <a:pPr algn="ctr">
                        <a:lnSpc>
                          <a:spcPts val="2407"/>
                        </a:lnSpc>
                      </a:pPr>
                      <a:r>
                        <a:rPr lang="en-US" sz="1719" b="1">
                          <a:solidFill>
                            <a:srgbClr val="285F74"/>
                          </a:solidFill>
                          <a:latin typeface="DejaVu Sans Bold"/>
                          <a:ea typeface="DejaVu Sans Bold"/>
                          <a:cs typeface="DejaVu Sans Bold"/>
                          <a:sym typeface="DejaVu Sans Bold"/>
                        </a:rPr>
                        <a:t>déc.</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tc>
                  <a:txBody>
                    <a:bodyPr/>
                    <a:lstStyle/>
                    <a:p>
                      <a:pPr marL="309364" lvl="1" indent="-154682" algn="l">
                        <a:lnSpc>
                          <a:spcPts val="2135"/>
                        </a:lnSpc>
                        <a:buFont typeface="Arial"/>
                        <a:buChar char="•"/>
                        <a:defRPr/>
                      </a:pPr>
                      <a:r>
                        <a:rPr lang="en-US" sz="1432" dirty="0">
                          <a:solidFill>
                            <a:srgbClr val="285F74"/>
                          </a:solidFill>
                          <a:latin typeface="DejaVu Sans Light"/>
                          <a:ea typeface="DejaVu Sans Light"/>
                          <a:cs typeface="DejaVu Sans Light"/>
                          <a:sym typeface="DejaVu Sans Light"/>
                        </a:rPr>
                        <a:t>Production - ventes</a:t>
                      </a:r>
                      <a:endParaRPr lang="en-US" sz="1100" dirty="0"/>
                    </a:p>
                    <a:p>
                      <a:pPr marL="309364" lvl="1" indent="-154682" algn="l">
                        <a:lnSpc>
                          <a:spcPts val="2135"/>
                        </a:lnSpc>
                        <a:buFont typeface="Arial"/>
                        <a:buChar char="•"/>
                      </a:pPr>
                      <a:r>
                        <a:rPr lang="en-US" sz="1432" b="1" u="sng" dirty="0">
                          <a:solidFill>
                            <a:srgbClr val="285F74"/>
                          </a:solidFill>
                          <a:latin typeface="DejaVu Sans Bold"/>
                          <a:ea typeface="DejaVu Sans Bold"/>
                          <a:cs typeface="DejaVu Sans Bold"/>
                          <a:sym typeface="DejaVu Sans Bold"/>
                        </a:rPr>
                        <a:t>Marché des fêtes</a:t>
                      </a:r>
                      <a:r>
                        <a:rPr lang="en-US" sz="1432" dirty="0">
                          <a:solidFill>
                            <a:srgbClr val="285F74"/>
                          </a:solidFill>
                          <a:latin typeface="DejaVu Sans Light"/>
                          <a:ea typeface="DejaVu Sans Light"/>
                          <a:cs typeface="DejaVu Sans Light"/>
                          <a:sym typeface="DejaVu Sans Light"/>
                        </a:rPr>
                        <a:t> (</a:t>
                      </a:r>
                      <a:r>
                        <a:rPr lang="en-US" sz="1432" dirty="0" err="1">
                          <a:solidFill>
                            <a:srgbClr val="285F74"/>
                          </a:solidFill>
                          <a:latin typeface="DejaVu Sans Light"/>
                          <a:ea typeface="DejaVu Sans Light"/>
                          <a:cs typeface="DejaVu Sans Light"/>
                          <a:sym typeface="DejaVu Sans Light"/>
                        </a:rPr>
                        <a:t>mardi</a:t>
                      </a:r>
                      <a:r>
                        <a:rPr lang="en-US" sz="1432" dirty="0">
                          <a:solidFill>
                            <a:srgbClr val="285F74"/>
                          </a:solidFill>
                          <a:latin typeface="DejaVu Sans Light"/>
                          <a:ea typeface="DejaVu Sans Light"/>
                          <a:cs typeface="DejaVu Sans Light"/>
                          <a:sym typeface="DejaVu Sans Light"/>
                        </a:rPr>
                        <a:t> 16 </a:t>
                      </a:r>
                      <a:r>
                        <a:rPr lang="en-US" sz="1432" dirty="0" err="1">
                          <a:solidFill>
                            <a:srgbClr val="285F74"/>
                          </a:solidFill>
                          <a:latin typeface="DejaVu Sans Light"/>
                          <a:ea typeface="DejaVu Sans Light"/>
                          <a:cs typeface="DejaVu Sans Light"/>
                          <a:sym typeface="DejaVu Sans Light"/>
                        </a:rPr>
                        <a:t>décembre</a:t>
                      </a:r>
                      <a:r>
                        <a:rPr lang="en-US" sz="1432" dirty="0">
                          <a:solidFill>
                            <a:srgbClr val="285F74"/>
                          </a:solidFill>
                          <a:latin typeface="DejaVu Sans Light"/>
                          <a:ea typeface="DejaVu Sans Light"/>
                          <a:cs typeface="DejaVu Sans Light"/>
                          <a:sym typeface="DejaVu Sans Light"/>
                        </a:rPr>
                        <a:t>)</a:t>
                      </a:r>
                    </a:p>
                    <a:p>
                      <a:pPr marL="309364" lvl="1" indent="-154682" algn="l">
                        <a:lnSpc>
                          <a:spcPts val="2135"/>
                        </a:lnSpc>
                        <a:buFont typeface="Arial"/>
                        <a:buChar char="•"/>
                      </a:pPr>
                      <a:r>
                        <a:rPr lang="en-US" sz="1432" dirty="0">
                          <a:solidFill>
                            <a:srgbClr val="285F74"/>
                          </a:solidFill>
                          <a:latin typeface="DejaVu Sans Light"/>
                          <a:ea typeface="DejaVu Sans Light"/>
                          <a:cs typeface="DejaVu Sans Light"/>
                          <a:sym typeface="DejaVu Sans Light"/>
                        </a:rPr>
                        <a:t>Concours «</a:t>
                      </a:r>
                      <a:r>
                        <a:rPr lang="en-US" sz="1432" b="1" dirty="0" err="1">
                          <a:solidFill>
                            <a:srgbClr val="285F74"/>
                          </a:solidFill>
                          <a:latin typeface="DejaVu Sans Bold"/>
                          <a:ea typeface="DejaVu Sans Bold"/>
                          <a:cs typeface="DejaVu Sans Bold"/>
                          <a:sym typeface="DejaVu Sans Bold"/>
                        </a:rPr>
                        <a:t>Kiosque</a:t>
                      </a:r>
                      <a:r>
                        <a:rPr lang="en-US" sz="1432" b="1" dirty="0">
                          <a:solidFill>
                            <a:srgbClr val="285F74"/>
                          </a:solidFill>
                          <a:latin typeface="DejaVu Sans Bold"/>
                          <a:ea typeface="DejaVu Sans Bold"/>
                          <a:cs typeface="DejaVu Sans Bold"/>
                          <a:sym typeface="DejaVu Sans Bold"/>
                        </a:rPr>
                        <a:t> de vente</a:t>
                      </a:r>
                      <a:r>
                        <a:rPr lang="en-US" sz="1432" dirty="0">
                          <a:solidFill>
                            <a:srgbClr val="285F74"/>
                          </a:solidFill>
                          <a:latin typeface="DejaVu Sans Light"/>
                          <a:ea typeface="DejaVu Sans Light"/>
                          <a:cs typeface="DejaVu Sans Light"/>
                          <a:sym typeface="DejaVu Sans Light"/>
                        </a:rPr>
                        <a:t>» (</a:t>
                      </a:r>
                      <a:r>
                        <a:rPr lang="en-US" sz="1432" dirty="0" err="1">
                          <a:solidFill>
                            <a:srgbClr val="285F74"/>
                          </a:solidFill>
                          <a:latin typeface="DejaVu Sans Light"/>
                          <a:ea typeface="DejaVu Sans Light"/>
                          <a:cs typeface="DejaVu Sans Light"/>
                          <a:sym typeface="DejaVu Sans Light"/>
                        </a:rPr>
                        <a:t>marché</a:t>
                      </a:r>
                      <a:r>
                        <a:rPr lang="en-US" sz="1432" dirty="0">
                          <a:solidFill>
                            <a:srgbClr val="285F74"/>
                          </a:solidFill>
                          <a:latin typeface="DejaVu Sans Light"/>
                          <a:ea typeface="DejaVu Sans Light"/>
                          <a:cs typeface="DejaVu Sans Light"/>
                          <a:sym typeface="DejaVu Sans Light"/>
                        </a:rPr>
                        <a:t> des fêtes)</a:t>
                      </a:r>
                    </a:p>
                  </a:txBody>
                  <a:tcPr marL="95537" marR="95537" marT="95537" marB="95537" anchor="ctr">
                    <a:lnL w="39112" cap="flat" cmpd="sng" algn="ctr">
                      <a:solidFill>
                        <a:srgbClr val="000000"/>
                      </a:solidFill>
                      <a:prstDash val="solid"/>
                      <a:round/>
                      <a:headEnd type="none" w="med" len="med"/>
                      <a:tailEnd type="none" w="med" len="med"/>
                    </a:lnL>
                    <a:lnR w="39112" cap="flat" cmpd="sng" algn="ctr">
                      <a:solidFill>
                        <a:srgbClr val="000000"/>
                      </a:solidFill>
                      <a:prstDash val="solid"/>
                      <a:round/>
                      <a:headEnd type="none" w="med" len="med"/>
                      <a:tailEnd type="none" w="med" len="med"/>
                    </a:lnR>
                    <a:lnT w="39112" cap="flat" cmpd="sng" algn="ctr">
                      <a:solidFill>
                        <a:srgbClr val="000000"/>
                      </a:solidFill>
                      <a:prstDash val="solid"/>
                      <a:round/>
                      <a:headEnd type="none" w="med" len="med"/>
                      <a:tailEnd type="none" w="med" len="med"/>
                    </a:lnT>
                    <a:lnB w="3911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pSp>
        <p:nvGrpSpPr>
          <p:cNvPr id="14" name="Group 14"/>
          <p:cNvGrpSpPr/>
          <p:nvPr/>
        </p:nvGrpSpPr>
        <p:grpSpPr>
          <a:xfrm>
            <a:off x="6654274" y="1674032"/>
            <a:ext cx="544188" cy="1591845"/>
            <a:chOff x="0" y="0"/>
            <a:chExt cx="725585" cy="2122460"/>
          </a:xfrm>
        </p:grpSpPr>
        <p:sp>
          <p:nvSpPr>
            <p:cNvPr id="15" name="TextBox 15"/>
            <p:cNvSpPr txBox="1"/>
            <p:nvPr/>
          </p:nvSpPr>
          <p:spPr>
            <a:xfrm rot="-5400000">
              <a:off x="-622481" y="774394"/>
              <a:ext cx="2122460" cy="573671"/>
            </a:xfrm>
            <a:prstGeom prst="rect">
              <a:avLst/>
            </a:prstGeom>
          </p:spPr>
          <p:txBody>
            <a:bodyPr lIns="0" tIns="0" rIns="0" bIns="0" rtlCol="0" anchor="t">
              <a:spAutoFit/>
            </a:bodyPr>
            <a:lstStyle/>
            <a:p>
              <a:pPr algn="ctr">
                <a:lnSpc>
                  <a:spcPts val="3634"/>
                </a:lnSpc>
                <a:spcBef>
                  <a:spcPct val="0"/>
                </a:spcBef>
              </a:pPr>
              <a:r>
                <a:rPr lang="en-US" sz="2596">
                  <a:solidFill>
                    <a:srgbClr val="285F74"/>
                  </a:solidFill>
                  <a:latin typeface="JA Youth Multicolor"/>
                  <a:ea typeface="JA Youth Multicolor"/>
                  <a:cs typeface="JA Youth Multicolor"/>
                  <a:sym typeface="JA Youth Multicolor"/>
                </a:rPr>
                <a:t>Bâtir</a:t>
              </a:r>
            </a:p>
          </p:txBody>
        </p:sp>
        <p:sp>
          <p:nvSpPr>
            <p:cNvPr id="16" name="TextBox 16"/>
            <p:cNvSpPr txBox="1"/>
            <p:nvPr/>
          </p:nvSpPr>
          <p:spPr>
            <a:xfrm rot="3164170">
              <a:off x="201371" y="903078"/>
              <a:ext cx="91582" cy="551446"/>
            </a:xfrm>
            <a:prstGeom prst="rect">
              <a:avLst/>
            </a:prstGeom>
          </p:spPr>
          <p:txBody>
            <a:bodyPr lIns="0" tIns="0" rIns="0" bIns="0" rtlCol="0" anchor="t">
              <a:spAutoFit/>
            </a:bodyPr>
            <a:lstStyle/>
            <a:p>
              <a:pPr algn="ctr">
                <a:lnSpc>
                  <a:spcPts val="3432"/>
                </a:lnSpc>
              </a:pPr>
              <a:r>
                <a:rPr lang="en-US" sz="2451" dirty="0">
                  <a:solidFill>
                    <a:srgbClr val="285F74"/>
                  </a:solidFill>
                  <a:latin typeface="JA Youth Multicolor"/>
                  <a:ea typeface="JA Youth Multicolor"/>
                  <a:cs typeface="JA Youth Multicolor"/>
                  <a:sym typeface="JA Youth Multicolor"/>
                </a:rPr>
                <a:t>-</a:t>
              </a:r>
            </a:p>
          </p:txBody>
        </p:sp>
        <p:sp>
          <p:nvSpPr>
            <p:cNvPr id="17" name="TextBox 17"/>
            <p:cNvSpPr txBox="1"/>
            <p:nvPr/>
          </p:nvSpPr>
          <p:spPr>
            <a:xfrm rot="7895721">
              <a:off x="234797" y="856930"/>
              <a:ext cx="91582" cy="551446"/>
            </a:xfrm>
            <a:prstGeom prst="rect">
              <a:avLst/>
            </a:prstGeom>
          </p:spPr>
          <p:txBody>
            <a:bodyPr lIns="0" tIns="0" rIns="0" bIns="0" rtlCol="0" anchor="t">
              <a:spAutoFit/>
            </a:bodyPr>
            <a:lstStyle/>
            <a:p>
              <a:pPr algn="ctr">
                <a:lnSpc>
                  <a:spcPts val="3432"/>
                </a:lnSpc>
              </a:pPr>
              <a:r>
                <a:rPr lang="en-US" sz="2451" dirty="0">
                  <a:solidFill>
                    <a:srgbClr val="285F74"/>
                  </a:solidFill>
                  <a:latin typeface="JA Youth Multicolor"/>
                  <a:ea typeface="JA Youth Multicolor"/>
                  <a:cs typeface="JA Youth Multicolor"/>
                  <a:sym typeface="JA Youth Multicolor"/>
                </a:rPr>
                <a:t>-</a:t>
              </a:r>
            </a:p>
          </p:txBody>
        </p:sp>
      </p:grpSp>
      <p:grpSp>
        <p:nvGrpSpPr>
          <p:cNvPr id="18" name="Group 18"/>
          <p:cNvGrpSpPr/>
          <p:nvPr/>
        </p:nvGrpSpPr>
        <p:grpSpPr>
          <a:xfrm>
            <a:off x="6579499" y="5795225"/>
            <a:ext cx="615571" cy="4355470"/>
            <a:chOff x="0" y="0"/>
            <a:chExt cx="820761" cy="5807293"/>
          </a:xfrm>
        </p:grpSpPr>
        <p:sp>
          <p:nvSpPr>
            <p:cNvPr id="19" name="TextBox 19"/>
            <p:cNvSpPr txBox="1"/>
            <p:nvPr/>
          </p:nvSpPr>
          <p:spPr>
            <a:xfrm rot="-5400000">
              <a:off x="-2368046" y="2618487"/>
              <a:ext cx="5807293" cy="570320"/>
            </a:xfrm>
            <a:prstGeom prst="rect">
              <a:avLst/>
            </a:prstGeom>
          </p:spPr>
          <p:txBody>
            <a:bodyPr lIns="0" tIns="0" rIns="0" bIns="0" rtlCol="0" anchor="t">
              <a:spAutoFit/>
            </a:bodyPr>
            <a:lstStyle/>
            <a:p>
              <a:pPr algn="ctr">
                <a:lnSpc>
                  <a:spcPts val="3610"/>
                </a:lnSpc>
                <a:spcBef>
                  <a:spcPct val="0"/>
                </a:spcBef>
              </a:pPr>
              <a:r>
                <a:rPr lang="en-US" sz="2579" dirty="0" err="1">
                  <a:solidFill>
                    <a:srgbClr val="285F74"/>
                  </a:solidFill>
                  <a:latin typeface="JA Youth Multicolor"/>
                  <a:ea typeface="JA Youth Multicolor"/>
                  <a:cs typeface="JA Youth Multicolor"/>
                  <a:sym typeface="JA Youth Multicolor"/>
                </a:rPr>
                <a:t>Opérer</a:t>
              </a:r>
              <a:endParaRPr lang="en-US" sz="2579" dirty="0">
                <a:solidFill>
                  <a:srgbClr val="285F74"/>
                </a:solidFill>
                <a:latin typeface="JA Youth Multicolor"/>
                <a:ea typeface="JA Youth Multicolor"/>
                <a:cs typeface="JA Youth Multicolor"/>
                <a:sym typeface="JA Youth Multicolor"/>
              </a:endParaRPr>
            </a:p>
          </p:txBody>
        </p:sp>
        <p:sp>
          <p:nvSpPr>
            <p:cNvPr id="20" name="TextBox 20"/>
            <p:cNvSpPr txBox="1"/>
            <p:nvPr/>
          </p:nvSpPr>
          <p:spPr>
            <a:xfrm rot="3851536">
              <a:off x="292109" y="2478329"/>
              <a:ext cx="90988" cy="706013"/>
            </a:xfrm>
            <a:prstGeom prst="rect">
              <a:avLst/>
            </a:prstGeom>
          </p:spPr>
          <p:txBody>
            <a:bodyPr lIns="0" tIns="0" rIns="0" bIns="0" rtlCol="0" anchor="t">
              <a:spAutoFit/>
            </a:bodyPr>
            <a:lstStyle/>
            <a:p>
              <a:pPr algn="ctr">
                <a:lnSpc>
                  <a:spcPts val="4413"/>
                </a:lnSpc>
              </a:pPr>
              <a:r>
                <a:rPr lang="en-US" sz="3152">
                  <a:solidFill>
                    <a:srgbClr val="285F74"/>
                  </a:solidFill>
                  <a:latin typeface="JA Youth Multicolor"/>
                  <a:ea typeface="JA Youth Multicolor"/>
                  <a:cs typeface="JA Youth Multicolor"/>
                  <a:sym typeface="JA Youth Multicolor"/>
                </a:rPr>
                <a:t>-</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1954" y="3426460"/>
            <a:ext cx="6510578" cy="2396991"/>
            <a:chOff x="0" y="0"/>
            <a:chExt cx="8680770" cy="3195989"/>
          </a:xfrm>
        </p:grpSpPr>
        <p:sp>
          <p:nvSpPr>
            <p:cNvPr id="3" name="TextBox 3"/>
            <p:cNvSpPr txBox="1"/>
            <p:nvPr/>
          </p:nvSpPr>
          <p:spPr>
            <a:xfrm>
              <a:off x="1073702" y="-114300"/>
              <a:ext cx="5315148" cy="1333494"/>
            </a:xfrm>
            <a:prstGeom prst="rect">
              <a:avLst/>
            </a:prstGeom>
          </p:spPr>
          <p:txBody>
            <a:bodyPr lIns="0" tIns="0" rIns="0" bIns="0" rtlCol="0" anchor="t">
              <a:spAutoFit/>
            </a:bodyPr>
            <a:lstStyle/>
            <a:p>
              <a:pPr algn="ctr">
                <a:lnSpc>
                  <a:spcPts val="8400"/>
                </a:lnSpc>
              </a:pPr>
              <a:r>
                <a:rPr lang="en-US" sz="6000" b="1">
                  <a:solidFill>
                    <a:srgbClr val="285F74"/>
                  </a:solidFill>
                  <a:latin typeface="Open Sans Bold"/>
                  <a:ea typeface="Open Sans Bold"/>
                  <a:cs typeface="Open Sans Bold"/>
                  <a:sym typeface="Open Sans Bold"/>
                </a:rPr>
                <a:t>Calendrier</a:t>
              </a:r>
            </a:p>
          </p:txBody>
        </p:sp>
        <p:sp>
          <p:nvSpPr>
            <p:cNvPr id="4" name="TextBox 4"/>
            <p:cNvSpPr txBox="1"/>
            <p:nvPr/>
          </p:nvSpPr>
          <p:spPr>
            <a:xfrm>
              <a:off x="0" y="1484758"/>
              <a:ext cx="8389521" cy="1711231"/>
            </a:xfrm>
            <a:prstGeom prst="rect">
              <a:avLst/>
            </a:prstGeom>
          </p:spPr>
          <p:txBody>
            <a:bodyPr lIns="0" tIns="0" rIns="0" bIns="0" rtlCol="0" anchor="t">
              <a:spAutoFit/>
            </a:bodyPr>
            <a:lstStyle/>
            <a:p>
              <a:pPr algn="ctr">
                <a:lnSpc>
                  <a:spcPts val="5199"/>
                </a:lnSpc>
              </a:pPr>
              <a:r>
                <a:rPr lang="en-US" sz="3713">
                  <a:solidFill>
                    <a:srgbClr val="00A0AF"/>
                  </a:solidFill>
                  <a:latin typeface="JA Youth Multicolor"/>
                  <a:ea typeface="JA Youth Multicolor"/>
                  <a:cs typeface="JA Youth Multicolor"/>
                  <a:sym typeface="JA Youth Multicolor"/>
                </a:rPr>
                <a:t>Entreprise étudiante </a:t>
              </a:r>
            </a:p>
            <a:p>
              <a:pPr algn="ctr">
                <a:lnSpc>
                  <a:spcPts val="5199"/>
                </a:lnSpc>
              </a:pPr>
              <a:r>
                <a:rPr lang="en-US" sz="3713">
                  <a:solidFill>
                    <a:srgbClr val="00A0AF"/>
                  </a:solidFill>
                  <a:latin typeface="JA Youth Multicolor"/>
                  <a:ea typeface="JA Youth Multicolor"/>
                  <a:cs typeface="JA Youth Multicolor"/>
                  <a:sym typeface="JA Youth Multicolor"/>
                </a:rPr>
                <a:t>2025-2026</a:t>
              </a:r>
            </a:p>
          </p:txBody>
        </p:sp>
        <p:sp>
          <p:nvSpPr>
            <p:cNvPr id="5" name="TextBox 5"/>
            <p:cNvSpPr txBox="1"/>
            <p:nvPr/>
          </p:nvSpPr>
          <p:spPr>
            <a:xfrm rot="-795301">
              <a:off x="307752" y="1250275"/>
              <a:ext cx="8389521" cy="830830"/>
            </a:xfrm>
            <a:prstGeom prst="rect">
              <a:avLst/>
            </a:prstGeom>
          </p:spPr>
          <p:txBody>
            <a:bodyPr lIns="0" tIns="0" rIns="0" bIns="0" rtlCol="0" anchor="t">
              <a:spAutoFit/>
            </a:bodyPr>
            <a:lstStyle/>
            <a:p>
              <a:pPr algn="ctr">
                <a:lnSpc>
                  <a:spcPts val="5199"/>
                </a:lnSpc>
              </a:pPr>
              <a:r>
                <a:rPr lang="en-US" sz="3713">
                  <a:solidFill>
                    <a:srgbClr val="00A0AF"/>
                  </a:solidFill>
                  <a:latin typeface="JA Youth Multicolor"/>
                  <a:ea typeface="JA Youth Multicolor"/>
                  <a:cs typeface="JA Youth Multicolor"/>
                  <a:sym typeface="JA Youth Multicolor"/>
                </a:rPr>
                <a:t>-</a:t>
              </a:r>
            </a:p>
          </p:txBody>
        </p:sp>
      </p:grpSp>
      <p:sp>
        <p:nvSpPr>
          <p:cNvPr id="6" name="TextBox 6"/>
          <p:cNvSpPr txBox="1"/>
          <p:nvPr/>
        </p:nvSpPr>
        <p:spPr>
          <a:xfrm>
            <a:off x="660966" y="6156270"/>
            <a:ext cx="5056484" cy="332740"/>
          </a:xfrm>
          <a:prstGeom prst="rect">
            <a:avLst/>
          </a:prstGeom>
        </p:spPr>
        <p:txBody>
          <a:bodyPr lIns="0" tIns="0" rIns="0" bIns="0" rtlCol="0" anchor="t">
            <a:spAutoFit/>
          </a:bodyPr>
          <a:lstStyle/>
          <a:p>
            <a:pPr algn="ctr">
              <a:lnSpc>
                <a:spcPts val="2660"/>
              </a:lnSpc>
            </a:pPr>
            <a:r>
              <a:rPr lang="en-US" sz="1900" b="1">
                <a:solidFill>
                  <a:srgbClr val="285F74"/>
                </a:solidFill>
                <a:latin typeface="DejaVu Sans Bold"/>
                <a:ea typeface="DejaVu Sans Bold"/>
                <a:cs typeface="DejaVu Sans Bold"/>
                <a:sym typeface="DejaVu Sans Bold"/>
              </a:rPr>
              <a:t>SCOLAIRE</a:t>
            </a:r>
          </a:p>
        </p:txBody>
      </p:sp>
      <p:sp>
        <p:nvSpPr>
          <p:cNvPr id="7" name="TextBox 7"/>
          <p:cNvSpPr txBox="1"/>
          <p:nvPr/>
        </p:nvSpPr>
        <p:spPr>
          <a:xfrm>
            <a:off x="1368600" y="6824213"/>
            <a:ext cx="3388083" cy="143725"/>
          </a:xfrm>
          <a:prstGeom prst="rect">
            <a:avLst/>
          </a:prstGeom>
        </p:spPr>
        <p:txBody>
          <a:bodyPr lIns="0" tIns="0" rIns="0" bIns="0" rtlCol="0" anchor="t">
            <a:spAutoFit/>
          </a:bodyPr>
          <a:lstStyle/>
          <a:p>
            <a:pPr algn="ctr">
              <a:lnSpc>
                <a:spcPts val="1120"/>
              </a:lnSpc>
            </a:pPr>
            <a:r>
              <a:rPr lang="en-US" sz="800">
                <a:solidFill>
                  <a:srgbClr val="285F74"/>
                </a:solidFill>
                <a:latin typeface="DejaVu Sans Light"/>
                <a:ea typeface="DejaVu Sans Light"/>
                <a:cs typeface="DejaVu Sans Light"/>
                <a:sym typeface="DejaVu Sans Light"/>
              </a:rPr>
              <a:t> Chaque semaine inclut environ 3h de travail pour les élèves</a:t>
            </a:r>
          </a:p>
        </p:txBody>
      </p:sp>
      <p:grpSp>
        <p:nvGrpSpPr>
          <p:cNvPr id="8" name="Group 8"/>
          <p:cNvGrpSpPr/>
          <p:nvPr/>
        </p:nvGrpSpPr>
        <p:grpSpPr>
          <a:xfrm>
            <a:off x="6334292" y="1714500"/>
            <a:ext cx="11359170" cy="7620000"/>
            <a:chOff x="0" y="0"/>
            <a:chExt cx="2588357" cy="1749361"/>
          </a:xfrm>
        </p:grpSpPr>
        <p:sp>
          <p:nvSpPr>
            <p:cNvPr id="9" name="Freeform 9"/>
            <p:cNvSpPr/>
            <p:nvPr/>
          </p:nvSpPr>
          <p:spPr>
            <a:xfrm>
              <a:off x="0" y="0"/>
              <a:ext cx="2588357" cy="1749361"/>
            </a:xfrm>
            <a:custGeom>
              <a:avLst/>
              <a:gdLst/>
              <a:ahLst/>
              <a:cxnLst/>
              <a:rect l="l" t="t" r="r" b="b"/>
              <a:pathLst>
                <a:path w="2588357" h="1749361">
                  <a:moveTo>
                    <a:pt x="25899" y="0"/>
                  </a:moveTo>
                  <a:lnTo>
                    <a:pt x="2562457" y="0"/>
                  </a:lnTo>
                  <a:cubicBezTo>
                    <a:pt x="2569326" y="0"/>
                    <a:pt x="2575914" y="2729"/>
                    <a:pt x="2580771" y="7586"/>
                  </a:cubicBezTo>
                  <a:cubicBezTo>
                    <a:pt x="2585628" y="12443"/>
                    <a:pt x="2588357" y="19030"/>
                    <a:pt x="2588357" y="25899"/>
                  </a:cubicBezTo>
                  <a:lnTo>
                    <a:pt x="2588357" y="1723462"/>
                  </a:lnTo>
                  <a:cubicBezTo>
                    <a:pt x="2588357" y="1730331"/>
                    <a:pt x="2585628" y="1736918"/>
                    <a:pt x="2580771" y="1741775"/>
                  </a:cubicBezTo>
                  <a:cubicBezTo>
                    <a:pt x="2575914" y="1746632"/>
                    <a:pt x="2569326" y="1749361"/>
                    <a:pt x="2562457" y="1749361"/>
                  </a:cubicBezTo>
                  <a:lnTo>
                    <a:pt x="25899" y="1749361"/>
                  </a:lnTo>
                  <a:cubicBezTo>
                    <a:pt x="19030" y="1749361"/>
                    <a:pt x="12443" y="1746632"/>
                    <a:pt x="7586" y="1741775"/>
                  </a:cubicBezTo>
                  <a:cubicBezTo>
                    <a:pt x="2729" y="1736918"/>
                    <a:pt x="0" y="1730331"/>
                    <a:pt x="0" y="1723462"/>
                  </a:cubicBezTo>
                  <a:lnTo>
                    <a:pt x="0" y="25899"/>
                  </a:lnTo>
                  <a:cubicBezTo>
                    <a:pt x="0" y="19030"/>
                    <a:pt x="2729" y="12443"/>
                    <a:pt x="7586" y="7586"/>
                  </a:cubicBezTo>
                  <a:cubicBezTo>
                    <a:pt x="12443" y="2729"/>
                    <a:pt x="19030" y="0"/>
                    <a:pt x="25899" y="0"/>
                  </a:cubicBezTo>
                  <a:close/>
                </a:path>
              </a:pathLst>
            </a:custGeom>
            <a:solidFill>
              <a:srgbClr val="E3E24F"/>
            </a:solidFill>
          </p:spPr>
        </p:sp>
        <p:sp>
          <p:nvSpPr>
            <p:cNvPr id="10" name="TextBox 10"/>
            <p:cNvSpPr txBox="1"/>
            <p:nvPr/>
          </p:nvSpPr>
          <p:spPr>
            <a:xfrm>
              <a:off x="0" y="-38100"/>
              <a:ext cx="2588357" cy="1787461"/>
            </a:xfrm>
            <a:prstGeom prst="rect">
              <a:avLst/>
            </a:prstGeom>
          </p:spPr>
          <p:txBody>
            <a:bodyPr lIns="50800" tIns="50800" rIns="50800" bIns="50800" rtlCol="0" anchor="ctr"/>
            <a:lstStyle/>
            <a:p>
              <a:pPr algn="ctr">
                <a:lnSpc>
                  <a:spcPts val="2100"/>
                </a:lnSpc>
              </a:pPr>
              <a:endParaRPr/>
            </a:p>
          </p:txBody>
        </p:sp>
      </p:grpSp>
      <p:graphicFrame>
        <p:nvGraphicFramePr>
          <p:cNvPr id="11" name="Table 11"/>
          <p:cNvGraphicFramePr>
            <a:graphicFrameLocks noGrp="1"/>
          </p:cNvGraphicFramePr>
          <p:nvPr>
            <p:extLst>
              <p:ext uri="{D42A27DB-BD31-4B8C-83A1-F6EECF244321}">
                <p14:modId xmlns:p14="http://schemas.microsoft.com/office/powerpoint/2010/main" val="2541341377"/>
              </p:ext>
            </p:extLst>
          </p:nvPr>
        </p:nvGraphicFramePr>
        <p:xfrm>
          <a:off x="7186979" y="326388"/>
          <a:ext cx="10531883" cy="9634223"/>
        </p:xfrm>
        <a:graphic>
          <a:graphicData uri="http://schemas.openxmlformats.org/drawingml/2006/table">
            <a:tbl>
              <a:tblPr/>
              <a:tblGrid>
                <a:gridCol w="1345346">
                  <a:extLst>
                    <a:ext uri="{9D8B030D-6E8A-4147-A177-3AD203B41FA5}">
                      <a16:colId xmlns:a16="http://schemas.microsoft.com/office/drawing/2014/main" val="20000"/>
                    </a:ext>
                  </a:extLst>
                </a:gridCol>
                <a:gridCol w="1267311">
                  <a:extLst>
                    <a:ext uri="{9D8B030D-6E8A-4147-A177-3AD203B41FA5}">
                      <a16:colId xmlns:a16="http://schemas.microsoft.com/office/drawing/2014/main" val="20001"/>
                    </a:ext>
                  </a:extLst>
                </a:gridCol>
                <a:gridCol w="7919226">
                  <a:extLst>
                    <a:ext uri="{9D8B030D-6E8A-4147-A177-3AD203B41FA5}">
                      <a16:colId xmlns:a16="http://schemas.microsoft.com/office/drawing/2014/main" val="20002"/>
                    </a:ext>
                  </a:extLst>
                </a:gridCol>
              </a:tblGrid>
              <a:tr h="682444">
                <a:tc>
                  <a:txBody>
                    <a:bodyPr/>
                    <a:lstStyle/>
                    <a:p>
                      <a:pPr marL="0" lvl="0" indent="0" algn="ctr">
                        <a:lnSpc>
                          <a:spcPts val="913"/>
                        </a:lnSpc>
                        <a:defRPr/>
                      </a:pPr>
                      <a:r>
                        <a:rPr lang="en-US" sz="1826" b="1" dirty="0" err="1">
                          <a:solidFill>
                            <a:srgbClr val="285F74"/>
                          </a:solidFill>
                          <a:latin typeface="DejaVu Sans Bold"/>
                          <a:ea typeface="DejaVu Sans Bold"/>
                          <a:cs typeface="DejaVu Sans Bold"/>
                          <a:sym typeface="DejaVu Sans Bold"/>
                        </a:rPr>
                        <a:t>Semaine</a:t>
                      </a:r>
                      <a:endParaRPr lang="en-US" sz="1100" dirty="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marL="0" lvl="0" indent="0" algn="ctr">
                        <a:lnSpc>
                          <a:spcPts val="913"/>
                        </a:lnSpc>
                        <a:defRPr/>
                      </a:pPr>
                      <a:r>
                        <a:rPr lang="en-US" sz="1826" b="1" u="none" strike="noStrike">
                          <a:solidFill>
                            <a:srgbClr val="285F74"/>
                          </a:solidFill>
                          <a:latin typeface="DejaVu Sans Bold"/>
                          <a:ea typeface="DejaVu Sans Bold"/>
                          <a:cs typeface="DejaVu Sans Bold"/>
                          <a:sym typeface="DejaVu Sans Bold"/>
                        </a:rPr>
                        <a:t>Date</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marL="0" lvl="0" indent="0" algn="ctr">
                        <a:lnSpc>
                          <a:spcPts val="913"/>
                        </a:lnSpc>
                        <a:defRPr/>
                      </a:pPr>
                      <a:r>
                        <a:rPr lang="en-US" sz="1826" b="1" u="none" strike="noStrike">
                          <a:solidFill>
                            <a:srgbClr val="285F74"/>
                          </a:solidFill>
                          <a:latin typeface="DejaVu Sans Bold"/>
                          <a:ea typeface="DejaVu Sans Bold"/>
                          <a:cs typeface="DejaVu Sans Bold"/>
                          <a:sym typeface="DejaVu Sans Bold"/>
                        </a:rPr>
                        <a:t>Actions</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67924">
                <a:tc gridSpan="2">
                  <a:txBody>
                    <a:bodyPr/>
                    <a:lstStyle/>
                    <a:p>
                      <a:pPr algn="ctr">
                        <a:lnSpc>
                          <a:spcPts val="2494"/>
                        </a:lnSpc>
                        <a:defRPr/>
                      </a:pPr>
                      <a:r>
                        <a:rPr lang="en-US" sz="1674">
                          <a:solidFill>
                            <a:srgbClr val="285F74"/>
                          </a:solidFill>
                          <a:latin typeface="DejaVu Sans Light"/>
                          <a:ea typeface="DejaVu Sans Light"/>
                          <a:cs typeface="DejaVu Sans Light"/>
                          <a:sym typeface="DejaVu Sans Light"/>
                        </a:rPr>
                        <a:t>22 dec. - 4 janv.</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hMerge="1">
                  <a:txBody>
                    <a:bodyPr/>
                    <a:lstStyle/>
                    <a:p>
                      <a:pPr algn="ctr">
                        <a:lnSpc>
                          <a:spcPts val="2494"/>
                        </a:lnSpc>
                        <a:defRPr/>
                      </a:pPr>
                      <a:r>
                        <a:rPr lang="en-US" sz="1674">
                          <a:solidFill>
                            <a:srgbClr val="285F74"/>
                          </a:solidFill>
                          <a:latin typeface="DejaVu Sans Light"/>
                          <a:ea typeface="DejaVu Sans Light"/>
                          <a:cs typeface="DejaVu Sans Light"/>
                          <a:sym typeface="DejaVu Sans Light"/>
                        </a:rPr>
                        <a:t>22 dec. - 4 janv.</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Congé des fêtes</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415924">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S12</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5-9</a:t>
                      </a:r>
                      <a:endParaRPr lang="en-US" sz="1100"/>
                    </a:p>
                    <a:p>
                      <a:pPr marL="0" lvl="0" indent="0" algn="ctr">
                        <a:lnSpc>
                          <a:spcPts val="2721"/>
                        </a:lnSpc>
                      </a:pPr>
                      <a:r>
                        <a:rPr lang="en-US" sz="1826" b="1">
                          <a:solidFill>
                            <a:srgbClr val="285F74"/>
                          </a:solidFill>
                          <a:latin typeface="DejaVu Sans Bold"/>
                          <a:ea typeface="DejaVu Sans Bold"/>
                          <a:cs typeface="DejaVu Sans Bold"/>
                          <a:sym typeface="DejaVu Sans Bold"/>
                        </a:rPr>
                        <a:t> janv.</a:t>
                      </a:r>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marL="328642" lvl="1" indent="-164321" algn="l">
                        <a:lnSpc>
                          <a:spcPts val="2268"/>
                        </a:lnSpc>
                        <a:buFont typeface="Arial"/>
                        <a:buChar char="•"/>
                        <a:defRPr/>
                      </a:pPr>
                      <a:r>
                        <a:rPr lang="en-US" sz="1522">
                          <a:solidFill>
                            <a:srgbClr val="285F74"/>
                          </a:solidFill>
                          <a:latin typeface="DejaVu Sans Light"/>
                          <a:ea typeface="DejaVu Sans Light"/>
                          <a:cs typeface="DejaVu Sans Light"/>
                          <a:sym typeface="DejaVu Sans Light"/>
                        </a:rPr>
                        <a:t>Production - ventes </a:t>
                      </a:r>
                      <a:endParaRPr lang="en-US" sz="1100"/>
                    </a:p>
                    <a:p>
                      <a:pPr marL="328642" lvl="1" indent="-164321" algn="l">
                        <a:lnSpc>
                          <a:spcPts val="2268"/>
                        </a:lnSpc>
                        <a:buFont typeface="Arial"/>
                        <a:buChar char="•"/>
                      </a:pPr>
                      <a:r>
                        <a:rPr lang="en-US" sz="1522">
                          <a:solidFill>
                            <a:srgbClr val="285F74"/>
                          </a:solidFill>
                          <a:latin typeface="DejaVu Sans Light"/>
                          <a:ea typeface="DejaVu Sans Light"/>
                          <a:cs typeface="DejaVu Sans Light"/>
                          <a:sym typeface="DejaVu Sans Light"/>
                        </a:rPr>
                        <a:t>Préparation du concours </a:t>
                      </a:r>
                      <a:r>
                        <a:rPr lang="en-US" sz="1522" b="1">
                          <a:solidFill>
                            <a:srgbClr val="285F74"/>
                          </a:solidFill>
                          <a:latin typeface="DejaVu Sans Bold"/>
                          <a:ea typeface="DejaVu Sans Bold"/>
                          <a:cs typeface="DejaVu Sans Bold"/>
                          <a:sym typeface="DejaVu Sans Bold"/>
                        </a:rPr>
                        <a:t>«De l’idée au projet»</a:t>
                      </a:r>
                    </a:p>
                    <a:p>
                      <a:pPr marL="328642" lvl="1" indent="-164321" algn="l">
                        <a:lnSpc>
                          <a:spcPts val="2268"/>
                        </a:lnSpc>
                        <a:buFont typeface="Arial"/>
                        <a:buChar char="•"/>
                      </a:pPr>
                      <a:r>
                        <a:rPr lang="en-US" sz="1522">
                          <a:solidFill>
                            <a:srgbClr val="285F74"/>
                          </a:solidFill>
                          <a:latin typeface="DejaVu Sans Light"/>
                          <a:ea typeface="DejaVu Sans Light"/>
                          <a:cs typeface="DejaVu Sans Light"/>
                          <a:sym typeface="DejaVu Sans Light"/>
                        </a:rPr>
                        <a:t>Promotion de NASJAQ et COJEQ</a:t>
                      </a:r>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147086">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S13</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marL="0" lvl="0" indent="0" algn="ctr">
                        <a:lnSpc>
                          <a:spcPts val="2721"/>
                        </a:lnSpc>
                        <a:defRPr/>
                      </a:pPr>
                      <a:r>
                        <a:rPr lang="en-US" sz="1826" b="1">
                          <a:solidFill>
                            <a:srgbClr val="285F74"/>
                          </a:solidFill>
                          <a:latin typeface="DejaVu Sans Bold"/>
                          <a:ea typeface="DejaVu Sans Bold"/>
                          <a:cs typeface="DejaVu Sans Bold"/>
                          <a:sym typeface="DejaVu Sans Bold"/>
                        </a:rPr>
                        <a:t>12-16 janv.</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marL="328642" lvl="1" indent="-164321" algn="l">
                        <a:lnSpc>
                          <a:spcPts val="2268"/>
                        </a:lnSpc>
                        <a:buFont typeface="Arial"/>
                        <a:buChar char="•"/>
                        <a:defRPr/>
                      </a:pPr>
                      <a:r>
                        <a:rPr lang="en-US" sz="1522">
                          <a:solidFill>
                            <a:srgbClr val="285F74"/>
                          </a:solidFill>
                          <a:latin typeface="DejaVu Sans Light"/>
                          <a:ea typeface="DejaVu Sans Light"/>
                          <a:cs typeface="DejaVu Sans Light"/>
                          <a:sym typeface="DejaVu Sans Light"/>
                        </a:rPr>
                        <a:t>Production - ventes </a:t>
                      </a:r>
                      <a:endParaRPr lang="en-US" sz="1100"/>
                    </a:p>
                    <a:p>
                      <a:pPr marL="328642" lvl="1" indent="-164321" algn="l">
                        <a:lnSpc>
                          <a:spcPts val="2268"/>
                        </a:lnSpc>
                        <a:buFont typeface="Arial"/>
                        <a:buChar char="•"/>
                      </a:pPr>
                      <a:r>
                        <a:rPr lang="en-US" sz="1522">
                          <a:solidFill>
                            <a:srgbClr val="285F74"/>
                          </a:solidFill>
                          <a:latin typeface="DejaVu Sans Light"/>
                          <a:ea typeface="DejaVu Sans Light"/>
                          <a:cs typeface="DejaVu Sans Light"/>
                          <a:sym typeface="DejaVu Sans Light"/>
                        </a:rPr>
                        <a:t>Remise du Concours </a:t>
                      </a:r>
                      <a:r>
                        <a:rPr lang="en-US" sz="1522" b="1">
                          <a:solidFill>
                            <a:srgbClr val="285F74"/>
                          </a:solidFill>
                          <a:latin typeface="DejaVu Sans Bold"/>
                          <a:ea typeface="DejaVu Sans Bold"/>
                          <a:cs typeface="DejaVu Sans Bold"/>
                          <a:sym typeface="DejaVu Sans Bold"/>
                        </a:rPr>
                        <a:t>«De l’idée au projet»</a:t>
                      </a:r>
                    </a:p>
                    <a:p>
                      <a:pPr marL="328642" lvl="1" indent="-164321" algn="l">
                        <a:lnSpc>
                          <a:spcPts val="2268"/>
                        </a:lnSpc>
                        <a:buFont typeface="Arial"/>
                        <a:buChar char="•"/>
                      </a:pPr>
                      <a:r>
                        <a:rPr lang="en-US" sz="1522">
                          <a:solidFill>
                            <a:srgbClr val="285F74"/>
                          </a:solidFill>
                          <a:latin typeface="DejaVu Sans Light"/>
                          <a:ea typeface="DejaVu Sans Light"/>
                          <a:cs typeface="DejaVu Sans Light"/>
                          <a:sym typeface="DejaVu Sans Light"/>
                        </a:rPr>
                        <a:t>Promotion de NASJAQ et COJEQ</a:t>
                      </a:r>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422967">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S14</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19-23 janv.</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marL="328642" lvl="1" indent="-164321" algn="l">
                        <a:lnSpc>
                          <a:spcPts val="2268"/>
                        </a:lnSpc>
                        <a:buFont typeface="Arial"/>
                        <a:buChar char="•"/>
                        <a:defRPr/>
                      </a:pPr>
                      <a:r>
                        <a:rPr lang="en-US" sz="1522">
                          <a:solidFill>
                            <a:srgbClr val="285F74"/>
                          </a:solidFill>
                          <a:latin typeface="DejaVu Sans Light"/>
                          <a:ea typeface="DejaVu Sans Light"/>
                          <a:cs typeface="DejaVu Sans Light"/>
                          <a:sym typeface="DejaVu Sans Light"/>
                        </a:rPr>
                        <a:t>Production - ventes </a:t>
                      </a:r>
                      <a:endParaRPr lang="en-US" sz="1100"/>
                    </a:p>
                    <a:p>
                      <a:pPr marL="328642" lvl="1" indent="-164321" algn="l">
                        <a:lnSpc>
                          <a:spcPts val="2268"/>
                        </a:lnSpc>
                        <a:buFont typeface="Arial"/>
                        <a:buChar char="•"/>
                      </a:pPr>
                      <a:r>
                        <a:rPr lang="en-US" sz="1522">
                          <a:solidFill>
                            <a:srgbClr val="285F74"/>
                          </a:solidFill>
                          <a:latin typeface="DejaVu Sans Light"/>
                          <a:ea typeface="DejaVu Sans Light"/>
                          <a:cs typeface="DejaVu Sans Light"/>
                          <a:sym typeface="DejaVu Sans Light"/>
                        </a:rPr>
                        <a:t>Début inscriptions NASJAQ et COJEQ</a:t>
                      </a:r>
                    </a:p>
                    <a:p>
                      <a:pPr marL="328642" lvl="1" indent="-164321" algn="l">
                        <a:lnSpc>
                          <a:spcPts val="2268"/>
                        </a:lnSpc>
                        <a:buFont typeface="Arial"/>
                        <a:buChar char="•"/>
                      </a:pPr>
                      <a:r>
                        <a:rPr lang="en-US" sz="1522">
                          <a:solidFill>
                            <a:srgbClr val="285F74"/>
                          </a:solidFill>
                          <a:latin typeface="DejaVu Sans Light"/>
                          <a:ea typeface="DejaVu Sans Light"/>
                          <a:cs typeface="DejaVu Sans Light"/>
                          <a:sym typeface="DejaVu Sans Light"/>
                        </a:rPr>
                        <a:t>Préparation du </a:t>
                      </a:r>
                      <a:r>
                        <a:rPr lang="en-US" sz="1522" b="1">
                          <a:solidFill>
                            <a:srgbClr val="285F74"/>
                          </a:solidFill>
                          <a:latin typeface="DejaVu Sans Bold"/>
                          <a:ea typeface="DejaVu Sans Bold"/>
                          <a:cs typeface="DejaVu Sans Bold"/>
                          <a:sym typeface="DejaVu Sans Bold"/>
                        </a:rPr>
                        <a:t>« Rapport d’étape »</a:t>
                      </a:r>
                    </a:p>
                    <a:p>
                      <a:pPr marL="328642" lvl="1" indent="-164321" algn="l">
                        <a:lnSpc>
                          <a:spcPts val="2268"/>
                        </a:lnSpc>
                        <a:buFont typeface="Arial"/>
                        <a:buChar char="•"/>
                      </a:pPr>
                      <a:r>
                        <a:rPr lang="en-US" sz="1522">
                          <a:solidFill>
                            <a:srgbClr val="285F74"/>
                          </a:solidFill>
                          <a:latin typeface="DejaVu Sans Light"/>
                          <a:ea typeface="DejaVu Sans Light"/>
                          <a:cs typeface="DejaVu Sans Light"/>
                          <a:sym typeface="DejaVu Sans Light"/>
                        </a:rPr>
                        <a:t>Premier paiement facture JA</a:t>
                      </a:r>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037905">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S15</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26-30 janv.</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marL="328642" lvl="1" indent="-164321" algn="l">
                        <a:lnSpc>
                          <a:spcPts val="2268"/>
                        </a:lnSpc>
                        <a:buFont typeface="Arial"/>
                        <a:buChar char="•"/>
                        <a:defRPr/>
                      </a:pPr>
                      <a:r>
                        <a:rPr lang="en-US" sz="1522">
                          <a:solidFill>
                            <a:srgbClr val="285F74"/>
                          </a:solidFill>
                          <a:latin typeface="DejaVu Sans Light"/>
                          <a:ea typeface="DejaVu Sans Light"/>
                          <a:cs typeface="DejaVu Sans Light"/>
                          <a:sym typeface="DejaVu Sans Light"/>
                        </a:rPr>
                        <a:t>Préparation du</a:t>
                      </a:r>
                      <a:r>
                        <a:rPr lang="en-US" sz="1522" b="1">
                          <a:solidFill>
                            <a:srgbClr val="285F74"/>
                          </a:solidFill>
                          <a:latin typeface="DejaVu Sans Bold"/>
                          <a:ea typeface="DejaVu Sans Bold"/>
                          <a:cs typeface="DejaVu Sans Bold"/>
                          <a:sym typeface="DejaVu Sans Bold"/>
                        </a:rPr>
                        <a:t> « Rapport d’étape »</a:t>
                      </a:r>
                      <a:endParaRPr lang="en-US" sz="1100"/>
                    </a:p>
                    <a:p>
                      <a:pPr marL="328642" lvl="1" indent="-164321" algn="l">
                        <a:lnSpc>
                          <a:spcPts val="2268"/>
                        </a:lnSpc>
                        <a:buFont typeface="Arial"/>
                        <a:buChar char="•"/>
                      </a:pPr>
                      <a:r>
                        <a:rPr lang="en-US" sz="1522">
                          <a:solidFill>
                            <a:srgbClr val="285F74"/>
                          </a:solidFill>
                          <a:latin typeface="DejaVu Sans Light"/>
                          <a:ea typeface="DejaVu Sans Light"/>
                          <a:cs typeface="DejaVu Sans Light"/>
                          <a:sym typeface="DejaVu Sans Light"/>
                        </a:rPr>
                        <a:t>Contrôles fiscaux pour certaines entreprises (partenariat avec CPA).</a:t>
                      </a:r>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624363">
                <a:tc gridSpan="3">
                  <a:txBody>
                    <a:bodyPr/>
                    <a:lstStyle/>
                    <a:p>
                      <a:pPr algn="ctr">
                        <a:lnSpc>
                          <a:spcPts val="2494"/>
                        </a:lnSpc>
                        <a:defRPr/>
                      </a:pPr>
                      <a:r>
                        <a:rPr lang="en-US" sz="1674" b="1">
                          <a:solidFill>
                            <a:srgbClr val="285F74"/>
                          </a:solidFill>
                          <a:latin typeface="DejaVu Sans Bold"/>
                          <a:ea typeface="DejaVu Sans Bold"/>
                          <a:cs typeface="DejaVu Sans Bold"/>
                          <a:sym typeface="DejaVu Sans Bold"/>
                        </a:rPr>
                        <a:t>Défi NASJAQ </a:t>
                      </a:r>
                      <a:r>
                        <a:rPr lang="en-US" sz="1674">
                          <a:solidFill>
                            <a:srgbClr val="285F74"/>
                          </a:solidFill>
                          <a:latin typeface="DejaVu Sans Light"/>
                          <a:ea typeface="DejaVu Sans Light"/>
                          <a:cs typeface="DejaVu Sans Light"/>
                          <a:sym typeface="DejaVu Sans Light"/>
                        </a:rPr>
                        <a:t>un soir de semaine début février</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hMerge="1">
                  <a:txBody>
                    <a:bodyPr/>
                    <a:lstStyle/>
                    <a:p>
                      <a:pPr algn="ctr">
                        <a:lnSpc>
                          <a:spcPts val="2494"/>
                        </a:lnSpc>
                        <a:defRPr/>
                      </a:pPr>
                      <a:r>
                        <a:rPr lang="en-US" sz="1674" b="1">
                          <a:solidFill>
                            <a:srgbClr val="285F74"/>
                          </a:solidFill>
                          <a:latin typeface="DejaVu Sans Bold"/>
                          <a:ea typeface="DejaVu Sans Bold"/>
                          <a:cs typeface="DejaVu Sans Bold"/>
                          <a:sym typeface="DejaVu Sans Bold"/>
                        </a:rPr>
                        <a:t>Défi NASJAQ </a:t>
                      </a:r>
                      <a:r>
                        <a:rPr lang="en-US" sz="1674">
                          <a:solidFill>
                            <a:srgbClr val="285F74"/>
                          </a:solidFill>
                          <a:latin typeface="DejaVu Sans Light"/>
                          <a:ea typeface="DejaVu Sans Light"/>
                          <a:cs typeface="DejaVu Sans Light"/>
                          <a:sym typeface="DejaVu Sans Light"/>
                        </a:rPr>
                        <a:t>un soir de semaine début février</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hMerge="1">
                  <a:txBody>
                    <a:bodyPr/>
                    <a:lstStyle/>
                    <a:p>
                      <a:pPr algn="ctr">
                        <a:lnSpc>
                          <a:spcPts val="2494"/>
                        </a:lnSpc>
                        <a:defRPr/>
                      </a:pPr>
                      <a:r>
                        <a:rPr lang="en-US" sz="1674" b="1">
                          <a:solidFill>
                            <a:srgbClr val="285F74"/>
                          </a:solidFill>
                          <a:latin typeface="DejaVu Sans Bold"/>
                          <a:ea typeface="DejaVu Sans Bold"/>
                          <a:cs typeface="DejaVu Sans Bold"/>
                          <a:sym typeface="DejaVu Sans Bold"/>
                        </a:rPr>
                        <a:t>Défi NASJAQ </a:t>
                      </a:r>
                      <a:r>
                        <a:rPr lang="en-US" sz="1674">
                          <a:solidFill>
                            <a:srgbClr val="285F74"/>
                          </a:solidFill>
                          <a:latin typeface="DejaVu Sans Light"/>
                          <a:ea typeface="DejaVu Sans Light"/>
                          <a:cs typeface="DejaVu Sans Light"/>
                          <a:sym typeface="DejaVu Sans Light"/>
                        </a:rPr>
                        <a:t>un soir de semaine début février</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001885">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S16</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2-6</a:t>
                      </a:r>
                      <a:endParaRPr lang="en-US" sz="1100"/>
                    </a:p>
                    <a:p>
                      <a:pPr algn="ctr">
                        <a:lnSpc>
                          <a:spcPts val="2721"/>
                        </a:lnSpc>
                      </a:pPr>
                      <a:r>
                        <a:rPr lang="en-US" sz="1826" b="1">
                          <a:solidFill>
                            <a:srgbClr val="285F74"/>
                          </a:solidFill>
                          <a:latin typeface="DejaVu Sans Bold"/>
                          <a:ea typeface="DejaVu Sans Bold"/>
                          <a:cs typeface="DejaVu Sans Bold"/>
                          <a:sym typeface="DejaVu Sans Bold"/>
                        </a:rPr>
                        <a:t>fév</a:t>
                      </a:r>
                      <a:r>
                        <a:rPr lang="en-US" sz="1826">
                          <a:solidFill>
                            <a:srgbClr val="285F74"/>
                          </a:solidFill>
                          <a:latin typeface="DejaVu Sans Light"/>
                          <a:ea typeface="DejaVu Sans Light"/>
                          <a:cs typeface="DejaVu Sans Light"/>
                          <a:sym typeface="DejaVu Sans Light"/>
                        </a:rPr>
                        <a:t>.</a:t>
                      </a:r>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marL="328642" lvl="1" indent="-164321" algn="l">
                        <a:lnSpc>
                          <a:spcPts val="2268"/>
                        </a:lnSpc>
                        <a:buFont typeface="Arial"/>
                        <a:buChar char="•"/>
                        <a:defRPr/>
                      </a:pPr>
                      <a:r>
                        <a:rPr lang="en-US" sz="1522">
                          <a:solidFill>
                            <a:srgbClr val="285F74"/>
                          </a:solidFill>
                          <a:latin typeface="DejaVu Sans Light"/>
                          <a:ea typeface="DejaVu Sans Light"/>
                          <a:cs typeface="DejaVu Sans Light"/>
                          <a:sym typeface="DejaVu Sans Light"/>
                        </a:rPr>
                        <a:t>Production - ventes</a:t>
                      </a:r>
                      <a:endParaRPr lang="en-US" sz="1100"/>
                    </a:p>
                    <a:p>
                      <a:pPr marL="328642" lvl="1" indent="-164321" algn="l">
                        <a:lnSpc>
                          <a:spcPts val="2268"/>
                        </a:lnSpc>
                        <a:buFont typeface="Arial"/>
                        <a:buChar char="•"/>
                      </a:pPr>
                      <a:r>
                        <a:rPr lang="en-US" sz="1522">
                          <a:solidFill>
                            <a:srgbClr val="285F74"/>
                          </a:solidFill>
                          <a:latin typeface="DejaVu Sans Light"/>
                          <a:ea typeface="DejaVu Sans Light"/>
                          <a:cs typeface="DejaVu Sans Light"/>
                          <a:sym typeface="DejaVu Sans Light"/>
                        </a:rPr>
                        <a:t>Remise</a:t>
                      </a:r>
                      <a:r>
                        <a:rPr lang="en-US" sz="1522" b="1">
                          <a:solidFill>
                            <a:srgbClr val="285F74"/>
                          </a:solidFill>
                          <a:latin typeface="DejaVu Sans Bold"/>
                          <a:ea typeface="DejaVu Sans Bold"/>
                          <a:cs typeface="DejaVu Sans Bold"/>
                          <a:sym typeface="DejaVu Sans Bold"/>
                        </a:rPr>
                        <a:t> </a:t>
                      </a:r>
                      <a:r>
                        <a:rPr lang="en-US" sz="1522">
                          <a:solidFill>
                            <a:srgbClr val="285F74"/>
                          </a:solidFill>
                          <a:latin typeface="DejaVu Sans Light"/>
                          <a:ea typeface="DejaVu Sans Light"/>
                          <a:cs typeface="DejaVu Sans Light"/>
                          <a:sym typeface="DejaVu Sans Light"/>
                        </a:rPr>
                        <a:t>du concours </a:t>
                      </a:r>
                      <a:r>
                        <a:rPr lang="en-US" sz="1522" b="1">
                          <a:solidFill>
                            <a:srgbClr val="285F74"/>
                          </a:solidFill>
                          <a:latin typeface="DejaVu Sans Bold"/>
                          <a:ea typeface="DejaVu Sans Bold"/>
                          <a:cs typeface="DejaVu Sans Bold"/>
                          <a:sym typeface="DejaVu Sans Bold"/>
                        </a:rPr>
                        <a:t>« Rapport d’étape »</a:t>
                      </a:r>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001885">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S17</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algn="ctr">
                        <a:lnSpc>
                          <a:spcPts val="2721"/>
                        </a:lnSpc>
                        <a:defRPr/>
                      </a:pPr>
                      <a:r>
                        <a:rPr lang="en-US" sz="1826" b="1">
                          <a:solidFill>
                            <a:srgbClr val="285F74"/>
                          </a:solidFill>
                          <a:latin typeface="DejaVu Sans Bold"/>
                          <a:ea typeface="DejaVu Sans Bold"/>
                          <a:cs typeface="DejaVu Sans Bold"/>
                          <a:sym typeface="DejaVu Sans Bold"/>
                        </a:rPr>
                        <a:t>9-13 fév.</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a:txBody>
                    <a:bodyPr/>
                    <a:lstStyle/>
                    <a:p>
                      <a:pPr marL="328634" lvl="1" indent="-164317" algn="l">
                        <a:lnSpc>
                          <a:spcPts val="2131"/>
                        </a:lnSpc>
                        <a:buFont typeface="Arial"/>
                        <a:buChar char="•"/>
                        <a:defRPr/>
                      </a:pPr>
                      <a:r>
                        <a:rPr lang="en-US" sz="1522">
                          <a:solidFill>
                            <a:srgbClr val="285F74"/>
                          </a:solidFill>
                          <a:latin typeface="DejaVu Sans Light"/>
                          <a:ea typeface="DejaVu Sans Light"/>
                          <a:cs typeface="DejaVu Sans Light"/>
                          <a:sym typeface="DejaVu Sans Light"/>
                        </a:rPr>
                        <a:t>Production - ventes </a:t>
                      </a:r>
                      <a:endParaRPr lang="en-US" sz="1100"/>
                    </a:p>
                    <a:p>
                      <a:pPr marL="328634" lvl="1" indent="-164317" algn="l">
                        <a:lnSpc>
                          <a:spcPts val="2131"/>
                        </a:lnSpc>
                        <a:buFont typeface="Arial"/>
                        <a:buChar char="•"/>
                      </a:pPr>
                      <a:r>
                        <a:rPr lang="en-US" sz="1522">
                          <a:solidFill>
                            <a:srgbClr val="285F74"/>
                          </a:solidFill>
                          <a:latin typeface="DejaVu Sans Light"/>
                          <a:ea typeface="DejaVu Sans Light"/>
                          <a:cs typeface="DejaVu Sans Light"/>
                          <a:sym typeface="DejaVu Sans Light"/>
                        </a:rPr>
                        <a:t>Atelier - conférence facultatif d’un entrepreneur «</a:t>
                      </a:r>
                      <a:r>
                        <a:rPr lang="en-US" sz="1522" b="1">
                          <a:solidFill>
                            <a:srgbClr val="285F74"/>
                          </a:solidFill>
                          <a:latin typeface="DejaVu Sans Bold"/>
                          <a:ea typeface="DejaVu Sans Bold"/>
                          <a:cs typeface="DejaVu Sans Bold"/>
                          <a:sym typeface="DejaVu Sans Bold"/>
                        </a:rPr>
                        <a:t>Un monde de choix</a:t>
                      </a:r>
                      <a:r>
                        <a:rPr lang="en-US" sz="1522">
                          <a:solidFill>
                            <a:srgbClr val="285F74"/>
                          </a:solidFill>
                          <a:latin typeface="DejaVu Sans Light"/>
                          <a:ea typeface="DejaVu Sans Light"/>
                          <a:cs typeface="DejaVu Sans Light"/>
                          <a:sym typeface="DejaVu Sans Light"/>
                        </a:rPr>
                        <a:t>» *</a:t>
                      </a:r>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631840">
                <a:tc gridSpan="3">
                  <a:txBody>
                    <a:bodyPr/>
                    <a:lstStyle/>
                    <a:p>
                      <a:pPr algn="l">
                        <a:lnSpc>
                          <a:spcPts val="2268"/>
                        </a:lnSpc>
                        <a:defRPr/>
                      </a:pPr>
                      <a:r>
                        <a:rPr lang="en-US" sz="1522" dirty="0">
                          <a:solidFill>
                            <a:srgbClr val="285F74"/>
                          </a:solidFill>
                          <a:latin typeface="DejaVu Sans Light"/>
                          <a:ea typeface="DejaVu Sans Light"/>
                          <a:cs typeface="DejaVu Sans Light"/>
                          <a:sym typeface="DejaVu Sans Light"/>
                        </a:rPr>
                        <a:t>*Ateliers </a:t>
                      </a:r>
                      <a:r>
                        <a:rPr lang="en-US" sz="1522" dirty="0" err="1">
                          <a:solidFill>
                            <a:srgbClr val="285F74"/>
                          </a:solidFill>
                          <a:latin typeface="DejaVu Sans Light"/>
                          <a:ea typeface="DejaVu Sans Light"/>
                          <a:cs typeface="DejaVu Sans Light"/>
                          <a:sym typeface="DejaVu Sans Light"/>
                        </a:rPr>
                        <a:t>disponibles</a:t>
                      </a:r>
                      <a:r>
                        <a:rPr lang="en-US" sz="1522" dirty="0">
                          <a:solidFill>
                            <a:srgbClr val="285F74"/>
                          </a:solidFill>
                          <a:latin typeface="DejaVu Sans Light"/>
                          <a:ea typeface="DejaVu Sans Light"/>
                          <a:cs typeface="DejaVu Sans Light"/>
                          <a:sym typeface="DejaVu Sans Light"/>
                        </a:rPr>
                        <a:t> </a:t>
                      </a:r>
                      <a:r>
                        <a:rPr lang="en-US" sz="1522" dirty="0" err="1">
                          <a:solidFill>
                            <a:srgbClr val="285F74"/>
                          </a:solidFill>
                          <a:latin typeface="DejaVu Sans Light"/>
                          <a:ea typeface="DejaVu Sans Light"/>
                          <a:cs typeface="DejaVu Sans Light"/>
                          <a:sym typeface="DejaVu Sans Light"/>
                        </a:rPr>
                        <a:t>durant</a:t>
                      </a:r>
                      <a:r>
                        <a:rPr lang="en-US" sz="1522" dirty="0">
                          <a:solidFill>
                            <a:srgbClr val="285F74"/>
                          </a:solidFill>
                          <a:latin typeface="DejaVu Sans Light"/>
                          <a:ea typeface="DejaVu Sans Light"/>
                          <a:cs typeface="DejaVu Sans Light"/>
                          <a:sym typeface="DejaVu Sans Light"/>
                        </a:rPr>
                        <a:t> la phase </a:t>
                      </a:r>
                      <a:r>
                        <a:rPr lang="en-US" sz="1522" dirty="0" err="1">
                          <a:solidFill>
                            <a:srgbClr val="285F74"/>
                          </a:solidFill>
                          <a:latin typeface="DejaVu Sans Light"/>
                          <a:ea typeface="DejaVu Sans Light"/>
                          <a:cs typeface="DejaVu Sans Light"/>
                          <a:sym typeface="DejaVu Sans Light"/>
                        </a:rPr>
                        <a:t>Opérer</a:t>
                      </a:r>
                      <a:r>
                        <a:rPr lang="en-US" sz="1522" dirty="0">
                          <a:solidFill>
                            <a:srgbClr val="285F74"/>
                          </a:solidFill>
                          <a:latin typeface="DejaVu Sans Light"/>
                          <a:ea typeface="DejaVu Sans Light"/>
                          <a:cs typeface="DejaVu Sans Light"/>
                          <a:sym typeface="DejaVu Sans Light"/>
                        </a:rPr>
                        <a:t> :</a:t>
                      </a:r>
                      <a:r>
                        <a:rPr lang="en-US" sz="1522" b="1" dirty="0">
                          <a:solidFill>
                            <a:srgbClr val="285F74"/>
                          </a:solidFill>
                          <a:latin typeface="DejaVu Sans Bold"/>
                          <a:ea typeface="DejaVu Sans Bold"/>
                          <a:cs typeface="DejaVu Sans Bold"/>
                          <a:sym typeface="DejaVu Sans Bold"/>
                        </a:rPr>
                        <a:t> « </a:t>
                      </a:r>
                      <a:r>
                        <a:rPr lang="en-US" sz="1522" b="1" dirty="0" err="1">
                          <a:solidFill>
                            <a:srgbClr val="285F74"/>
                          </a:solidFill>
                          <a:latin typeface="DejaVu Sans Bold"/>
                          <a:ea typeface="DejaVu Sans Bold"/>
                          <a:cs typeface="DejaVu Sans Bold"/>
                          <a:sym typeface="DejaVu Sans Bold"/>
                        </a:rPr>
                        <a:t>Discours</a:t>
                      </a:r>
                      <a:r>
                        <a:rPr lang="en-US" sz="1522" b="1" dirty="0">
                          <a:solidFill>
                            <a:srgbClr val="285F74"/>
                          </a:solidFill>
                          <a:latin typeface="DejaVu Sans Bold"/>
                          <a:ea typeface="DejaVu Sans Bold"/>
                          <a:cs typeface="DejaVu Sans Bold"/>
                          <a:sym typeface="DejaVu Sans Bold"/>
                        </a:rPr>
                        <a:t> de vente » </a:t>
                      </a:r>
                      <a:r>
                        <a:rPr lang="en-US" sz="1522" dirty="0">
                          <a:solidFill>
                            <a:srgbClr val="285F74"/>
                          </a:solidFill>
                          <a:latin typeface="DejaVu Sans Light"/>
                          <a:ea typeface="DejaVu Sans Light"/>
                          <a:cs typeface="DejaVu Sans Light"/>
                          <a:sym typeface="DejaVu Sans Light"/>
                        </a:rPr>
                        <a:t>et </a:t>
                      </a:r>
                      <a:r>
                        <a:rPr lang="en-US" sz="1522" b="1" dirty="0">
                          <a:solidFill>
                            <a:srgbClr val="285F74"/>
                          </a:solidFill>
                          <a:latin typeface="DejaVu Sans Bold"/>
                          <a:ea typeface="DejaVu Sans Bold"/>
                          <a:cs typeface="DejaVu Sans Bold"/>
                          <a:sym typeface="DejaVu Sans Bold"/>
                        </a:rPr>
                        <a:t>« Un monde </a:t>
                      </a:r>
                      <a:r>
                        <a:rPr lang="en-US" sz="1522" b="1" dirty="0" err="1">
                          <a:solidFill>
                            <a:srgbClr val="285F74"/>
                          </a:solidFill>
                          <a:latin typeface="DejaVu Sans Bold"/>
                          <a:ea typeface="DejaVu Sans Bold"/>
                          <a:cs typeface="DejaVu Sans Bold"/>
                          <a:sym typeface="DejaVu Sans Bold"/>
                        </a:rPr>
                        <a:t>choix</a:t>
                      </a:r>
                      <a:r>
                        <a:rPr lang="en-US" sz="1522" b="1" dirty="0">
                          <a:solidFill>
                            <a:srgbClr val="285F74"/>
                          </a:solidFill>
                          <a:latin typeface="DejaVu Sans Bold"/>
                          <a:ea typeface="DejaVu Sans Bold"/>
                          <a:cs typeface="DejaVu Sans Bold"/>
                          <a:sym typeface="DejaVu Sans Bold"/>
                        </a:rPr>
                        <a:t> » </a:t>
                      </a:r>
                      <a:endParaRPr lang="en-US" sz="1100" dirty="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hMerge="1">
                  <a:txBody>
                    <a:bodyPr/>
                    <a:lstStyle/>
                    <a:p>
                      <a:pPr algn="l">
                        <a:lnSpc>
                          <a:spcPts val="2268"/>
                        </a:lnSpc>
                        <a:defRPr/>
                      </a:pPr>
                      <a:r>
                        <a:rPr lang="en-US" sz="1522">
                          <a:solidFill>
                            <a:srgbClr val="285F74"/>
                          </a:solidFill>
                          <a:latin typeface="DejaVu Sans Light"/>
                          <a:ea typeface="DejaVu Sans Light"/>
                          <a:cs typeface="DejaVu Sans Light"/>
                          <a:sym typeface="DejaVu Sans Light"/>
                        </a:rPr>
                        <a:t>*Ateliers disponibles durant la phase Opérer :</a:t>
                      </a:r>
                      <a:r>
                        <a:rPr lang="en-US" sz="1522" b="1">
                          <a:solidFill>
                            <a:srgbClr val="285F74"/>
                          </a:solidFill>
                          <a:latin typeface="DejaVu Sans Bold"/>
                          <a:ea typeface="DejaVu Sans Bold"/>
                          <a:cs typeface="DejaVu Sans Bold"/>
                          <a:sym typeface="DejaVu Sans Bold"/>
                        </a:rPr>
                        <a:t> « Discours de vente » </a:t>
                      </a:r>
                      <a:r>
                        <a:rPr lang="en-US" sz="1522">
                          <a:solidFill>
                            <a:srgbClr val="285F74"/>
                          </a:solidFill>
                          <a:latin typeface="DejaVu Sans Light"/>
                          <a:ea typeface="DejaVu Sans Light"/>
                          <a:cs typeface="DejaVu Sans Light"/>
                          <a:sym typeface="DejaVu Sans Light"/>
                        </a:rPr>
                        <a:t>et </a:t>
                      </a:r>
                      <a:r>
                        <a:rPr lang="en-US" sz="1522" b="1">
                          <a:solidFill>
                            <a:srgbClr val="285F74"/>
                          </a:solidFill>
                          <a:latin typeface="DejaVu Sans Bold"/>
                          <a:ea typeface="DejaVu Sans Bold"/>
                          <a:cs typeface="DejaVu Sans Bold"/>
                          <a:sym typeface="DejaVu Sans Bold"/>
                        </a:rPr>
                        <a:t>« Un monde choix » </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tc hMerge="1">
                  <a:txBody>
                    <a:bodyPr/>
                    <a:lstStyle/>
                    <a:p>
                      <a:pPr algn="l">
                        <a:lnSpc>
                          <a:spcPts val="2268"/>
                        </a:lnSpc>
                        <a:defRPr/>
                      </a:pPr>
                      <a:r>
                        <a:rPr lang="en-US" sz="1522">
                          <a:solidFill>
                            <a:srgbClr val="285F74"/>
                          </a:solidFill>
                          <a:latin typeface="DejaVu Sans Light"/>
                          <a:ea typeface="DejaVu Sans Light"/>
                          <a:cs typeface="DejaVu Sans Light"/>
                          <a:sym typeface="DejaVu Sans Light"/>
                        </a:rPr>
                        <a:t>*Ateliers disponibles durant la phase Opérer :</a:t>
                      </a:r>
                      <a:r>
                        <a:rPr lang="en-US" sz="1522" b="1">
                          <a:solidFill>
                            <a:srgbClr val="285F74"/>
                          </a:solidFill>
                          <a:latin typeface="DejaVu Sans Bold"/>
                          <a:ea typeface="DejaVu Sans Bold"/>
                          <a:cs typeface="DejaVu Sans Bold"/>
                          <a:sym typeface="DejaVu Sans Bold"/>
                        </a:rPr>
                        <a:t> « Discours de vente » </a:t>
                      </a:r>
                      <a:r>
                        <a:rPr lang="en-US" sz="1522">
                          <a:solidFill>
                            <a:srgbClr val="285F74"/>
                          </a:solidFill>
                          <a:latin typeface="DejaVu Sans Light"/>
                          <a:ea typeface="DejaVu Sans Light"/>
                          <a:cs typeface="DejaVu Sans Light"/>
                          <a:sym typeface="DejaVu Sans Light"/>
                        </a:rPr>
                        <a:t>et </a:t>
                      </a:r>
                      <a:r>
                        <a:rPr lang="en-US" sz="1522" b="1">
                          <a:solidFill>
                            <a:srgbClr val="285F74"/>
                          </a:solidFill>
                          <a:latin typeface="DejaVu Sans Bold"/>
                          <a:ea typeface="DejaVu Sans Bold"/>
                          <a:cs typeface="DejaVu Sans Bold"/>
                          <a:sym typeface="DejaVu Sans Bold"/>
                        </a:rPr>
                        <a:t>« Un monde choix » </a:t>
                      </a:r>
                      <a:endParaRPr lang="en-US" sz="1100"/>
                    </a:p>
                  </a:txBody>
                  <a:tcPr marL="101490" marR="101490" marT="101490" marB="101490" anchor="ctr">
                    <a:lnL w="44138" cap="flat" cmpd="sng" algn="ctr">
                      <a:solidFill>
                        <a:srgbClr val="000000"/>
                      </a:solidFill>
                      <a:prstDash val="solid"/>
                      <a:round/>
                      <a:headEnd type="none" w="med" len="med"/>
                      <a:tailEnd type="none" w="med" len="med"/>
                    </a:lnL>
                    <a:lnR w="44138" cap="flat" cmpd="sng" algn="ctr">
                      <a:solidFill>
                        <a:srgbClr val="000000"/>
                      </a:solidFill>
                      <a:prstDash val="solid"/>
                      <a:round/>
                      <a:headEnd type="none" w="med" len="med"/>
                      <a:tailEnd type="none" w="med" len="med"/>
                    </a:lnR>
                    <a:lnT w="44138" cap="flat" cmpd="sng" algn="ctr">
                      <a:solidFill>
                        <a:srgbClr val="000000"/>
                      </a:solidFill>
                      <a:prstDash val="solid"/>
                      <a:round/>
                      <a:headEnd type="none" w="med" len="med"/>
                      <a:tailEnd type="none" w="med" len="med"/>
                    </a:lnT>
                    <a:lnB w="44138"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pSp>
        <p:nvGrpSpPr>
          <p:cNvPr id="12" name="Group 12"/>
          <p:cNvGrpSpPr/>
          <p:nvPr/>
        </p:nvGrpSpPr>
        <p:grpSpPr>
          <a:xfrm>
            <a:off x="6288462" y="2922226"/>
            <a:ext cx="686777" cy="4626875"/>
            <a:chOff x="0" y="0"/>
            <a:chExt cx="915702" cy="6169167"/>
          </a:xfrm>
        </p:grpSpPr>
        <p:sp>
          <p:nvSpPr>
            <p:cNvPr id="13" name="TextBox 13"/>
            <p:cNvSpPr txBox="1"/>
            <p:nvPr/>
          </p:nvSpPr>
          <p:spPr>
            <a:xfrm rot="-5400000">
              <a:off x="-2474792" y="2778672"/>
              <a:ext cx="6169167" cy="611822"/>
            </a:xfrm>
            <a:prstGeom prst="rect">
              <a:avLst/>
            </a:prstGeom>
          </p:spPr>
          <p:txBody>
            <a:bodyPr lIns="0" tIns="0" rIns="0" bIns="0" rtlCol="0" anchor="t">
              <a:spAutoFit/>
            </a:bodyPr>
            <a:lstStyle/>
            <a:p>
              <a:pPr algn="ctr">
                <a:lnSpc>
                  <a:spcPts val="3835"/>
                </a:lnSpc>
                <a:spcBef>
                  <a:spcPct val="0"/>
                </a:spcBef>
              </a:pPr>
              <a:r>
                <a:rPr lang="en-US" sz="2739">
                  <a:solidFill>
                    <a:srgbClr val="285F74"/>
                  </a:solidFill>
                  <a:latin typeface="JA Youth Multicolor"/>
                  <a:ea typeface="JA Youth Multicolor"/>
                  <a:cs typeface="JA Youth Multicolor"/>
                  <a:sym typeface="JA Youth Multicolor"/>
                </a:rPr>
                <a:t>Opérer</a:t>
              </a:r>
            </a:p>
          </p:txBody>
        </p:sp>
        <p:sp>
          <p:nvSpPr>
            <p:cNvPr id="14" name="TextBox 14"/>
            <p:cNvSpPr txBox="1"/>
            <p:nvPr/>
          </p:nvSpPr>
          <p:spPr>
            <a:xfrm rot="3851536">
              <a:off x="312730" y="2628908"/>
              <a:ext cx="96657" cy="755378"/>
            </a:xfrm>
            <a:prstGeom prst="rect">
              <a:avLst/>
            </a:prstGeom>
          </p:spPr>
          <p:txBody>
            <a:bodyPr lIns="0" tIns="0" rIns="0" bIns="0" rtlCol="0" anchor="t">
              <a:spAutoFit/>
            </a:bodyPr>
            <a:lstStyle/>
            <a:p>
              <a:pPr algn="ctr">
                <a:lnSpc>
                  <a:spcPts val="4688"/>
                </a:lnSpc>
              </a:pPr>
              <a:r>
                <a:rPr lang="en-US" sz="3348">
                  <a:solidFill>
                    <a:srgbClr val="285F74"/>
                  </a:solidFill>
                  <a:latin typeface="JA Youth Multicolor"/>
                  <a:ea typeface="JA Youth Multicolor"/>
                  <a:cs typeface="JA Youth Multicolor"/>
                  <a:sym typeface="JA Youth Multicolor"/>
                </a:rPr>
                <a:t>-</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1954" y="3426460"/>
            <a:ext cx="6510578" cy="2396991"/>
            <a:chOff x="0" y="0"/>
            <a:chExt cx="8680770" cy="3195989"/>
          </a:xfrm>
        </p:grpSpPr>
        <p:sp>
          <p:nvSpPr>
            <p:cNvPr id="3" name="TextBox 3"/>
            <p:cNvSpPr txBox="1"/>
            <p:nvPr/>
          </p:nvSpPr>
          <p:spPr>
            <a:xfrm>
              <a:off x="1073702" y="-114300"/>
              <a:ext cx="5315148" cy="1333494"/>
            </a:xfrm>
            <a:prstGeom prst="rect">
              <a:avLst/>
            </a:prstGeom>
          </p:spPr>
          <p:txBody>
            <a:bodyPr lIns="0" tIns="0" rIns="0" bIns="0" rtlCol="0" anchor="t">
              <a:spAutoFit/>
            </a:bodyPr>
            <a:lstStyle/>
            <a:p>
              <a:pPr algn="ctr">
                <a:lnSpc>
                  <a:spcPts val="8400"/>
                </a:lnSpc>
              </a:pPr>
              <a:r>
                <a:rPr lang="en-US" sz="6000" b="1">
                  <a:solidFill>
                    <a:srgbClr val="285F74"/>
                  </a:solidFill>
                  <a:latin typeface="Open Sans Bold"/>
                  <a:ea typeface="Open Sans Bold"/>
                  <a:cs typeface="Open Sans Bold"/>
                  <a:sym typeface="Open Sans Bold"/>
                </a:rPr>
                <a:t>Calendrier</a:t>
              </a:r>
            </a:p>
          </p:txBody>
        </p:sp>
        <p:sp>
          <p:nvSpPr>
            <p:cNvPr id="4" name="TextBox 4"/>
            <p:cNvSpPr txBox="1"/>
            <p:nvPr/>
          </p:nvSpPr>
          <p:spPr>
            <a:xfrm>
              <a:off x="0" y="1484758"/>
              <a:ext cx="8389521" cy="1711231"/>
            </a:xfrm>
            <a:prstGeom prst="rect">
              <a:avLst/>
            </a:prstGeom>
          </p:spPr>
          <p:txBody>
            <a:bodyPr lIns="0" tIns="0" rIns="0" bIns="0" rtlCol="0" anchor="t">
              <a:spAutoFit/>
            </a:bodyPr>
            <a:lstStyle/>
            <a:p>
              <a:pPr algn="ctr">
                <a:lnSpc>
                  <a:spcPts val="5199"/>
                </a:lnSpc>
              </a:pPr>
              <a:r>
                <a:rPr lang="en-US" sz="3713">
                  <a:solidFill>
                    <a:srgbClr val="00A0AF"/>
                  </a:solidFill>
                  <a:latin typeface="JA Youth Multicolor"/>
                  <a:ea typeface="JA Youth Multicolor"/>
                  <a:cs typeface="JA Youth Multicolor"/>
                  <a:sym typeface="JA Youth Multicolor"/>
                </a:rPr>
                <a:t>Entreprise étudiante </a:t>
              </a:r>
            </a:p>
            <a:p>
              <a:pPr algn="ctr">
                <a:lnSpc>
                  <a:spcPts val="5199"/>
                </a:lnSpc>
              </a:pPr>
              <a:r>
                <a:rPr lang="en-US" sz="3713">
                  <a:solidFill>
                    <a:srgbClr val="00A0AF"/>
                  </a:solidFill>
                  <a:latin typeface="JA Youth Multicolor"/>
                  <a:ea typeface="JA Youth Multicolor"/>
                  <a:cs typeface="JA Youth Multicolor"/>
                  <a:sym typeface="JA Youth Multicolor"/>
                </a:rPr>
                <a:t>2025-2026</a:t>
              </a:r>
            </a:p>
          </p:txBody>
        </p:sp>
        <p:sp>
          <p:nvSpPr>
            <p:cNvPr id="5" name="TextBox 5"/>
            <p:cNvSpPr txBox="1"/>
            <p:nvPr/>
          </p:nvSpPr>
          <p:spPr>
            <a:xfrm rot="-795301">
              <a:off x="307752" y="1250275"/>
              <a:ext cx="8389521" cy="830830"/>
            </a:xfrm>
            <a:prstGeom prst="rect">
              <a:avLst/>
            </a:prstGeom>
          </p:spPr>
          <p:txBody>
            <a:bodyPr lIns="0" tIns="0" rIns="0" bIns="0" rtlCol="0" anchor="t">
              <a:spAutoFit/>
            </a:bodyPr>
            <a:lstStyle/>
            <a:p>
              <a:pPr algn="ctr">
                <a:lnSpc>
                  <a:spcPts val="5199"/>
                </a:lnSpc>
              </a:pPr>
              <a:r>
                <a:rPr lang="en-US" sz="3713">
                  <a:solidFill>
                    <a:srgbClr val="00A0AF"/>
                  </a:solidFill>
                  <a:latin typeface="JA Youth Multicolor"/>
                  <a:ea typeface="JA Youth Multicolor"/>
                  <a:cs typeface="JA Youth Multicolor"/>
                  <a:sym typeface="JA Youth Multicolor"/>
                </a:rPr>
                <a:t>-</a:t>
              </a:r>
            </a:p>
          </p:txBody>
        </p:sp>
      </p:grpSp>
      <p:sp>
        <p:nvSpPr>
          <p:cNvPr id="6" name="TextBox 6"/>
          <p:cNvSpPr txBox="1"/>
          <p:nvPr/>
        </p:nvSpPr>
        <p:spPr>
          <a:xfrm>
            <a:off x="660966" y="6156270"/>
            <a:ext cx="5056484" cy="332740"/>
          </a:xfrm>
          <a:prstGeom prst="rect">
            <a:avLst/>
          </a:prstGeom>
        </p:spPr>
        <p:txBody>
          <a:bodyPr lIns="0" tIns="0" rIns="0" bIns="0" rtlCol="0" anchor="t">
            <a:spAutoFit/>
          </a:bodyPr>
          <a:lstStyle/>
          <a:p>
            <a:pPr algn="ctr">
              <a:lnSpc>
                <a:spcPts val="2660"/>
              </a:lnSpc>
            </a:pPr>
            <a:r>
              <a:rPr lang="en-US" sz="1900" b="1">
                <a:solidFill>
                  <a:srgbClr val="285F74"/>
                </a:solidFill>
                <a:latin typeface="DejaVu Sans Bold"/>
                <a:ea typeface="DejaVu Sans Bold"/>
                <a:cs typeface="DejaVu Sans Bold"/>
                <a:sym typeface="DejaVu Sans Bold"/>
              </a:rPr>
              <a:t>SCOLAIRE</a:t>
            </a:r>
          </a:p>
        </p:txBody>
      </p:sp>
      <p:grpSp>
        <p:nvGrpSpPr>
          <p:cNvPr id="7" name="Group 7"/>
          <p:cNvGrpSpPr/>
          <p:nvPr/>
        </p:nvGrpSpPr>
        <p:grpSpPr>
          <a:xfrm>
            <a:off x="6559510" y="3781376"/>
            <a:ext cx="11045538" cy="4943524"/>
            <a:chOff x="0" y="0"/>
            <a:chExt cx="2581739" cy="1092094"/>
          </a:xfrm>
        </p:grpSpPr>
        <p:sp>
          <p:nvSpPr>
            <p:cNvPr id="8" name="Freeform 8"/>
            <p:cNvSpPr/>
            <p:nvPr/>
          </p:nvSpPr>
          <p:spPr>
            <a:xfrm>
              <a:off x="0" y="0"/>
              <a:ext cx="2581739" cy="1092094"/>
            </a:xfrm>
            <a:custGeom>
              <a:avLst/>
              <a:gdLst/>
              <a:ahLst/>
              <a:cxnLst/>
              <a:rect l="l" t="t" r="r" b="b"/>
              <a:pathLst>
                <a:path w="2581739" h="1092094">
                  <a:moveTo>
                    <a:pt x="26607" y="0"/>
                  </a:moveTo>
                  <a:lnTo>
                    <a:pt x="2555132" y="0"/>
                  </a:lnTo>
                  <a:cubicBezTo>
                    <a:pt x="2562189" y="0"/>
                    <a:pt x="2568957" y="2803"/>
                    <a:pt x="2573946" y="7793"/>
                  </a:cubicBezTo>
                  <a:cubicBezTo>
                    <a:pt x="2578936" y="12783"/>
                    <a:pt x="2581739" y="19550"/>
                    <a:pt x="2581739" y="26607"/>
                  </a:cubicBezTo>
                  <a:lnTo>
                    <a:pt x="2581739" y="1065487"/>
                  </a:lnTo>
                  <a:cubicBezTo>
                    <a:pt x="2581739" y="1072544"/>
                    <a:pt x="2578936" y="1079311"/>
                    <a:pt x="2573946" y="1084301"/>
                  </a:cubicBezTo>
                  <a:cubicBezTo>
                    <a:pt x="2568957" y="1089291"/>
                    <a:pt x="2562189" y="1092094"/>
                    <a:pt x="2555132" y="1092094"/>
                  </a:cubicBezTo>
                  <a:lnTo>
                    <a:pt x="26607" y="1092094"/>
                  </a:lnTo>
                  <a:cubicBezTo>
                    <a:pt x="19550" y="1092094"/>
                    <a:pt x="12783" y="1089291"/>
                    <a:pt x="7793" y="1084301"/>
                  </a:cubicBezTo>
                  <a:cubicBezTo>
                    <a:pt x="2803" y="1079311"/>
                    <a:pt x="0" y="1072544"/>
                    <a:pt x="0" y="1065487"/>
                  </a:cubicBezTo>
                  <a:lnTo>
                    <a:pt x="0" y="26607"/>
                  </a:lnTo>
                  <a:cubicBezTo>
                    <a:pt x="0" y="19550"/>
                    <a:pt x="2803" y="12783"/>
                    <a:pt x="7793" y="7793"/>
                  </a:cubicBezTo>
                  <a:cubicBezTo>
                    <a:pt x="12783" y="2803"/>
                    <a:pt x="19550" y="0"/>
                    <a:pt x="26607" y="0"/>
                  </a:cubicBezTo>
                  <a:close/>
                </a:path>
              </a:pathLst>
            </a:custGeom>
            <a:solidFill>
              <a:srgbClr val="F3F2B3"/>
            </a:solidFill>
          </p:spPr>
        </p:sp>
        <p:sp>
          <p:nvSpPr>
            <p:cNvPr id="9" name="TextBox 9"/>
            <p:cNvSpPr txBox="1"/>
            <p:nvPr/>
          </p:nvSpPr>
          <p:spPr>
            <a:xfrm>
              <a:off x="0" y="-38100"/>
              <a:ext cx="2581739" cy="1130194"/>
            </a:xfrm>
            <a:prstGeom prst="rect">
              <a:avLst/>
            </a:prstGeom>
          </p:spPr>
          <p:txBody>
            <a:bodyPr lIns="50800" tIns="50800" rIns="50800" bIns="50800" rtlCol="0" anchor="ctr"/>
            <a:lstStyle/>
            <a:p>
              <a:pPr algn="ctr">
                <a:lnSpc>
                  <a:spcPts val="2100"/>
                </a:lnSpc>
              </a:pPr>
              <a:endParaRPr/>
            </a:p>
          </p:txBody>
        </p:sp>
      </p:grpSp>
      <p:sp>
        <p:nvSpPr>
          <p:cNvPr id="10" name="TextBox 10"/>
          <p:cNvSpPr txBox="1"/>
          <p:nvPr/>
        </p:nvSpPr>
        <p:spPr>
          <a:xfrm rot="-5400000">
            <a:off x="4613863" y="5989008"/>
            <a:ext cx="4695694" cy="456260"/>
          </a:xfrm>
          <a:prstGeom prst="rect">
            <a:avLst/>
          </a:prstGeom>
        </p:spPr>
        <p:txBody>
          <a:bodyPr lIns="0" tIns="0" rIns="0" bIns="0" rtlCol="0" anchor="t">
            <a:spAutoFit/>
          </a:bodyPr>
          <a:lstStyle/>
          <a:p>
            <a:pPr algn="ctr">
              <a:lnSpc>
                <a:spcPts val="3737"/>
              </a:lnSpc>
              <a:spcBef>
                <a:spcPct val="0"/>
              </a:spcBef>
            </a:pPr>
            <a:r>
              <a:rPr lang="en-US" sz="2669">
                <a:solidFill>
                  <a:srgbClr val="285F74"/>
                </a:solidFill>
                <a:latin typeface="JA Youth Multicolor"/>
                <a:ea typeface="JA Youth Multicolor"/>
                <a:cs typeface="JA Youth Multicolor"/>
                <a:sym typeface="JA Youth Multicolor"/>
              </a:rPr>
              <a:t>Accomplir</a:t>
            </a:r>
          </a:p>
        </p:txBody>
      </p:sp>
      <p:grpSp>
        <p:nvGrpSpPr>
          <p:cNvPr id="11" name="Group 11"/>
          <p:cNvGrpSpPr/>
          <p:nvPr/>
        </p:nvGrpSpPr>
        <p:grpSpPr>
          <a:xfrm>
            <a:off x="6559509" y="1085941"/>
            <a:ext cx="10989847" cy="2067713"/>
            <a:chOff x="0" y="0"/>
            <a:chExt cx="2604974" cy="482792"/>
          </a:xfrm>
        </p:grpSpPr>
        <p:sp>
          <p:nvSpPr>
            <p:cNvPr id="12" name="Freeform 12"/>
            <p:cNvSpPr/>
            <p:nvPr/>
          </p:nvSpPr>
          <p:spPr>
            <a:xfrm>
              <a:off x="0" y="0"/>
              <a:ext cx="2604974" cy="482792"/>
            </a:xfrm>
            <a:custGeom>
              <a:avLst/>
              <a:gdLst/>
              <a:ahLst/>
              <a:cxnLst/>
              <a:rect l="l" t="t" r="r" b="b"/>
              <a:pathLst>
                <a:path w="2604974" h="482792">
                  <a:moveTo>
                    <a:pt x="26369" y="0"/>
                  </a:moveTo>
                  <a:lnTo>
                    <a:pt x="2578605" y="0"/>
                  </a:lnTo>
                  <a:cubicBezTo>
                    <a:pt x="2593168" y="0"/>
                    <a:pt x="2604974" y="11806"/>
                    <a:pt x="2604974" y="26369"/>
                  </a:cubicBezTo>
                  <a:lnTo>
                    <a:pt x="2604974" y="456423"/>
                  </a:lnTo>
                  <a:cubicBezTo>
                    <a:pt x="2604974" y="470986"/>
                    <a:pt x="2593168" y="482792"/>
                    <a:pt x="2578605" y="482792"/>
                  </a:cubicBezTo>
                  <a:lnTo>
                    <a:pt x="26369" y="482792"/>
                  </a:lnTo>
                  <a:cubicBezTo>
                    <a:pt x="11806" y="482792"/>
                    <a:pt x="0" y="470986"/>
                    <a:pt x="0" y="456423"/>
                  </a:cubicBezTo>
                  <a:lnTo>
                    <a:pt x="0" y="26369"/>
                  </a:lnTo>
                  <a:cubicBezTo>
                    <a:pt x="0" y="11806"/>
                    <a:pt x="11806" y="0"/>
                    <a:pt x="26369" y="0"/>
                  </a:cubicBezTo>
                  <a:close/>
                </a:path>
              </a:pathLst>
            </a:custGeom>
            <a:solidFill>
              <a:srgbClr val="F3F2B3"/>
            </a:solidFill>
          </p:spPr>
        </p:sp>
        <p:sp>
          <p:nvSpPr>
            <p:cNvPr id="13" name="TextBox 13"/>
            <p:cNvSpPr txBox="1"/>
            <p:nvPr/>
          </p:nvSpPr>
          <p:spPr>
            <a:xfrm>
              <a:off x="0" y="-38100"/>
              <a:ext cx="2604974" cy="520892"/>
            </a:xfrm>
            <a:prstGeom prst="rect">
              <a:avLst/>
            </a:prstGeom>
          </p:spPr>
          <p:txBody>
            <a:bodyPr lIns="50800" tIns="50800" rIns="50800" bIns="50800" rtlCol="0" anchor="ctr"/>
            <a:lstStyle/>
            <a:p>
              <a:pPr algn="ctr">
                <a:lnSpc>
                  <a:spcPts val="2100"/>
                </a:lnSpc>
              </a:pPr>
              <a:endParaRPr/>
            </a:p>
          </p:txBody>
        </p:sp>
      </p:grpSp>
      <p:sp>
        <p:nvSpPr>
          <p:cNvPr id="14" name="TextBox 14"/>
          <p:cNvSpPr txBox="1"/>
          <p:nvPr/>
        </p:nvSpPr>
        <p:spPr>
          <a:xfrm rot="-5400000">
            <a:off x="5693590" y="1805536"/>
            <a:ext cx="2469768" cy="431634"/>
          </a:xfrm>
          <a:prstGeom prst="rect">
            <a:avLst/>
          </a:prstGeom>
        </p:spPr>
        <p:txBody>
          <a:bodyPr lIns="0" tIns="0" rIns="0" bIns="0" rtlCol="0" anchor="t">
            <a:spAutoFit/>
          </a:bodyPr>
          <a:lstStyle/>
          <a:p>
            <a:pPr algn="ctr">
              <a:lnSpc>
                <a:spcPts val="3535"/>
              </a:lnSpc>
              <a:spcBef>
                <a:spcPct val="0"/>
              </a:spcBef>
            </a:pPr>
            <a:r>
              <a:rPr lang="en-US" sz="2525" dirty="0" err="1">
                <a:solidFill>
                  <a:srgbClr val="285F74"/>
                </a:solidFill>
                <a:latin typeface="JA Youth Multicolor"/>
                <a:ea typeface="JA Youth Multicolor"/>
                <a:cs typeface="JA Youth Multicolor"/>
                <a:sym typeface="JA Youth Multicolor"/>
              </a:rPr>
              <a:t>Accomplir</a:t>
            </a:r>
            <a:endParaRPr lang="en-US" sz="2525" dirty="0">
              <a:solidFill>
                <a:srgbClr val="285F74"/>
              </a:solidFill>
              <a:latin typeface="JA Youth Multicolor"/>
              <a:ea typeface="JA Youth Multicolor"/>
              <a:cs typeface="JA Youth Multicolor"/>
              <a:sym typeface="JA Youth Multicolor"/>
            </a:endParaRPr>
          </a:p>
        </p:txBody>
      </p:sp>
      <p:grpSp>
        <p:nvGrpSpPr>
          <p:cNvPr id="15" name="Group 15"/>
          <p:cNvGrpSpPr/>
          <p:nvPr/>
        </p:nvGrpSpPr>
        <p:grpSpPr>
          <a:xfrm>
            <a:off x="6506989" y="9309610"/>
            <a:ext cx="10954432" cy="706667"/>
            <a:chOff x="0" y="0"/>
            <a:chExt cx="2557760" cy="165000"/>
          </a:xfrm>
        </p:grpSpPr>
        <p:sp>
          <p:nvSpPr>
            <p:cNvPr id="16" name="Freeform 16"/>
            <p:cNvSpPr/>
            <p:nvPr/>
          </p:nvSpPr>
          <p:spPr>
            <a:xfrm>
              <a:off x="0" y="0"/>
              <a:ext cx="2557760" cy="165000"/>
            </a:xfrm>
            <a:custGeom>
              <a:avLst/>
              <a:gdLst/>
              <a:ahLst/>
              <a:cxnLst/>
              <a:rect l="l" t="t" r="r" b="b"/>
              <a:pathLst>
                <a:path w="2557760" h="165000">
                  <a:moveTo>
                    <a:pt x="26856" y="0"/>
                  </a:moveTo>
                  <a:lnTo>
                    <a:pt x="2530904" y="0"/>
                  </a:lnTo>
                  <a:cubicBezTo>
                    <a:pt x="2545736" y="0"/>
                    <a:pt x="2557760" y="12024"/>
                    <a:pt x="2557760" y="26856"/>
                  </a:cubicBezTo>
                  <a:lnTo>
                    <a:pt x="2557760" y="138144"/>
                  </a:lnTo>
                  <a:cubicBezTo>
                    <a:pt x="2557760" y="152977"/>
                    <a:pt x="2545736" y="165000"/>
                    <a:pt x="2530904" y="165000"/>
                  </a:cubicBezTo>
                  <a:lnTo>
                    <a:pt x="26856" y="165000"/>
                  </a:lnTo>
                  <a:cubicBezTo>
                    <a:pt x="12024" y="165000"/>
                    <a:pt x="0" y="152977"/>
                    <a:pt x="0" y="138144"/>
                  </a:cubicBezTo>
                  <a:lnTo>
                    <a:pt x="0" y="26856"/>
                  </a:lnTo>
                  <a:cubicBezTo>
                    <a:pt x="0" y="12024"/>
                    <a:pt x="12024" y="0"/>
                    <a:pt x="26856" y="0"/>
                  </a:cubicBezTo>
                  <a:close/>
                </a:path>
              </a:pathLst>
            </a:custGeom>
            <a:solidFill>
              <a:srgbClr val="F3F2B3"/>
            </a:solidFill>
          </p:spPr>
        </p:sp>
        <p:sp>
          <p:nvSpPr>
            <p:cNvPr id="17" name="TextBox 17"/>
            <p:cNvSpPr txBox="1"/>
            <p:nvPr/>
          </p:nvSpPr>
          <p:spPr>
            <a:xfrm>
              <a:off x="0" y="-38100"/>
              <a:ext cx="2557760" cy="203100"/>
            </a:xfrm>
            <a:prstGeom prst="rect">
              <a:avLst/>
            </a:prstGeom>
          </p:spPr>
          <p:txBody>
            <a:bodyPr lIns="50800" tIns="50800" rIns="50800" bIns="50800" rtlCol="0" anchor="ctr"/>
            <a:lstStyle/>
            <a:p>
              <a:pPr algn="ctr">
                <a:lnSpc>
                  <a:spcPts val="2100"/>
                </a:lnSpc>
              </a:pPr>
              <a:endParaRPr/>
            </a:p>
          </p:txBody>
        </p:sp>
      </p:grpSp>
      <p:graphicFrame>
        <p:nvGraphicFramePr>
          <p:cNvPr id="18" name="Table 18"/>
          <p:cNvGraphicFramePr>
            <a:graphicFrameLocks noGrp="1"/>
          </p:cNvGraphicFramePr>
          <p:nvPr>
            <p:extLst>
              <p:ext uri="{D42A27DB-BD31-4B8C-83A1-F6EECF244321}">
                <p14:modId xmlns:p14="http://schemas.microsoft.com/office/powerpoint/2010/main" val="938002173"/>
              </p:ext>
            </p:extLst>
          </p:nvPr>
        </p:nvGraphicFramePr>
        <p:xfrm>
          <a:off x="7378403" y="195315"/>
          <a:ext cx="10170954" cy="9791974"/>
        </p:xfrm>
        <a:graphic>
          <a:graphicData uri="http://schemas.openxmlformats.org/drawingml/2006/table">
            <a:tbl>
              <a:tblPr/>
              <a:tblGrid>
                <a:gridCol w="1319075">
                  <a:extLst>
                    <a:ext uri="{9D8B030D-6E8A-4147-A177-3AD203B41FA5}">
                      <a16:colId xmlns:a16="http://schemas.microsoft.com/office/drawing/2014/main" val="20000"/>
                    </a:ext>
                  </a:extLst>
                </a:gridCol>
                <a:gridCol w="1154144">
                  <a:extLst>
                    <a:ext uri="{9D8B030D-6E8A-4147-A177-3AD203B41FA5}">
                      <a16:colId xmlns:a16="http://schemas.microsoft.com/office/drawing/2014/main" val="20001"/>
                    </a:ext>
                  </a:extLst>
                </a:gridCol>
                <a:gridCol w="7697735">
                  <a:extLst>
                    <a:ext uri="{9D8B030D-6E8A-4147-A177-3AD203B41FA5}">
                      <a16:colId xmlns:a16="http://schemas.microsoft.com/office/drawing/2014/main" val="20002"/>
                    </a:ext>
                  </a:extLst>
                </a:gridCol>
              </a:tblGrid>
              <a:tr h="856597">
                <a:tc>
                  <a:txBody>
                    <a:bodyPr/>
                    <a:lstStyle/>
                    <a:p>
                      <a:pPr algn="ctr">
                        <a:lnSpc>
                          <a:spcPts val="2656"/>
                        </a:lnSpc>
                        <a:defRPr/>
                      </a:pPr>
                      <a:r>
                        <a:rPr lang="en-US" sz="1782" b="1" dirty="0" err="1">
                          <a:solidFill>
                            <a:srgbClr val="285F74"/>
                          </a:solidFill>
                          <a:latin typeface="DejaVu Sans Bold"/>
                          <a:ea typeface="DejaVu Sans Bold"/>
                          <a:cs typeface="DejaVu Sans Bold"/>
                          <a:sym typeface="DejaVu Sans Bold"/>
                        </a:rPr>
                        <a:t>Semaine</a:t>
                      </a:r>
                      <a:endParaRPr lang="en-US" sz="1100" dirty="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algn="ctr">
                        <a:lnSpc>
                          <a:spcPts val="2656"/>
                        </a:lnSpc>
                        <a:defRPr/>
                      </a:pPr>
                      <a:r>
                        <a:rPr lang="en-US" sz="1782" b="1">
                          <a:solidFill>
                            <a:srgbClr val="285F74"/>
                          </a:solidFill>
                          <a:latin typeface="DejaVu Sans Bold"/>
                          <a:ea typeface="DejaVu Sans Bold"/>
                          <a:cs typeface="DejaVu Sans Bold"/>
                          <a:sym typeface="DejaVu Sans Bold"/>
                        </a:rPr>
                        <a:t>Date</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algn="ctr">
                        <a:lnSpc>
                          <a:spcPts val="2656"/>
                        </a:lnSpc>
                        <a:defRPr/>
                      </a:pPr>
                      <a:r>
                        <a:rPr lang="en-US" sz="1782" b="1">
                          <a:solidFill>
                            <a:srgbClr val="285F74"/>
                          </a:solidFill>
                          <a:latin typeface="DejaVu Sans Bold"/>
                          <a:ea typeface="DejaVu Sans Bold"/>
                          <a:cs typeface="DejaVu Sans Bold"/>
                          <a:sym typeface="DejaVu Sans Bold"/>
                        </a:rPr>
                        <a:t>Actions</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004741">
                <a:tc>
                  <a:txBody>
                    <a:bodyPr/>
                    <a:lstStyle/>
                    <a:p>
                      <a:pPr marL="0" lvl="0" indent="0" algn="ctr">
                        <a:lnSpc>
                          <a:spcPts val="891"/>
                        </a:lnSpc>
                        <a:defRPr/>
                      </a:pPr>
                      <a:r>
                        <a:rPr lang="en-US" sz="1782" b="1">
                          <a:solidFill>
                            <a:srgbClr val="285F74"/>
                          </a:solidFill>
                          <a:latin typeface="DejaVu Sans Bold"/>
                          <a:ea typeface="DejaVu Sans Bold"/>
                          <a:cs typeface="DejaVu Sans Bold"/>
                          <a:sym typeface="DejaVu Sans Bold"/>
                        </a:rPr>
                        <a:t>S18</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0" lvl="0" indent="0" algn="ctr">
                        <a:lnSpc>
                          <a:spcPts val="1711"/>
                        </a:lnSpc>
                        <a:defRPr/>
                      </a:pPr>
                      <a:r>
                        <a:rPr lang="en-US" sz="1782" b="1">
                          <a:solidFill>
                            <a:srgbClr val="285F74"/>
                          </a:solidFill>
                          <a:latin typeface="DejaVu Sans Bold"/>
                          <a:ea typeface="DejaVu Sans Bold"/>
                          <a:cs typeface="DejaVu Sans Bold"/>
                          <a:sym typeface="DejaVu Sans Bold"/>
                        </a:rPr>
                        <a:t>16-20 fév.</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320723" lvl="1" indent="-160361" algn="l">
                        <a:lnSpc>
                          <a:spcPts val="2213"/>
                        </a:lnSpc>
                        <a:buFont typeface="Arial"/>
                        <a:buChar char="•"/>
                        <a:defRPr/>
                      </a:pPr>
                      <a:r>
                        <a:rPr lang="en-US" sz="1485">
                          <a:solidFill>
                            <a:srgbClr val="285F74"/>
                          </a:solidFill>
                          <a:latin typeface="DejaVu Sans Light"/>
                          <a:ea typeface="DejaVu Sans Light"/>
                          <a:cs typeface="DejaVu Sans Light"/>
                          <a:sym typeface="DejaVu Sans Light"/>
                        </a:rPr>
                        <a:t>Préparation à la liquidation (fin achat matières premières)</a:t>
                      </a:r>
                      <a:endParaRPr lang="en-US" sz="1100"/>
                    </a:p>
                    <a:p>
                      <a:pPr marL="320723" lvl="1" indent="-160361" algn="l">
                        <a:lnSpc>
                          <a:spcPts val="2213"/>
                        </a:lnSpc>
                        <a:buFont typeface="Arial"/>
                        <a:buChar char="•"/>
                      </a:pPr>
                      <a:r>
                        <a:rPr lang="en-US" sz="1485" u="none" strike="noStrike">
                          <a:solidFill>
                            <a:srgbClr val="285F74"/>
                          </a:solidFill>
                          <a:latin typeface="DejaVu Sans Light"/>
                          <a:ea typeface="DejaVu Sans Light"/>
                          <a:cs typeface="DejaVu Sans Light"/>
                          <a:sym typeface="DejaVu Sans Light"/>
                        </a:rPr>
                        <a:t>Préparation du concours</a:t>
                      </a:r>
                      <a:r>
                        <a:rPr lang="en-US" sz="1485" b="1" u="none" strike="noStrike">
                          <a:solidFill>
                            <a:srgbClr val="285F74"/>
                          </a:solidFill>
                          <a:latin typeface="DejaVu Sans Bold"/>
                          <a:ea typeface="DejaVu Sans Bold"/>
                          <a:cs typeface="DejaVu Sans Bold"/>
                          <a:sym typeface="DejaVu Sans Bold"/>
                        </a:rPr>
                        <a:t> « Stratégie commerciale »</a:t>
                      </a:r>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074563">
                <a:tc>
                  <a:txBody>
                    <a:bodyPr/>
                    <a:lstStyle/>
                    <a:p>
                      <a:pPr marL="0" lvl="0" indent="0" algn="ctr">
                        <a:lnSpc>
                          <a:spcPts val="891"/>
                        </a:lnSpc>
                        <a:defRPr/>
                      </a:pPr>
                      <a:r>
                        <a:rPr lang="en-US" sz="1782" b="1">
                          <a:solidFill>
                            <a:srgbClr val="285F74"/>
                          </a:solidFill>
                          <a:latin typeface="DejaVu Sans Bold"/>
                          <a:ea typeface="DejaVu Sans Bold"/>
                          <a:cs typeface="DejaVu Sans Bold"/>
                          <a:sym typeface="DejaVu Sans Bold"/>
                        </a:rPr>
                        <a:t>S19</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0" lvl="0" indent="0" algn="ctr">
                        <a:lnSpc>
                          <a:spcPts val="1853"/>
                        </a:lnSpc>
                        <a:defRPr/>
                      </a:pPr>
                      <a:r>
                        <a:rPr lang="en-US" sz="1782" b="1">
                          <a:solidFill>
                            <a:srgbClr val="285F74"/>
                          </a:solidFill>
                          <a:latin typeface="DejaVu Sans Bold"/>
                          <a:ea typeface="DejaVu Sans Bold"/>
                          <a:cs typeface="DejaVu Sans Bold"/>
                          <a:sym typeface="DejaVu Sans Bold"/>
                        </a:rPr>
                        <a:t>23-27 fév.</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320723" lvl="1" indent="-160361" algn="l">
                        <a:lnSpc>
                          <a:spcPts val="1990"/>
                        </a:lnSpc>
                        <a:buFont typeface="Arial"/>
                        <a:buChar char="•"/>
                        <a:defRPr/>
                      </a:pPr>
                      <a:r>
                        <a:rPr lang="en-US" sz="1485" dirty="0" err="1">
                          <a:solidFill>
                            <a:srgbClr val="285F74"/>
                          </a:solidFill>
                          <a:latin typeface="DejaVu Sans Light"/>
                          <a:ea typeface="DejaVu Sans Light"/>
                          <a:cs typeface="DejaVu Sans Light"/>
                          <a:sym typeface="DejaVu Sans Light"/>
                        </a:rPr>
                        <a:t>Dernière</a:t>
                      </a:r>
                      <a:r>
                        <a:rPr lang="en-US" sz="1485" dirty="0">
                          <a:solidFill>
                            <a:srgbClr val="285F74"/>
                          </a:solidFill>
                          <a:latin typeface="DejaVu Sans Light"/>
                          <a:ea typeface="DejaVu Sans Light"/>
                          <a:cs typeface="DejaVu Sans Light"/>
                          <a:sym typeface="DejaVu Sans Light"/>
                        </a:rPr>
                        <a:t> soirée de production (</a:t>
                      </a:r>
                      <a:r>
                        <a:rPr lang="en-US" sz="1485" dirty="0" err="1">
                          <a:solidFill>
                            <a:srgbClr val="285F74"/>
                          </a:solidFill>
                          <a:latin typeface="DejaVu Sans Light"/>
                          <a:ea typeface="DejaVu Sans Light"/>
                          <a:cs typeface="DejaVu Sans Light"/>
                          <a:sym typeface="DejaVu Sans Light"/>
                        </a:rPr>
                        <a:t>entreprises</a:t>
                      </a:r>
                      <a:r>
                        <a:rPr lang="en-US" sz="1485" dirty="0">
                          <a:solidFill>
                            <a:srgbClr val="285F74"/>
                          </a:solidFill>
                          <a:latin typeface="DejaVu Sans Light"/>
                          <a:ea typeface="DejaVu Sans Light"/>
                          <a:cs typeface="DejaVu Sans Light"/>
                          <a:sym typeface="DejaVu Sans Light"/>
                        </a:rPr>
                        <a:t> </a:t>
                      </a:r>
                      <a:r>
                        <a:rPr lang="en-US" sz="1485" dirty="0" err="1">
                          <a:solidFill>
                            <a:srgbClr val="285F74"/>
                          </a:solidFill>
                          <a:latin typeface="DejaVu Sans Light"/>
                          <a:ea typeface="DejaVu Sans Light"/>
                          <a:cs typeface="DejaVu Sans Light"/>
                          <a:sym typeface="DejaVu Sans Light"/>
                        </a:rPr>
                        <a:t>manufacturières</a:t>
                      </a:r>
                      <a:r>
                        <a:rPr lang="en-US" sz="1485" dirty="0">
                          <a:solidFill>
                            <a:srgbClr val="285F74"/>
                          </a:solidFill>
                          <a:latin typeface="DejaVu Sans Light"/>
                          <a:ea typeface="DejaVu Sans Light"/>
                          <a:cs typeface="DejaVu Sans Light"/>
                          <a:sym typeface="DejaVu Sans Light"/>
                        </a:rPr>
                        <a:t>)</a:t>
                      </a:r>
                      <a:endParaRPr lang="en-US" sz="1100" dirty="0"/>
                    </a:p>
                    <a:p>
                      <a:pPr marL="320723" lvl="1" indent="-160361" algn="l">
                        <a:lnSpc>
                          <a:spcPts val="1990"/>
                        </a:lnSpc>
                        <a:buFont typeface="Arial"/>
                        <a:buChar char="•"/>
                      </a:pPr>
                      <a:r>
                        <a:rPr lang="en-US" sz="1485" u="none" strike="noStrike" dirty="0">
                          <a:solidFill>
                            <a:srgbClr val="285F74"/>
                          </a:solidFill>
                          <a:latin typeface="DejaVu Sans Light"/>
                          <a:ea typeface="DejaVu Sans Light"/>
                          <a:cs typeface="DejaVu Sans Light"/>
                          <a:sym typeface="DejaVu Sans Light"/>
                        </a:rPr>
                        <a:t>Remise concours</a:t>
                      </a:r>
                      <a:r>
                        <a:rPr lang="en-US" sz="1485" b="1" u="none" strike="noStrike" dirty="0">
                          <a:solidFill>
                            <a:srgbClr val="285F74"/>
                          </a:solidFill>
                          <a:latin typeface="DejaVu Sans Bold"/>
                          <a:ea typeface="DejaVu Sans Bold"/>
                          <a:cs typeface="DejaVu Sans Bold"/>
                          <a:sym typeface="DejaVu Sans Bold"/>
                        </a:rPr>
                        <a:t> « </a:t>
                      </a:r>
                      <a:r>
                        <a:rPr lang="en-US" sz="1485" b="1" u="none" strike="noStrike" dirty="0" err="1">
                          <a:solidFill>
                            <a:srgbClr val="285F74"/>
                          </a:solidFill>
                          <a:latin typeface="DejaVu Sans Bold"/>
                          <a:ea typeface="DejaVu Sans Bold"/>
                          <a:cs typeface="DejaVu Sans Bold"/>
                          <a:sym typeface="DejaVu Sans Bold"/>
                        </a:rPr>
                        <a:t>Stratégie</a:t>
                      </a:r>
                      <a:r>
                        <a:rPr lang="en-US" sz="1485" b="1" u="none" strike="noStrike" dirty="0">
                          <a:solidFill>
                            <a:srgbClr val="285F74"/>
                          </a:solidFill>
                          <a:latin typeface="DejaVu Sans Bold"/>
                          <a:ea typeface="DejaVu Sans Bold"/>
                          <a:cs typeface="DejaVu Sans Bold"/>
                          <a:sym typeface="DejaVu Sans Bold"/>
                        </a:rPr>
                        <a:t> </a:t>
                      </a:r>
                      <a:r>
                        <a:rPr lang="en-US" sz="1485" b="1" u="none" strike="noStrike" dirty="0" err="1">
                          <a:solidFill>
                            <a:srgbClr val="285F74"/>
                          </a:solidFill>
                          <a:latin typeface="DejaVu Sans Bold"/>
                          <a:ea typeface="DejaVu Sans Bold"/>
                          <a:cs typeface="DejaVu Sans Bold"/>
                          <a:sym typeface="DejaVu Sans Bold"/>
                        </a:rPr>
                        <a:t>commerciale</a:t>
                      </a:r>
                      <a:r>
                        <a:rPr lang="en-US" sz="1485" b="1" u="none" strike="noStrike" dirty="0">
                          <a:solidFill>
                            <a:srgbClr val="285F74"/>
                          </a:solidFill>
                          <a:latin typeface="DejaVu Sans Bold"/>
                          <a:ea typeface="DejaVu Sans Bold"/>
                          <a:cs typeface="DejaVu Sans Bold"/>
                          <a:sym typeface="DejaVu Sans Bold"/>
                        </a:rPr>
                        <a:t> »</a:t>
                      </a:r>
                    </a:p>
                    <a:p>
                      <a:pPr marL="320723" lvl="1" indent="-160361" algn="l">
                        <a:lnSpc>
                          <a:spcPts val="1990"/>
                        </a:lnSpc>
                        <a:buFont typeface="Arial"/>
                        <a:buChar char="•"/>
                      </a:pPr>
                      <a:r>
                        <a:rPr lang="en-US" sz="1485" u="none" strike="noStrike" dirty="0">
                          <a:solidFill>
                            <a:srgbClr val="285F74"/>
                          </a:solidFill>
                          <a:latin typeface="DejaVu Sans Light"/>
                          <a:ea typeface="DejaVu Sans Light"/>
                          <a:cs typeface="DejaVu Sans Light"/>
                          <a:sym typeface="DejaVu Sans Light"/>
                        </a:rPr>
                        <a:t>Explication du </a:t>
                      </a:r>
                      <a:r>
                        <a:rPr lang="en-US" sz="1485" b="1" u="none" strike="noStrike" dirty="0">
                          <a:solidFill>
                            <a:srgbClr val="285F74"/>
                          </a:solidFill>
                          <a:latin typeface="DejaVu Sans Bold"/>
                          <a:ea typeface="DejaVu Sans Bold"/>
                          <a:cs typeface="DejaVu Sans Bold"/>
                          <a:sym typeface="DejaVu Sans Bold"/>
                        </a:rPr>
                        <a:t>rapport </a:t>
                      </a:r>
                      <a:r>
                        <a:rPr lang="en-US" sz="1485" u="none" strike="noStrike" dirty="0">
                          <a:solidFill>
                            <a:srgbClr val="285F74"/>
                          </a:solidFill>
                          <a:latin typeface="DejaVu Sans Light"/>
                          <a:ea typeface="DejaVu Sans Light"/>
                          <a:cs typeface="DejaVu Sans Light"/>
                          <a:sym typeface="DejaVu Sans Light"/>
                        </a:rPr>
                        <a:t>et </a:t>
                      </a:r>
                      <a:r>
                        <a:rPr lang="en-US" sz="1485" b="1" u="none" strike="noStrike" dirty="0">
                          <a:solidFill>
                            <a:srgbClr val="285F74"/>
                          </a:solidFill>
                          <a:latin typeface="DejaVu Sans Bold"/>
                          <a:ea typeface="DejaVu Sans Bold"/>
                          <a:cs typeface="DejaVu Sans Bold"/>
                          <a:sym typeface="DejaVu Sans Bold"/>
                        </a:rPr>
                        <a:t>de </a:t>
                      </a:r>
                      <a:r>
                        <a:rPr lang="en-US" sz="1485" b="1" u="none" strike="noStrike" dirty="0" err="1">
                          <a:solidFill>
                            <a:srgbClr val="285F74"/>
                          </a:solidFill>
                          <a:latin typeface="DejaVu Sans Bold"/>
                          <a:ea typeface="DejaVu Sans Bold"/>
                          <a:cs typeface="DejaVu Sans Bold"/>
                          <a:sym typeface="DejaVu Sans Bold"/>
                        </a:rPr>
                        <a:t>l’assemblée</a:t>
                      </a:r>
                      <a:r>
                        <a:rPr lang="en-US" sz="1485" b="1" u="none" strike="noStrike" dirty="0">
                          <a:solidFill>
                            <a:srgbClr val="285F74"/>
                          </a:solidFill>
                          <a:latin typeface="DejaVu Sans Bold"/>
                          <a:ea typeface="DejaVu Sans Bold"/>
                          <a:cs typeface="DejaVu Sans Bold"/>
                          <a:sym typeface="DejaVu Sans Bold"/>
                        </a:rPr>
                        <a:t> aux </a:t>
                      </a:r>
                      <a:r>
                        <a:rPr lang="en-US" sz="1485" b="1" u="none" strike="noStrike" dirty="0" err="1">
                          <a:solidFill>
                            <a:srgbClr val="285F74"/>
                          </a:solidFill>
                          <a:latin typeface="DejaVu Sans Bold"/>
                          <a:ea typeface="DejaVu Sans Bold"/>
                          <a:cs typeface="DejaVu Sans Bold"/>
                          <a:sym typeface="DejaVu Sans Bold"/>
                        </a:rPr>
                        <a:t>actionnaires</a:t>
                      </a:r>
                      <a:r>
                        <a:rPr lang="en-US" sz="1485" b="1" u="none" strike="noStrike" dirty="0">
                          <a:solidFill>
                            <a:srgbClr val="285F74"/>
                          </a:solidFill>
                          <a:latin typeface="DejaVu Sans Bold"/>
                          <a:ea typeface="DejaVu Sans Bold"/>
                          <a:cs typeface="DejaVu Sans Bold"/>
                          <a:sym typeface="DejaVu Sans Bold"/>
                        </a:rPr>
                        <a:t> </a:t>
                      </a:r>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30410">
                <a:tc gridSpan="2">
                  <a:txBody>
                    <a:bodyPr/>
                    <a:lstStyle/>
                    <a:p>
                      <a:pPr algn="ctr">
                        <a:lnSpc>
                          <a:spcPts val="817"/>
                        </a:lnSpc>
                        <a:defRPr/>
                      </a:pPr>
                      <a:r>
                        <a:rPr lang="en-US" sz="1634" b="1">
                          <a:solidFill>
                            <a:srgbClr val="285F74"/>
                          </a:solidFill>
                          <a:latin typeface="DejaVu Sans Bold"/>
                          <a:ea typeface="DejaVu Sans Bold"/>
                          <a:cs typeface="DejaVu Sans Bold"/>
                          <a:sym typeface="DejaVu Sans Bold"/>
                        </a:rPr>
                        <a:t>1er-7 mars 2026</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hMerge="1">
                  <a:txBody>
                    <a:bodyPr/>
                    <a:lstStyle/>
                    <a:p>
                      <a:pPr algn="ctr">
                        <a:lnSpc>
                          <a:spcPts val="817"/>
                        </a:lnSpc>
                        <a:defRPr/>
                      </a:pPr>
                      <a:r>
                        <a:rPr lang="en-US" sz="1634" b="1">
                          <a:solidFill>
                            <a:srgbClr val="285F74"/>
                          </a:solidFill>
                          <a:latin typeface="DejaVu Sans Bold"/>
                          <a:ea typeface="DejaVu Sans Bold"/>
                          <a:cs typeface="DejaVu Sans Bold"/>
                          <a:sym typeface="DejaVu Sans Bold"/>
                        </a:rPr>
                        <a:t>1er-7 mars 2026</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algn="ctr">
                        <a:lnSpc>
                          <a:spcPts val="2189"/>
                        </a:lnSpc>
                        <a:defRPr/>
                      </a:pPr>
                      <a:r>
                        <a:rPr lang="en-US" sz="1634" b="1">
                          <a:solidFill>
                            <a:srgbClr val="285F74"/>
                          </a:solidFill>
                          <a:latin typeface="DejaVu Sans Bold"/>
                          <a:ea typeface="DejaVu Sans Bold"/>
                          <a:cs typeface="DejaVu Sans Bold"/>
                          <a:sym typeface="DejaVu Sans Bold"/>
                        </a:rPr>
                        <a:t>Semaine de relâche</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619467">
                <a:tc>
                  <a:txBody>
                    <a:bodyPr/>
                    <a:lstStyle/>
                    <a:p>
                      <a:pPr marL="0" lvl="0" indent="0" algn="ctr">
                        <a:lnSpc>
                          <a:spcPts val="2495"/>
                        </a:lnSpc>
                        <a:spcBef>
                          <a:spcPct val="0"/>
                        </a:spcBef>
                        <a:defRPr/>
                      </a:pPr>
                      <a:r>
                        <a:rPr lang="en-US" sz="1782" b="1">
                          <a:solidFill>
                            <a:srgbClr val="285F74"/>
                          </a:solidFill>
                          <a:latin typeface="DejaVu Sans Bold"/>
                          <a:ea typeface="DejaVu Sans Bold"/>
                          <a:cs typeface="DejaVu Sans Bold"/>
                          <a:sym typeface="DejaVu Sans Bold"/>
                        </a:rPr>
                        <a:t>S20</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0" lvl="0" indent="0" algn="ctr">
                        <a:lnSpc>
                          <a:spcPts val="2495"/>
                        </a:lnSpc>
                        <a:spcBef>
                          <a:spcPct val="0"/>
                        </a:spcBef>
                        <a:defRPr/>
                      </a:pPr>
                      <a:r>
                        <a:rPr lang="en-US" sz="1782" b="1">
                          <a:solidFill>
                            <a:srgbClr val="285F74"/>
                          </a:solidFill>
                          <a:latin typeface="DejaVu Sans Bold"/>
                          <a:ea typeface="DejaVu Sans Bold"/>
                          <a:cs typeface="DejaVu Sans Bold"/>
                          <a:sym typeface="DejaVu Sans Bold"/>
                        </a:rPr>
                        <a:t>9-13 mars</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320716" lvl="1" indent="-160358" algn="l">
                        <a:lnSpc>
                          <a:spcPts val="2079"/>
                        </a:lnSpc>
                        <a:buFont typeface="Arial"/>
                        <a:buChar char="•"/>
                        <a:defRPr/>
                      </a:pPr>
                      <a:r>
                        <a:rPr lang="en-US" sz="1485">
                          <a:solidFill>
                            <a:srgbClr val="285F74"/>
                          </a:solidFill>
                          <a:latin typeface="DejaVu Sans Light"/>
                          <a:ea typeface="DejaVu Sans Light"/>
                          <a:cs typeface="DejaVu Sans Light"/>
                          <a:sym typeface="DejaVu Sans Light"/>
                        </a:rPr>
                        <a:t>Évaluation des conseillers et enseignants</a:t>
                      </a:r>
                      <a:endParaRPr lang="en-US" sz="1100"/>
                    </a:p>
                    <a:p>
                      <a:pPr marL="320716" lvl="1" indent="-160358" algn="l">
                        <a:lnSpc>
                          <a:spcPts val="2079"/>
                        </a:lnSpc>
                        <a:buFont typeface="Arial"/>
                        <a:buChar char="•"/>
                      </a:pPr>
                      <a:r>
                        <a:rPr lang="en-US" sz="1485">
                          <a:solidFill>
                            <a:srgbClr val="285F74"/>
                          </a:solidFill>
                          <a:latin typeface="DejaVu Sans Light"/>
                          <a:ea typeface="DejaVu Sans Light"/>
                          <a:cs typeface="DejaVu Sans Light"/>
                          <a:sym typeface="DejaVu Sans Light"/>
                        </a:rPr>
                        <a:t>Préparation du « </a:t>
                      </a:r>
                      <a:r>
                        <a:rPr lang="en-US" sz="1485" b="1">
                          <a:solidFill>
                            <a:srgbClr val="285F74"/>
                          </a:solidFill>
                          <a:latin typeface="DejaVu Sans Bold"/>
                          <a:ea typeface="DejaVu Sans Bold"/>
                          <a:cs typeface="DejaVu Sans Bold"/>
                          <a:sym typeface="DejaVu Sans Bold"/>
                        </a:rPr>
                        <a:t>rapport aux actionnaires » </a:t>
                      </a:r>
                      <a:r>
                        <a:rPr lang="en-US" sz="1485">
                          <a:solidFill>
                            <a:srgbClr val="285F74"/>
                          </a:solidFill>
                          <a:latin typeface="DejaVu Sans Light"/>
                          <a:ea typeface="DejaVu Sans Light"/>
                          <a:cs typeface="DejaVu Sans Light"/>
                          <a:sym typeface="DejaVu Sans Light"/>
                        </a:rPr>
                        <a:t>et </a:t>
                      </a:r>
                      <a:r>
                        <a:rPr lang="en-US" sz="1485" b="1">
                          <a:solidFill>
                            <a:srgbClr val="285F74"/>
                          </a:solidFill>
                          <a:latin typeface="DejaVu Sans Bold"/>
                          <a:ea typeface="DejaVu Sans Bold"/>
                          <a:cs typeface="DejaVu Sans Bold"/>
                          <a:sym typeface="DejaVu Sans Bold"/>
                        </a:rPr>
                        <a:t>du livre comptable</a:t>
                      </a:r>
                    </a:p>
                    <a:p>
                      <a:pPr marL="320716" lvl="1" indent="-160358" algn="l">
                        <a:lnSpc>
                          <a:spcPts val="2079"/>
                        </a:lnSpc>
                        <a:buFont typeface="Arial"/>
                        <a:buChar char="•"/>
                      </a:pPr>
                      <a:r>
                        <a:rPr lang="en-US" sz="1485">
                          <a:solidFill>
                            <a:srgbClr val="285F74"/>
                          </a:solidFill>
                          <a:latin typeface="DejaVu Sans Light"/>
                          <a:ea typeface="DejaVu Sans Light"/>
                          <a:cs typeface="DejaVu Sans Light"/>
                          <a:sym typeface="DejaVu Sans Light"/>
                        </a:rPr>
                        <a:t>Début de la liquidation</a:t>
                      </a:r>
                    </a:p>
                    <a:p>
                      <a:pPr marL="320716" lvl="1" indent="-160358" algn="l">
                        <a:lnSpc>
                          <a:spcPts val="2079"/>
                        </a:lnSpc>
                        <a:buFont typeface="Arial"/>
                        <a:buChar char="•"/>
                      </a:pPr>
                      <a:r>
                        <a:rPr lang="en-US" sz="1485">
                          <a:solidFill>
                            <a:srgbClr val="285F74"/>
                          </a:solidFill>
                          <a:latin typeface="DejaVu Sans Light"/>
                          <a:ea typeface="DejaVu Sans Light"/>
                          <a:cs typeface="DejaVu Sans Light"/>
                          <a:sym typeface="DejaVu Sans Light"/>
                        </a:rPr>
                        <a:t>Rencontre pour COJEQ</a:t>
                      </a:r>
                    </a:p>
                    <a:p>
                      <a:pPr marL="320716" lvl="1" indent="-160358" algn="l">
                        <a:lnSpc>
                          <a:spcPts val="2079"/>
                        </a:lnSpc>
                        <a:buFont typeface="Arial"/>
                        <a:buChar char="•"/>
                      </a:pPr>
                      <a:r>
                        <a:rPr lang="en-US" sz="1485" b="1" u="none" strike="noStrike">
                          <a:solidFill>
                            <a:srgbClr val="285F74"/>
                          </a:solidFill>
                          <a:latin typeface="DejaVu Sans Bold"/>
                          <a:ea typeface="DejaVu Sans Bold"/>
                          <a:cs typeface="DejaVu Sans Bold"/>
                          <a:sym typeface="DejaVu Sans Bold"/>
                        </a:rPr>
                        <a:t>Bilan du programme </a:t>
                      </a:r>
                      <a:r>
                        <a:rPr lang="en-US" sz="1485" u="none" strike="noStrike">
                          <a:solidFill>
                            <a:srgbClr val="285F74"/>
                          </a:solidFill>
                          <a:latin typeface="DejaVu Sans Light"/>
                          <a:ea typeface="DejaVu Sans Light"/>
                          <a:cs typeface="DejaVu Sans Light"/>
                          <a:sym typeface="DejaVu Sans Light"/>
                        </a:rPr>
                        <a:t>(semaine 20 ou 21)*</a:t>
                      </a:r>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62840">
                <a:tc gridSpan="2">
                  <a:txBody>
                    <a:bodyPr/>
                    <a:lstStyle/>
                    <a:p>
                      <a:pPr algn="ctr">
                        <a:lnSpc>
                          <a:spcPts val="2287"/>
                        </a:lnSpc>
                        <a:spcBef>
                          <a:spcPct val="0"/>
                        </a:spcBef>
                        <a:defRPr/>
                      </a:pPr>
                      <a:r>
                        <a:rPr lang="en-US" sz="1634" b="1">
                          <a:solidFill>
                            <a:srgbClr val="285F74"/>
                          </a:solidFill>
                          <a:latin typeface="DejaVu Sans Bold"/>
                          <a:ea typeface="DejaVu Sans Bold"/>
                          <a:cs typeface="DejaVu Sans Bold"/>
                          <a:sym typeface="DejaVu Sans Bold"/>
                        </a:rPr>
                        <a:t>13 au 15 mars 2026</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hMerge="1">
                  <a:txBody>
                    <a:bodyPr/>
                    <a:lstStyle/>
                    <a:p>
                      <a:pPr algn="ctr">
                        <a:lnSpc>
                          <a:spcPts val="2287"/>
                        </a:lnSpc>
                        <a:spcBef>
                          <a:spcPct val="0"/>
                        </a:spcBef>
                        <a:defRPr/>
                      </a:pPr>
                      <a:r>
                        <a:rPr lang="en-US" sz="1634" b="1">
                          <a:solidFill>
                            <a:srgbClr val="285F74"/>
                          </a:solidFill>
                          <a:latin typeface="DejaVu Sans Bold"/>
                          <a:ea typeface="DejaVu Sans Bold"/>
                          <a:cs typeface="DejaVu Sans Bold"/>
                          <a:sym typeface="DejaVu Sans Bold"/>
                        </a:rPr>
                        <a:t>13 au 15 mars 2026</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algn="ctr">
                        <a:lnSpc>
                          <a:spcPts val="2287"/>
                        </a:lnSpc>
                        <a:defRPr/>
                      </a:pPr>
                      <a:r>
                        <a:rPr lang="en-US" sz="1634" b="1" u="sng">
                          <a:solidFill>
                            <a:srgbClr val="285F74"/>
                          </a:solidFill>
                          <a:latin typeface="DejaVu Sans Bold"/>
                          <a:ea typeface="DejaVu Sans Bold"/>
                          <a:cs typeface="DejaVu Sans Bold"/>
                          <a:sym typeface="DejaVu Sans Bold"/>
                        </a:rPr>
                        <a:t>COJEQ</a:t>
                      </a:r>
                      <a:r>
                        <a:rPr lang="en-US" sz="1634">
                          <a:solidFill>
                            <a:srgbClr val="285F74"/>
                          </a:solidFill>
                          <a:latin typeface="DejaVu Sans Light"/>
                          <a:ea typeface="DejaVu Sans Light"/>
                          <a:cs typeface="DejaVu Sans Light"/>
                          <a:sym typeface="DejaVu Sans Light"/>
                        </a:rPr>
                        <a:t> (COngrès de la Jeunesse Entrepreneuriale du Québec)</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401419">
                <a:tc>
                  <a:txBody>
                    <a:bodyPr/>
                    <a:lstStyle/>
                    <a:p>
                      <a:pPr marL="0" lvl="0" indent="0" algn="ctr">
                        <a:lnSpc>
                          <a:spcPts val="2495"/>
                        </a:lnSpc>
                        <a:spcBef>
                          <a:spcPct val="0"/>
                        </a:spcBef>
                        <a:defRPr/>
                      </a:pPr>
                      <a:r>
                        <a:rPr lang="en-US" sz="1782" b="1">
                          <a:solidFill>
                            <a:srgbClr val="285F74"/>
                          </a:solidFill>
                          <a:latin typeface="DejaVu Sans Bold"/>
                          <a:ea typeface="DejaVu Sans Bold"/>
                          <a:cs typeface="DejaVu Sans Bold"/>
                          <a:sym typeface="DejaVu Sans Bold"/>
                        </a:rPr>
                        <a:t>S21</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0" lvl="0" indent="0" algn="ctr">
                        <a:lnSpc>
                          <a:spcPts val="2495"/>
                        </a:lnSpc>
                        <a:spcBef>
                          <a:spcPct val="0"/>
                        </a:spcBef>
                        <a:defRPr/>
                      </a:pPr>
                      <a:r>
                        <a:rPr lang="en-US" sz="1782" b="1">
                          <a:solidFill>
                            <a:srgbClr val="285F74"/>
                          </a:solidFill>
                          <a:latin typeface="DejaVu Sans Bold"/>
                          <a:ea typeface="DejaVu Sans Bold"/>
                          <a:cs typeface="DejaVu Sans Bold"/>
                          <a:sym typeface="DejaVu Sans Bold"/>
                        </a:rPr>
                        <a:t>16-20 mars</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320723" lvl="1" indent="-160361" algn="l">
                        <a:lnSpc>
                          <a:spcPts val="2079"/>
                        </a:lnSpc>
                        <a:buFont typeface="Arial"/>
                        <a:buChar char="•"/>
                        <a:defRPr/>
                      </a:pPr>
                      <a:r>
                        <a:rPr lang="en-US" sz="1485">
                          <a:solidFill>
                            <a:srgbClr val="285F74"/>
                          </a:solidFill>
                          <a:latin typeface="DejaVu Sans Light"/>
                          <a:ea typeface="DejaVu Sans Light"/>
                          <a:cs typeface="DejaVu Sans Light"/>
                          <a:sym typeface="DejaVu Sans Light"/>
                        </a:rPr>
                        <a:t>Fin de la liquidation</a:t>
                      </a:r>
                      <a:endParaRPr lang="en-US" sz="1100"/>
                    </a:p>
                    <a:p>
                      <a:pPr marL="320723" lvl="1" indent="-160361" algn="l">
                        <a:lnSpc>
                          <a:spcPts val="2079"/>
                        </a:lnSpc>
                        <a:buFont typeface="Arial"/>
                        <a:buChar char="•"/>
                      </a:pPr>
                      <a:r>
                        <a:rPr lang="en-US" sz="1485">
                          <a:solidFill>
                            <a:srgbClr val="285F74"/>
                          </a:solidFill>
                          <a:latin typeface="DejaVu Sans Light"/>
                          <a:ea typeface="DejaVu Sans Light"/>
                          <a:cs typeface="DejaVu Sans Light"/>
                          <a:sym typeface="DejaVu Sans Light"/>
                        </a:rPr>
                        <a:t>Premières entrevues des entrepreneurs et dirigeants de l’année.</a:t>
                      </a:r>
                    </a:p>
                    <a:p>
                      <a:pPr marL="320723" lvl="1" indent="-160361" algn="l">
                        <a:lnSpc>
                          <a:spcPts val="2079"/>
                        </a:lnSpc>
                        <a:buFont typeface="Arial"/>
                        <a:buChar char="•"/>
                      </a:pPr>
                      <a:r>
                        <a:rPr lang="en-US" sz="1485">
                          <a:solidFill>
                            <a:srgbClr val="285F74"/>
                          </a:solidFill>
                          <a:latin typeface="DejaVu Sans Light"/>
                          <a:ea typeface="DejaVu Sans Light"/>
                          <a:cs typeface="DejaVu Sans Light"/>
                          <a:sym typeface="DejaVu Sans Light"/>
                        </a:rPr>
                        <a:t>Préparation du « </a:t>
                      </a:r>
                      <a:r>
                        <a:rPr lang="en-US" sz="1485" b="1">
                          <a:solidFill>
                            <a:srgbClr val="285F74"/>
                          </a:solidFill>
                          <a:latin typeface="DejaVu Sans Bold"/>
                          <a:ea typeface="DejaVu Sans Bold"/>
                          <a:cs typeface="DejaVu Sans Bold"/>
                          <a:sym typeface="DejaVu Sans Bold"/>
                        </a:rPr>
                        <a:t>rapport aux actionnaires » et du livre comptable</a:t>
                      </a:r>
                    </a:p>
                    <a:p>
                      <a:pPr marL="320723" lvl="1" indent="-160361" algn="l">
                        <a:lnSpc>
                          <a:spcPts val="2079"/>
                        </a:lnSpc>
                        <a:buFont typeface="Arial"/>
                        <a:buChar char="•"/>
                      </a:pPr>
                      <a:r>
                        <a:rPr lang="en-US" sz="1485" b="1">
                          <a:solidFill>
                            <a:srgbClr val="285F74"/>
                          </a:solidFill>
                          <a:latin typeface="DejaVu Sans Bold"/>
                          <a:ea typeface="DejaVu Sans Bold"/>
                          <a:cs typeface="DejaVu Sans Bold"/>
                          <a:sym typeface="DejaVu Sans Bold"/>
                        </a:rPr>
                        <a:t>Bilan du programme </a:t>
                      </a:r>
                      <a:r>
                        <a:rPr lang="en-US" sz="1485">
                          <a:solidFill>
                            <a:srgbClr val="285F74"/>
                          </a:solidFill>
                          <a:latin typeface="DejaVu Sans Light"/>
                          <a:ea typeface="DejaVu Sans Light"/>
                          <a:cs typeface="DejaVu Sans Light"/>
                          <a:sym typeface="DejaVu Sans Light"/>
                        </a:rPr>
                        <a:t>(semaine 20 ou 21)*</a:t>
                      </a:r>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103218">
                <a:tc>
                  <a:txBody>
                    <a:bodyPr/>
                    <a:lstStyle/>
                    <a:p>
                      <a:pPr marL="0" lvl="0" indent="0" algn="ctr">
                        <a:lnSpc>
                          <a:spcPts val="2495"/>
                        </a:lnSpc>
                        <a:spcBef>
                          <a:spcPct val="0"/>
                        </a:spcBef>
                        <a:defRPr/>
                      </a:pPr>
                      <a:r>
                        <a:rPr lang="en-US" sz="1782" b="1">
                          <a:solidFill>
                            <a:srgbClr val="285F74"/>
                          </a:solidFill>
                          <a:latin typeface="DejaVu Sans Bold"/>
                          <a:ea typeface="DejaVu Sans Bold"/>
                          <a:cs typeface="DejaVu Sans Bold"/>
                          <a:sym typeface="DejaVu Sans Bold"/>
                        </a:rPr>
                        <a:t>S22</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0" lvl="0" indent="0" algn="ctr">
                        <a:lnSpc>
                          <a:spcPts val="2495"/>
                        </a:lnSpc>
                        <a:spcBef>
                          <a:spcPct val="0"/>
                        </a:spcBef>
                        <a:defRPr/>
                      </a:pPr>
                      <a:r>
                        <a:rPr lang="en-US" sz="1782" b="1">
                          <a:solidFill>
                            <a:srgbClr val="285F74"/>
                          </a:solidFill>
                          <a:latin typeface="DejaVu Sans Bold"/>
                          <a:ea typeface="DejaVu Sans Bold"/>
                          <a:cs typeface="DejaVu Sans Bold"/>
                          <a:sym typeface="DejaVu Sans Bold"/>
                        </a:rPr>
                        <a:t>23-27 mars</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320723" lvl="1" indent="-160361" algn="l">
                        <a:lnSpc>
                          <a:spcPts val="2079"/>
                        </a:lnSpc>
                        <a:buFont typeface="Arial"/>
                        <a:buChar char="•"/>
                        <a:defRPr/>
                      </a:pPr>
                      <a:r>
                        <a:rPr lang="en-US" sz="1485">
                          <a:solidFill>
                            <a:srgbClr val="285F74"/>
                          </a:solidFill>
                          <a:latin typeface="DejaVu Sans Light"/>
                          <a:ea typeface="DejaVu Sans Light"/>
                          <a:cs typeface="DejaVu Sans Light"/>
                          <a:sym typeface="DejaVu Sans Light"/>
                        </a:rPr>
                        <a:t>Dernière soirée officielle</a:t>
                      </a:r>
                      <a:endParaRPr lang="en-US" sz="1100"/>
                    </a:p>
                    <a:p>
                      <a:pPr marL="641446" lvl="2" indent="-213815" algn="l">
                        <a:lnSpc>
                          <a:spcPts val="2079"/>
                        </a:lnSpc>
                        <a:buFont typeface="Arial"/>
                        <a:buChar char="⚬"/>
                      </a:pPr>
                      <a:r>
                        <a:rPr lang="en-US" sz="1485">
                          <a:solidFill>
                            <a:srgbClr val="285F74"/>
                          </a:solidFill>
                          <a:latin typeface="DejaVu Sans Light"/>
                          <a:ea typeface="DejaVu Sans Light"/>
                          <a:cs typeface="DejaVu Sans Light"/>
                          <a:sym typeface="DejaVu Sans Light"/>
                        </a:rPr>
                        <a:t>Assemblée des actionnaires</a:t>
                      </a:r>
                    </a:p>
                    <a:p>
                      <a:pPr marL="641446" lvl="2" indent="-213815" algn="l">
                        <a:lnSpc>
                          <a:spcPts val="2079"/>
                        </a:lnSpc>
                        <a:buFont typeface="Arial"/>
                        <a:buChar char="⚬"/>
                      </a:pPr>
                      <a:r>
                        <a:rPr lang="en-US" sz="1485">
                          <a:solidFill>
                            <a:srgbClr val="285F74"/>
                          </a:solidFill>
                          <a:latin typeface="DejaVu Sans Light"/>
                          <a:ea typeface="DejaVu Sans Light"/>
                          <a:cs typeface="DejaVu Sans Light"/>
                          <a:sym typeface="DejaVu Sans Light"/>
                        </a:rPr>
                        <a:t>Remise du « </a:t>
                      </a:r>
                      <a:r>
                        <a:rPr lang="en-US" sz="1485" b="1">
                          <a:solidFill>
                            <a:srgbClr val="285F74"/>
                          </a:solidFill>
                          <a:latin typeface="DejaVu Sans Bold"/>
                          <a:ea typeface="DejaVu Sans Bold"/>
                          <a:cs typeface="DejaVu Sans Bold"/>
                          <a:sym typeface="DejaVu Sans Bold"/>
                        </a:rPr>
                        <a:t>rapport aux actionnaires » </a:t>
                      </a:r>
                      <a:r>
                        <a:rPr lang="en-US" sz="1485">
                          <a:solidFill>
                            <a:srgbClr val="285F74"/>
                          </a:solidFill>
                          <a:latin typeface="DejaVu Sans Light"/>
                          <a:ea typeface="DejaVu Sans Light"/>
                          <a:cs typeface="DejaVu Sans Light"/>
                          <a:sym typeface="DejaVu Sans Light"/>
                        </a:rPr>
                        <a:t>et </a:t>
                      </a:r>
                      <a:r>
                        <a:rPr lang="en-US" sz="1485" b="1">
                          <a:solidFill>
                            <a:srgbClr val="285F74"/>
                          </a:solidFill>
                          <a:latin typeface="DejaVu Sans Bold"/>
                          <a:ea typeface="DejaVu Sans Bold"/>
                          <a:cs typeface="DejaVu Sans Bold"/>
                          <a:sym typeface="DejaVu Sans Bold"/>
                        </a:rPr>
                        <a:t>du livre comptable</a:t>
                      </a:r>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629629">
                <a:tc gridSpan="3">
                  <a:txBody>
                    <a:bodyPr/>
                    <a:lstStyle/>
                    <a:p>
                      <a:pPr algn="l">
                        <a:lnSpc>
                          <a:spcPts val="2213"/>
                        </a:lnSpc>
                        <a:defRPr/>
                      </a:pPr>
                      <a:r>
                        <a:rPr lang="en-US" sz="1485">
                          <a:solidFill>
                            <a:srgbClr val="285F74"/>
                          </a:solidFill>
                          <a:latin typeface="DejaVu Sans Light"/>
                          <a:ea typeface="DejaVu Sans Light"/>
                          <a:cs typeface="DejaVu Sans Light"/>
                          <a:sym typeface="DejaVu Sans Light"/>
                        </a:rPr>
                        <a:t>*Atelier disponible durant la phase Accomplir :</a:t>
                      </a:r>
                      <a:r>
                        <a:rPr lang="en-US" sz="1485" b="1">
                          <a:solidFill>
                            <a:srgbClr val="285F74"/>
                          </a:solidFill>
                          <a:latin typeface="DejaVu Sans Bold"/>
                          <a:ea typeface="DejaVu Sans Bold"/>
                          <a:cs typeface="DejaVu Sans Bold"/>
                          <a:sym typeface="DejaVu Sans Bold"/>
                        </a:rPr>
                        <a:t>  « Clé de la réussite » (Bilan)</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hMerge="1">
                  <a:txBody>
                    <a:bodyPr/>
                    <a:lstStyle/>
                    <a:p>
                      <a:pPr algn="l">
                        <a:lnSpc>
                          <a:spcPts val="2213"/>
                        </a:lnSpc>
                        <a:defRPr/>
                      </a:pPr>
                      <a:r>
                        <a:rPr lang="en-US" sz="1485">
                          <a:solidFill>
                            <a:srgbClr val="285F74"/>
                          </a:solidFill>
                          <a:latin typeface="DejaVu Sans Light"/>
                          <a:ea typeface="DejaVu Sans Light"/>
                          <a:cs typeface="DejaVu Sans Light"/>
                          <a:sym typeface="DejaVu Sans Light"/>
                        </a:rPr>
                        <a:t>*Atelier disponible durant la phase Accomplir :</a:t>
                      </a:r>
                      <a:r>
                        <a:rPr lang="en-US" sz="1485" b="1">
                          <a:solidFill>
                            <a:srgbClr val="285F74"/>
                          </a:solidFill>
                          <a:latin typeface="DejaVu Sans Bold"/>
                          <a:ea typeface="DejaVu Sans Bold"/>
                          <a:cs typeface="DejaVu Sans Bold"/>
                          <a:sym typeface="DejaVu Sans Bold"/>
                        </a:rPr>
                        <a:t>  « Clé de la réussite » (Bilan)</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hMerge="1">
                  <a:txBody>
                    <a:bodyPr/>
                    <a:lstStyle/>
                    <a:p>
                      <a:pPr algn="l">
                        <a:lnSpc>
                          <a:spcPts val="2213"/>
                        </a:lnSpc>
                        <a:defRPr/>
                      </a:pPr>
                      <a:r>
                        <a:rPr lang="en-US" sz="1485">
                          <a:solidFill>
                            <a:srgbClr val="285F74"/>
                          </a:solidFill>
                          <a:latin typeface="DejaVu Sans Light"/>
                          <a:ea typeface="DejaVu Sans Light"/>
                          <a:cs typeface="DejaVu Sans Light"/>
                          <a:sym typeface="DejaVu Sans Light"/>
                        </a:rPr>
                        <a:t>*Atelier disponible durant la phase Accomplir :</a:t>
                      </a:r>
                      <a:r>
                        <a:rPr lang="en-US" sz="1485" b="1">
                          <a:solidFill>
                            <a:srgbClr val="285F74"/>
                          </a:solidFill>
                          <a:latin typeface="DejaVu Sans Bold"/>
                          <a:ea typeface="DejaVu Sans Bold"/>
                          <a:cs typeface="DejaVu Sans Bold"/>
                          <a:sym typeface="DejaVu Sans Bold"/>
                        </a:rPr>
                        <a:t>  « Clé de la réussite » (Bilan)</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708817">
                <a:tc gridSpan="2">
                  <a:txBody>
                    <a:bodyPr/>
                    <a:lstStyle/>
                    <a:p>
                      <a:pPr marL="0" lvl="0" indent="0" algn="ctr">
                        <a:lnSpc>
                          <a:spcPts val="2495"/>
                        </a:lnSpc>
                        <a:spcBef>
                          <a:spcPct val="0"/>
                        </a:spcBef>
                        <a:defRPr/>
                      </a:pPr>
                      <a:r>
                        <a:rPr lang="en-US" sz="1782" b="1">
                          <a:solidFill>
                            <a:srgbClr val="285F74"/>
                          </a:solidFill>
                          <a:latin typeface="DejaVu Sans Bold"/>
                          <a:ea typeface="DejaVu Sans Bold"/>
                          <a:cs typeface="DejaVu Sans Bold"/>
                          <a:sym typeface="DejaVu Sans Bold"/>
                        </a:rPr>
                        <a:t>Fin avril</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hMerge="1">
                  <a:txBody>
                    <a:bodyPr/>
                    <a:lstStyle/>
                    <a:p>
                      <a:pPr marL="0" lvl="0" indent="0" algn="ctr">
                        <a:lnSpc>
                          <a:spcPts val="2495"/>
                        </a:lnSpc>
                        <a:spcBef>
                          <a:spcPct val="0"/>
                        </a:spcBef>
                        <a:defRPr/>
                      </a:pPr>
                      <a:r>
                        <a:rPr lang="en-US" sz="1782" b="1">
                          <a:solidFill>
                            <a:srgbClr val="285F74"/>
                          </a:solidFill>
                          <a:latin typeface="DejaVu Sans Bold"/>
                          <a:ea typeface="DejaVu Sans Bold"/>
                          <a:cs typeface="DejaVu Sans Bold"/>
                          <a:sym typeface="DejaVu Sans Bold"/>
                        </a:rPr>
                        <a:t>Fin avril</a:t>
                      </a:r>
                      <a:endParaRPr lang="en-US" sz="110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tc>
                  <a:txBody>
                    <a:bodyPr/>
                    <a:lstStyle/>
                    <a:p>
                      <a:pPr marL="0" lvl="0" indent="0" algn="ctr">
                        <a:lnSpc>
                          <a:spcPts val="2079"/>
                        </a:lnSpc>
                        <a:spcBef>
                          <a:spcPct val="0"/>
                        </a:spcBef>
                        <a:defRPr/>
                      </a:pPr>
                      <a:r>
                        <a:rPr lang="en-US" sz="1485" b="1" u="sng" dirty="0">
                          <a:solidFill>
                            <a:srgbClr val="285F74"/>
                          </a:solidFill>
                          <a:latin typeface="DejaVu Sans Bold"/>
                          <a:ea typeface="DejaVu Sans Bold"/>
                          <a:cs typeface="DejaVu Sans Bold"/>
                          <a:sym typeface="DejaVu Sans Bold"/>
                        </a:rPr>
                        <a:t>Gala de la </a:t>
                      </a:r>
                      <a:r>
                        <a:rPr lang="en-US" sz="1485" b="1" u="sng" dirty="0" err="1">
                          <a:solidFill>
                            <a:srgbClr val="285F74"/>
                          </a:solidFill>
                          <a:latin typeface="DejaVu Sans Bold"/>
                          <a:ea typeface="DejaVu Sans Bold"/>
                          <a:cs typeface="DejaVu Sans Bold"/>
                          <a:sym typeface="DejaVu Sans Bold"/>
                        </a:rPr>
                        <a:t>relève</a:t>
                      </a:r>
                      <a:r>
                        <a:rPr lang="en-US" sz="1485" b="1" u="sng" dirty="0">
                          <a:solidFill>
                            <a:srgbClr val="285F74"/>
                          </a:solidFill>
                          <a:latin typeface="DejaVu Sans Bold"/>
                          <a:ea typeface="DejaVu Sans Bold"/>
                          <a:cs typeface="DejaVu Sans Bold"/>
                          <a:sym typeface="DejaVu Sans Bold"/>
                        </a:rPr>
                        <a:t> </a:t>
                      </a:r>
                      <a:r>
                        <a:rPr lang="en-US" sz="1485" b="1" u="sng" dirty="0" err="1">
                          <a:solidFill>
                            <a:srgbClr val="285F74"/>
                          </a:solidFill>
                          <a:latin typeface="DejaVu Sans Bold"/>
                          <a:ea typeface="DejaVu Sans Bold"/>
                          <a:cs typeface="DejaVu Sans Bold"/>
                          <a:sym typeface="DejaVu Sans Bold"/>
                        </a:rPr>
                        <a:t>entrepreneuriale</a:t>
                      </a:r>
                      <a:r>
                        <a:rPr lang="en-US" sz="1485" b="1" u="sng" dirty="0">
                          <a:solidFill>
                            <a:srgbClr val="285F74"/>
                          </a:solidFill>
                          <a:latin typeface="DejaVu Sans Bold"/>
                          <a:ea typeface="DejaVu Sans Bold"/>
                          <a:cs typeface="DejaVu Sans Bold"/>
                          <a:sym typeface="DejaVu Sans Bold"/>
                        </a:rPr>
                        <a:t> du Québec</a:t>
                      </a:r>
                      <a:endParaRPr lang="en-US" sz="1100" dirty="0"/>
                    </a:p>
                  </a:txBody>
                  <a:tcPr marL="99045" marR="99045" marT="99045" marB="99045" anchor="ctr">
                    <a:lnL w="42037" cap="flat" cmpd="sng" algn="ctr">
                      <a:solidFill>
                        <a:srgbClr val="000000"/>
                      </a:solidFill>
                      <a:prstDash val="solid"/>
                      <a:round/>
                      <a:headEnd type="none" w="med" len="med"/>
                      <a:tailEnd type="none" w="med" len="med"/>
                    </a:lnL>
                    <a:lnR w="42037" cap="flat" cmpd="sng" algn="ctr">
                      <a:solidFill>
                        <a:srgbClr val="000000"/>
                      </a:solidFill>
                      <a:prstDash val="solid"/>
                      <a:round/>
                      <a:headEnd type="none" w="med" len="med"/>
                      <a:tailEnd type="none" w="med" len="med"/>
                    </a:lnR>
                    <a:lnT w="42037" cap="flat" cmpd="sng" algn="ctr">
                      <a:solidFill>
                        <a:srgbClr val="000000"/>
                      </a:solidFill>
                      <a:prstDash val="solid"/>
                      <a:round/>
                      <a:headEnd type="none" w="med" len="med"/>
                      <a:tailEnd type="none" w="med" len="med"/>
                    </a:lnT>
                    <a:lnB w="42037"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8B9C"/>
        </a:solidFill>
        <a:effectLst/>
      </p:bgPr>
    </p:bg>
    <p:spTree>
      <p:nvGrpSpPr>
        <p:cNvPr id="1" name=""/>
        <p:cNvGrpSpPr/>
        <p:nvPr/>
      </p:nvGrpSpPr>
      <p:grpSpPr>
        <a:xfrm>
          <a:off x="0" y="0"/>
          <a:ext cx="0" cy="0"/>
          <a:chOff x="0" y="0"/>
          <a:chExt cx="0" cy="0"/>
        </a:xfrm>
      </p:grpSpPr>
      <p:sp>
        <p:nvSpPr>
          <p:cNvPr id="2" name="Freeform 2"/>
          <p:cNvSpPr/>
          <p:nvPr/>
        </p:nvSpPr>
        <p:spPr>
          <a:xfrm>
            <a:off x="1" y="0"/>
            <a:ext cx="8237334" cy="10287000"/>
          </a:xfrm>
          <a:custGeom>
            <a:avLst/>
            <a:gdLst/>
            <a:ahLst/>
            <a:cxnLst/>
            <a:rect l="l" t="t" r="r" b="b"/>
            <a:pathLst>
              <a:path w="8237334" h="10287000">
                <a:moveTo>
                  <a:pt x="0" y="0"/>
                </a:moveTo>
                <a:lnTo>
                  <a:pt x="8237335" y="0"/>
                </a:lnTo>
                <a:lnTo>
                  <a:pt x="8237335" y="10287000"/>
                </a:lnTo>
                <a:lnTo>
                  <a:pt x="0" y="10287000"/>
                </a:lnTo>
                <a:lnTo>
                  <a:pt x="0" y="0"/>
                </a:lnTo>
                <a:close/>
              </a:path>
            </a:pathLst>
          </a:custGeom>
          <a:blipFill>
            <a:blip r:embed="rId2"/>
            <a:stretch>
              <a:fillRect t="-46" b="-46"/>
            </a:stretch>
          </a:blipFill>
        </p:spPr>
      </p:sp>
      <p:sp>
        <p:nvSpPr>
          <p:cNvPr id="3" name="TextBox 3"/>
          <p:cNvSpPr txBox="1"/>
          <p:nvPr/>
        </p:nvSpPr>
        <p:spPr>
          <a:xfrm>
            <a:off x="10144642" y="5540913"/>
            <a:ext cx="8420748" cy="389748"/>
          </a:xfrm>
          <a:prstGeom prst="rect">
            <a:avLst/>
          </a:prstGeom>
        </p:spPr>
        <p:txBody>
          <a:bodyPr lIns="0" tIns="0" rIns="0" bIns="0" rtlCol="0" anchor="t">
            <a:spAutoFit/>
          </a:bodyPr>
          <a:lstStyle/>
          <a:p>
            <a:pPr algn="l">
              <a:lnSpc>
                <a:spcPts val="2877"/>
              </a:lnSpc>
            </a:pPr>
            <a:r>
              <a:rPr lang="en-US" sz="3330">
                <a:solidFill>
                  <a:srgbClr val="FEFEFE"/>
                </a:solidFill>
                <a:latin typeface="Montserrat 2"/>
                <a:ea typeface="Montserrat 2"/>
                <a:cs typeface="Montserrat 2"/>
                <a:sym typeface="Montserrat 2"/>
              </a:rPr>
              <a:t>Avez-vous des questions ?</a:t>
            </a:r>
          </a:p>
        </p:txBody>
      </p:sp>
      <p:sp>
        <p:nvSpPr>
          <p:cNvPr id="4" name="TextBox 4"/>
          <p:cNvSpPr txBox="1"/>
          <p:nvPr/>
        </p:nvSpPr>
        <p:spPr>
          <a:xfrm>
            <a:off x="10998703" y="2760101"/>
            <a:ext cx="4404019" cy="1238250"/>
          </a:xfrm>
          <a:prstGeom prst="rect">
            <a:avLst/>
          </a:prstGeom>
        </p:spPr>
        <p:txBody>
          <a:bodyPr lIns="0" tIns="0" rIns="0" bIns="0" rtlCol="0" anchor="t">
            <a:spAutoFit/>
          </a:bodyPr>
          <a:lstStyle/>
          <a:p>
            <a:pPr algn="l">
              <a:lnSpc>
                <a:spcPts val="9720"/>
              </a:lnSpc>
            </a:pPr>
            <a:r>
              <a:rPr lang="en-US" sz="8100" b="1">
                <a:solidFill>
                  <a:srgbClr val="FEFEFE"/>
                </a:solidFill>
                <a:latin typeface="Open Sans Bold"/>
                <a:ea typeface="Open Sans Bold"/>
                <a:cs typeface="Open Sans Bold"/>
                <a:sym typeface="Open Sans Bold"/>
              </a:rPr>
              <a:t>MERCI!</a:t>
            </a:r>
          </a:p>
        </p:txBody>
      </p:sp>
      <p:sp>
        <p:nvSpPr>
          <p:cNvPr id="5" name="Freeform 5"/>
          <p:cNvSpPr/>
          <p:nvPr/>
        </p:nvSpPr>
        <p:spPr>
          <a:xfrm>
            <a:off x="12490283" y="7648482"/>
            <a:ext cx="6321398" cy="2926151"/>
          </a:xfrm>
          <a:custGeom>
            <a:avLst/>
            <a:gdLst/>
            <a:ahLst/>
            <a:cxnLst/>
            <a:rect l="l" t="t" r="r" b="b"/>
            <a:pathLst>
              <a:path w="6321398" h="2926151">
                <a:moveTo>
                  <a:pt x="0" y="0"/>
                </a:moveTo>
                <a:lnTo>
                  <a:pt x="6321398" y="0"/>
                </a:lnTo>
                <a:lnTo>
                  <a:pt x="6321398" y="2926150"/>
                </a:lnTo>
                <a:lnTo>
                  <a:pt x="0" y="2926150"/>
                </a:lnTo>
                <a:lnTo>
                  <a:pt x="0" y="0"/>
                </a:lnTo>
                <a:close/>
              </a:path>
            </a:pathLst>
          </a:custGeom>
          <a:blipFill>
            <a:blip r:embed="rId3"/>
            <a:stretch>
              <a:fillRect/>
            </a:stretch>
          </a:blipFill>
        </p:spPr>
      </p:sp>
      <p:sp>
        <p:nvSpPr>
          <p:cNvPr id="6" name="TextBox 6"/>
          <p:cNvSpPr txBox="1"/>
          <p:nvPr/>
        </p:nvSpPr>
        <p:spPr>
          <a:xfrm>
            <a:off x="9015197" y="6247944"/>
            <a:ext cx="9167056" cy="2648676"/>
          </a:xfrm>
          <a:prstGeom prst="rect">
            <a:avLst/>
          </a:prstGeom>
        </p:spPr>
        <p:txBody>
          <a:bodyPr lIns="0" tIns="0" rIns="0" bIns="0" rtlCol="0" anchor="t">
            <a:spAutoFit/>
          </a:bodyPr>
          <a:lstStyle/>
          <a:p>
            <a:pPr algn="l">
              <a:lnSpc>
                <a:spcPts val="4980"/>
              </a:lnSpc>
            </a:pPr>
            <a:r>
              <a:rPr lang="en-US" sz="2782" b="1">
                <a:solidFill>
                  <a:srgbClr val="FFFFFF"/>
                </a:solidFill>
                <a:latin typeface="Helvetica Neue"/>
                <a:ea typeface="Helvetica Neue"/>
                <a:cs typeface="Helvetica Neue"/>
                <a:sym typeface="Helvetica Neue"/>
              </a:rPr>
              <a:t>Mélanie Judas </a:t>
            </a:r>
          </a:p>
          <a:p>
            <a:pPr algn="l">
              <a:lnSpc>
                <a:spcPts val="4086"/>
              </a:lnSpc>
            </a:pPr>
            <a:r>
              <a:rPr lang="en-US" sz="2282" b="1">
                <a:solidFill>
                  <a:srgbClr val="FFFFFF"/>
                </a:solidFill>
                <a:latin typeface="Montserrat 1 Semi-Bold"/>
                <a:ea typeface="Montserrat 1 Semi-Bold"/>
                <a:cs typeface="Montserrat 1 Semi-Bold"/>
                <a:sym typeface="Montserrat 1 Semi-Bold"/>
              </a:rPr>
              <a:t>Coordonnatrice des programmes Entreprise Étudiante &amp; Entrepreneur Junior </a:t>
            </a:r>
          </a:p>
          <a:p>
            <a:pPr algn="l">
              <a:lnSpc>
                <a:spcPts val="4086"/>
              </a:lnSpc>
            </a:pPr>
            <a:r>
              <a:rPr lang="en-US" sz="2282">
                <a:solidFill>
                  <a:srgbClr val="FFFFFF"/>
                </a:solidFill>
                <a:latin typeface="Montserrat 1"/>
                <a:ea typeface="Montserrat 1"/>
                <a:cs typeface="Montserrat 1"/>
                <a:sym typeface="Montserrat 1"/>
              </a:rPr>
              <a:t>Courriel : mjudas@jaquebec.org</a:t>
            </a:r>
          </a:p>
          <a:p>
            <a:pPr algn="l">
              <a:lnSpc>
                <a:spcPts val="4086"/>
              </a:lnSpc>
            </a:pPr>
            <a:r>
              <a:rPr lang="en-US" sz="2282">
                <a:solidFill>
                  <a:srgbClr val="FFFFFF"/>
                </a:solidFill>
                <a:latin typeface="Montserrat 1"/>
                <a:ea typeface="Montserrat 1"/>
                <a:cs typeface="Montserrat 1"/>
                <a:sym typeface="Montserrat 1"/>
              </a:rPr>
              <a:t>Tél: 514-285-9844, poste 103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3009</Words>
  <Application>Microsoft Office PowerPoint</Application>
  <PresentationFormat>Personnalisé</PresentationFormat>
  <Paragraphs>463</Paragraphs>
  <Slides>26</Slides>
  <Notes>8</Notes>
  <HiddenSlides>0</HiddenSlides>
  <MMClips>1</MMClips>
  <ScaleCrop>false</ScaleCrop>
  <HeadingPairs>
    <vt:vector size="6" baseType="variant">
      <vt:variant>
        <vt:lpstr>Polices utilisées</vt:lpstr>
      </vt:variant>
      <vt:variant>
        <vt:i4>18</vt:i4>
      </vt:variant>
      <vt:variant>
        <vt:lpstr>Thème</vt:lpstr>
      </vt:variant>
      <vt:variant>
        <vt:i4>1</vt:i4>
      </vt:variant>
      <vt:variant>
        <vt:lpstr>Titres des diapositives</vt:lpstr>
      </vt:variant>
      <vt:variant>
        <vt:i4>26</vt:i4>
      </vt:variant>
    </vt:vector>
  </HeadingPairs>
  <TitlesOfParts>
    <vt:vector size="45" baseType="lpstr">
      <vt:lpstr>JA Multicolor</vt:lpstr>
      <vt:lpstr>Arimo Bold</vt:lpstr>
      <vt:lpstr>Helvetica Neue</vt:lpstr>
      <vt:lpstr>Open Sans Bold</vt:lpstr>
      <vt:lpstr>DejaVu Sans Light</vt:lpstr>
      <vt:lpstr>DejaVu Sans Bold</vt:lpstr>
      <vt:lpstr>Calibri</vt:lpstr>
      <vt:lpstr>Montserrat Classic</vt:lpstr>
      <vt:lpstr>Montserrat 1 Medium</vt:lpstr>
      <vt:lpstr>Montserrat 1 Semi-Bold</vt:lpstr>
      <vt:lpstr>Montserrat 1 Bold</vt:lpstr>
      <vt:lpstr>Arial</vt:lpstr>
      <vt:lpstr>Arimo</vt:lpstr>
      <vt:lpstr>Cinzel Bold</vt:lpstr>
      <vt:lpstr>Open Sans</vt:lpstr>
      <vt:lpstr>Montserrat 2</vt:lpstr>
      <vt:lpstr>JA Youth Multicolor</vt:lpstr>
      <vt:lpstr>Montserrat 1</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Entreprise Étudiante 25-26 scolaire</dc:title>
  <cp:lastModifiedBy>Mélanie Judas</cp:lastModifiedBy>
  <cp:revision>3</cp:revision>
  <dcterms:created xsi:type="dcterms:W3CDTF">2006-08-16T00:00:00Z</dcterms:created>
  <dcterms:modified xsi:type="dcterms:W3CDTF">2025-08-27T12:13:45Z</dcterms:modified>
  <dc:identifier>DAGwKY7NgnI</dc:identifier>
</cp:coreProperties>
</file>