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63" r:id="rId2"/>
    <p:sldId id="261" r:id="rId3"/>
    <p:sldId id="260" r:id="rId4"/>
    <p:sldId id="259" r:id="rId5"/>
  </p:sldIdLst>
  <p:sldSz cx="6858000" cy="9144000" type="letter"/>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6" d="100"/>
          <a:sy n="86" d="100"/>
        </p:scale>
        <p:origin x="2904"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496484"/>
            <a:ext cx="5143500" cy="3183467"/>
          </a:xfrm>
        </p:spPr>
        <p:txBody>
          <a:bodyPr anchor="b"/>
          <a:lstStyle>
            <a:lvl1pPr algn="ctr">
              <a:defRPr sz="3375"/>
            </a:lvl1pPr>
          </a:lstStyle>
          <a:p>
            <a:r>
              <a:rPr lang="en-US"/>
              <a:t>Click to edit Master title style</a:t>
            </a:r>
            <a:endParaRPr lang="en-CA"/>
          </a:p>
        </p:txBody>
      </p:sp>
      <p:sp>
        <p:nvSpPr>
          <p:cNvPr id="3" name="Subtitle 2"/>
          <p:cNvSpPr>
            <a:spLocks noGrp="1"/>
          </p:cNvSpPr>
          <p:nvPr>
            <p:ph type="subTitle" idx="1"/>
          </p:nvPr>
        </p:nvSpPr>
        <p:spPr>
          <a:xfrm>
            <a:off x="857250" y="4802717"/>
            <a:ext cx="5143500"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183771EF-5040-4EC5-8DF5-592F8CEEE5A6}" type="datetimeFigureOut">
              <a:rPr lang="en-CA" smtClean="0"/>
              <a:t>9/12/16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1830166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83771EF-5040-4EC5-8DF5-592F8CEEE5A6}" type="datetimeFigureOut">
              <a:rPr lang="en-CA" smtClean="0"/>
              <a:t>9/12/16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1283179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2"/>
            <a:ext cx="5915025" cy="3803649"/>
          </a:xfrm>
        </p:spPr>
        <p:txBody>
          <a:bodyPr anchor="b"/>
          <a:lstStyle>
            <a:lvl1pPr>
              <a:defRPr sz="3375"/>
            </a:lvl1pPr>
          </a:lstStyle>
          <a:p>
            <a:r>
              <a:rPr lang="en-US"/>
              <a:t>Click to edit Master title style</a:t>
            </a:r>
            <a:endParaRPr lang="en-CA"/>
          </a:p>
        </p:txBody>
      </p:sp>
      <p:sp>
        <p:nvSpPr>
          <p:cNvPr id="3" name="Text Placeholder 2"/>
          <p:cNvSpPr>
            <a:spLocks noGrp="1"/>
          </p:cNvSpPr>
          <p:nvPr>
            <p:ph type="body" idx="1"/>
          </p:nvPr>
        </p:nvSpPr>
        <p:spPr>
          <a:xfrm>
            <a:off x="467916" y="6119285"/>
            <a:ext cx="5915025" cy="2000249"/>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3771EF-5040-4EC5-8DF5-592F8CEEE5A6}" type="datetimeFigureOut">
              <a:rPr lang="en-CA" smtClean="0"/>
              <a:t>9/12/16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3203235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183771EF-5040-4EC5-8DF5-592F8CEEE5A6}" type="datetimeFigureOut">
              <a:rPr lang="en-CA" smtClean="0"/>
              <a:t>9/12/16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137349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4"/>
            <a:ext cx="5915025" cy="1767417"/>
          </a:xfrm>
        </p:spPr>
        <p:txBody>
          <a:bodyPr/>
          <a:lstStyle/>
          <a:p>
            <a:r>
              <a:rPr lang="en-US"/>
              <a:t>Click to edit Master title style</a:t>
            </a:r>
            <a:endParaRPr lang="en-CA"/>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183771EF-5040-4EC5-8DF5-592F8CEEE5A6}" type="datetimeFigureOut">
              <a:rPr lang="en-CA" smtClean="0"/>
              <a:t>9/12/16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4185173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183771EF-5040-4EC5-8DF5-592F8CEEE5A6}" type="datetimeFigureOut">
              <a:rPr lang="en-CA" smtClean="0"/>
              <a:t>9/12/16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3219363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3771EF-5040-4EC5-8DF5-592F8CEEE5A6}" type="datetimeFigureOut">
              <a:rPr lang="en-CA" smtClean="0"/>
              <a:t>9/12/16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986618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3" cy="2133600"/>
          </a:xfrm>
        </p:spPr>
        <p:txBody>
          <a:bodyPr anchor="b"/>
          <a:lstStyle>
            <a:lvl1pPr>
              <a:defRPr sz="1800"/>
            </a:lvl1pPr>
          </a:lstStyle>
          <a:p>
            <a:r>
              <a:rPr lang="en-US"/>
              <a:t>Click to edit Master title style</a:t>
            </a:r>
            <a:endParaRPr lang="en-CA"/>
          </a:p>
        </p:txBody>
      </p:sp>
      <p:sp>
        <p:nvSpPr>
          <p:cNvPr id="3" name="Content Placeholder 2"/>
          <p:cNvSpPr>
            <a:spLocks noGrp="1"/>
          </p:cNvSpPr>
          <p:nvPr>
            <p:ph idx="1"/>
          </p:nvPr>
        </p:nvSpPr>
        <p:spPr>
          <a:xfrm>
            <a:off x="2915543" y="1316567"/>
            <a:ext cx="3471863"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183771EF-5040-4EC5-8DF5-592F8CEEE5A6}" type="datetimeFigureOut">
              <a:rPr lang="en-CA" smtClean="0"/>
              <a:t>9/12/16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3933326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3" cy="2133600"/>
          </a:xfrm>
        </p:spPr>
        <p:txBody>
          <a:bodyPr anchor="b"/>
          <a:lstStyle>
            <a:lvl1pPr>
              <a:defRPr sz="1800"/>
            </a:lvl1pPr>
          </a:lstStyle>
          <a:p>
            <a:r>
              <a:rPr lang="en-US"/>
              <a:t>Click to edit Master title style</a:t>
            </a:r>
            <a:endParaRPr lang="en-CA"/>
          </a:p>
        </p:txBody>
      </p:sp>
      <p:sp>
        <p:nvSpPr>
          <p:cNvPr id="3" name="Picture Placeholder 2"/>
          <p:cNvSpPr>
            <a:spLocks noGrp="1"/>
          </p:cNvSpPr>
          <p:nvPr>
            <p:ph type="pic" idx="1"/>
          </p:nvPr>
        </p:nvSpPr>
        <p:spPr>
          <a:xfrm>
            <a:off x="2915543" y="1316567"/>
            <a:ext cx="3471863" cy="64981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CA"/>
          </a:p>
        </p:txBody>
      </p:sp>
      <p:sp>
        <p:nvSpPr>
          <p:cNvPr id="4" name="Text Placeholder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183771EF-5040-4EC5-8DF5-592F8CEEE5A6}" type="datetimeFigureOut">
              <a:rPr lang="en-CA" smtClean="0"/>
              <a:t>9/12/16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2178733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83771EF-5040-4EC5-8DF5-592F8CEEE5A6}" type="datetimeFigureOut">
              <a:rPr lang="en-CA" smtClean="0"/>
              <a:t>9/12/16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3927367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486834"/>
            <a:ext cx="1478756" cy="7749117"/>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71487"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83771EF-5040-4EC5-8DF5-592F8CEEE5A6}" type="datetimeFigureOut">
              <a:rPr lang="en-CA" smtClean="0"/>
              <a:t>9/12/16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031CB96-CFBF-4AFD-894F-4F0E0CE0724E}" type="slidenum">
              <a:rPr lang="en-CA" smtClean="0"/>
              <a:t>‹#›</a:t>
            </a:fld>
            <a:endParaRPr lang="en-CA"/>
          </a:p>
        </p:txBody>
      </p:sp>
    </p:spTree>
    <p:extLst>
      <p:ext uri="{BB962C8B-B14F-4D97-AF65-F5344CB8AC3E}">
        <p14:creationId xmlns:p14="http://schemas.microsoft.com/office/powerpoint/2010/main" val="1512118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4"/>
            <a:ext cx="5915025" cy="1767417"/>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71488" y="8475134"/>
            <a:ext cx="1543050"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183771EF-5040-4EC5-8DF5-592F8CEEE5A6}" type="datetimeFigureOut">
              <a:rPr lang="en-CA" smtClean="0"/>
              <a:t>9/12/16</a:t>
            </a:fld>
            <a:endParaRPr lang="en-CA"/>
          </a:p>
        </p:txBody>
      </p:sp>
      <p:sp>
        <p:nvSpPr>
          <p:cNvPr id="5" name="Footer Placeholder 4"/>
          <p:cNvSpPr>
            <a:spLocks noGrp="1"/>
          </p:cNvSpPr>
          <p:nvPr>
            <p:ph type="ftr" sz="quarter" idx="3"/>
          </p:nvPr>
        </p:nvSpPr>
        <p:spPr>
          <a:xfrm>
            <a:off x="2271713" y="8475134"/>
            <a:ext cx="2314575"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4843463" y="8475134"/>
            <a:ext cx="1543050"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7031CB96-CFBF-4AFD-894F-4F0E0CE0724E}" type="slidenum">
              <a:rPr lang="en-CA" smtClean="0"/>
              <a:t>‹#›</a:t>
            </a:fld>
            <a:endParaRPr lang="en-CA"/>
          </a:p>
        </p:txBody>
      </p:sp>
      <p:pic>
        <p:nvPicPr>
          <p:cNvPr id="8" name="Picture 7"/>
          <p:cNvPicPr/>
          <p:nvPr userDrawn="1"/>
        </p:nvPicPr>
        <p:blipFill>
          <a:blip r:embed="rId13">
            <a:extLst>
              <a:ext uri="{28A0092B-C50C-407E-A947-70E740481C1C}">
                <a14:useLocalDpi xmlns:a14="http://schemas.microsoft.com/office/drawing/2010/main" val="0"/>
              </a:ext>
            </a:extLst>
          </a:blip>
          <a:stretch>
            <a:fillRect/>
          </a:stretch>
        </p:blipFill>
        <p:spPr>
          <a:xfrm>
            <a:off x="0" y="9017391"/>
            <a:ext cx="6858000" cy="154745"/>
          </a:xfrm>
          <a:prstGeom prst="rect">
            <a:avLst/>
          </a:prstGeom>
          <a:extLst>
            <a:ext uri="{FAA26D3D-D897-4be2-8F04-BA451C77F1D7}">
              <ma14:placeholderFlag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spTree>
    <p:extLst>
      <p:ext uri="{BB962C8B-B14F-4D97-AF65-F5344CB8AC3E}">
        <p14:creationId xmlns:p14="http://schemas.microsoft.com/office/powerpoint/2010/main" val="382744462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resources.jacanada.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33496100"/>
              </p:ext>
            </p:extLst>
          </p:nvPr>
        </p:nvGraphicFramePr>
        <p:xfrm>
          <a:off x="635620" y="1728436"/>
          <a:ext cx="5703600" cy="7205552"/>
        </p:xfrm>
        <a:graphic>
          <a:graphicData uri="http://schemas.openxmlformats.org/drawingml/2006/table">
            <a:tbl>
              <a:tblPr firstRow="1" bandRow="1">
                <a:tableStyleId>{2D5ABB26-0587-4C30-8999-92F81FD0307C}</a:tableStyleId>
              </a:tblPr>
              <a:tblGrid>
                <a:gridCol w="1421780">
                  <a:extLst>
                    <a:ext uri="{9D8B030D-6E8A-4147-A177-3AD203B41FA5}">
                      <a16:colId xmlns="" xmlns:a16="http://schemas.microsoft.com/office/drawing/2014/main" val="20000"/>
                    </a:ext>
                  </a:extLst>
                </a:gridCol>
                <a:gridCol w="1321420">
                  <a:extLst>
                    <a:ext uri="{9D8B030D-6E8A-4147-A177-3AD203B41FA5}">
                      <a16:colId xmlns="" xmlns:a16="http://schemas.microsoft.com/office/drawing/2014/main" val="20001"/>
                    </a:ext>
                  </a:extLst>
                </a:gridCol>
                <a:gridCol w="116840">
                  <a:extLst>
                    <a:ext uri="{9D8B030D-6E8A-4147-A177-3AD203B41FA5}">
                      <a16:colId xmlns="" xmlns:a16="http://schemas.microsoft.com/office/drawing/2014/main" val="20002"/>
                    </a:ext>
                  </a:extLst>
                </a:gridCol>
                <a:gridCol w="1421780">
                  <a:extLst>
                    <a:ext uri="{9D8B030D-6E8A-4147-A177-3AD203B41FA5}">
                      <a16:colId xmlns="" xmlns:a16="http://schemas.microsoft.com/office/drawing/2014/main" val="20003"/>
                    </a:ext>
                  </a:extLst>
                </a:gridCol>
                <a:gridCol w="1421780">
                  <a:extLst>
                    <a:ext uri="{9D8B030D-6E8A-4147-A177-3AD203B41FA5}">
                      <a16:colId xmlns="" xmlns:a16="http://schemas.microsoft.com/office/drawing/2014/main" val="20004"/>
                    </a:ext>
                  </a:extLst>
                </a:gridCol>
              </a:tblGrid>
              <a:tr h="360000">
                <a:tc>
                  <a:txBody>
                    <a:bodyPr/>
                    <a:lstStyle/>
                    <a:p>
                      <a:r>
                        <a:rPr lang="en-CA" sz="900" dirty="0"/>
                        <a:t>Program Location: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360000">
                <a:tc>
                  <a:txBody>
                    <a:bodyPr/>
                    <a:lstStyle/>
                    <a:p>
                      <a:r>
                        <a:rPr lang="en-CA" sz="900" dirty="0"/>
                        <a:t>First Name: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CA" sz="900" dirty="0"/>
                        <a:t>Last Name: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360000">
                <a:tc>
                  <a:txBody>
                    <a:bodyPr/>
                    <a:lstStyle/>
                    <a:p>
                      <a:r>
                        <a:rPr lang="en-CA" sz="900" dirty="0"/>
                        <a:t>Name I prefer to be called: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CA" sz="900" dirty="0"/>
                        <a:t>Name as I</a:t>
                      </a:r>
                      <a:r>
                        <a:rPr lang="en-CA" sz="900" baseline="0" dirty="0"/>
                        <a:t> would like it to appear on my Program Completion Certificate:</a:t>
                      </a:r>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a:p>
                  </a:txBody>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926695351"/>
                  </a:ext>
                </a:extLst>
              </a:tr>
              <a:tr h="360000">
                <a:tc>
                  <a:txBody>
                    <a:bodyPr/>
                    <a:lstStyle/>
                    <a:p>
                      <a:r>
                        <a:rPr lang="en-CA" sz="900" dirty="0"/>
                        <a:t>Address: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360000">
                <a:tc>
                  <a:txBody>
                    <a:bodyPr/>
                    <a:lstStyle/>
                    <a:p>
                      <a:r>
                        <a:rPr lang="en-CA" sz="900" dirty="0"/>
                        <a:t>City: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r"/>
                      <a:r>
                        <a:rPr lang="en-CA" sz="900" dirty="0"/>
                        <a:t>Postal Code: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r"/>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360000">
                <a:tc>
                  <a:txBody>
                    <a:bodyPr/>
                    <a:lstStyle/>
                    <a:p>
                      <a:r>
                        <a:rPr lang="en-CA" sz="900" dirty="0"/>
                        <a:t>Email: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r"/>
                      <a:r>
                        <a:rPr lang="en-CA" dirty="0"/>
                        <a:t>Twitter: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4"/>
                  </a:ext>
                </a:extLst>
              </a:tr>
              <a:tr h="360000">
                <a:tc>
                  <a:txBody>
                    <a:bodyPr/>
                    <a:lstStyle/>
                    <a:p>
                      <a:r>
                        <a:rPr lang="en-CA" sz="900" dirty="0"/>
                        <a:t>Phone: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5"/>
                  </a:ext>
                </a:extLst>
              </a:tr>
              <a:tr h="360000">
                <a:tc>
                  <a:txBody>
                    <a:bodyPr/>
                    <a:lstStyle/>
                    <a:p>
                      <a:r>
                        <a:rPr lang="en-CA" sz="900" dirty="0"/>
                        <a:t>School: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6"/>
                  </a:ext>
                </a:extLst>
              </a:tr>
              <a:tr h="360000">
                <a:tc>
                  <a:txBody>
                    <a:bodyPr/>
                    <a:lstStyle/>
                    <a:p>
                      <a:r>
                        <a:rPr lang="en-CA" sz="900" dirty="0"/>
                        <a:t>Grade: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7"/>
                  </a:ext>
                </a:extLst>
              </a:tr>
              <a:tr h="360000">
                <a:tc>
                  <a:txBody>
                    <a:bodyPr/>
                    <a:lstStyle/>
                    <a:p>
                      <a:r>
                        <a:rPr lang="en-CA" sz="900" dirty="0"/>
                        <a:t>Date of Birth: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r"/>
                      <a:r>
                        <a:rPr lang="en-CA" sz="900" dirty="0"/>
                        <a:t>Age: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r"/>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8"/>
                  </a:ext>
                </a:extLst>
              </a:tr>
              <a:tr h="651779">
                <a:tc gridSpan="4">
                  <a:txBody>
                    <a:bodyPr/>
                    <a:lstStyle/>
                    <a:p>
                      <a:endParaRPr lang="en-CA" sz="900" dirty="0"/>
                    </a:p>
                    <a:p>
                      <a:r>
                        <a:rPr lang="en-CA" sz="900" dirty="0"/>
                        <a:t>Have you</a:t>
                      </a:r>
                      <a:r>
                        <a:rPr lang="en-CA" sz="900" baseline="0" dirty="0"/>
                        <a:t> participated in a JA program before?  If yes, which one?</a:t>
                      </a:r>
                      <a:endParaRPr lang="en-CA"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9"/>
                  </a:ext>
                </a:extLst>
              </a:tr>
              <a:tr h="490653">
                <a:tc>
                  <a:txBody>
                    <a:bodyPr/>
                    <a:lstStyle/>
                    <a:p>
                      <a:endParaRPr lang="en-CA" sz="900" dirty="0"/>
                    </a:p>
                    <a:p>
                      <a:r>
                        <a:rPr lang="en-CA" sz="900" dirty="0"/>
                        <a:t>Parent/Guardian Name: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a:p>
                  </a:txBody>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10"/>
                  </a:ext>
                </a:extLst>
              </a:tr>
              <a:tr h="360000">
                <a:tc>
                  <a:txBody>
                    <a:bodyPr/>
                    <a:lstStyle/>
                    <a:p>
                      <a:r>
                        <a:rPr lang="en-CA" sz="900" dirty="0"/>
                        <a:t>Parent/Guardian Phone: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a:p>
                  </a:txBody>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11"/>
                  </a:ext>
                </a:extLst>
              </a:tr>
              <a:tr h="360000">
                <a:tc>
                  <a:txBody>
                    <a:bodyPr/>
                    <a:lstStyle/>
                    <a:p>
                      <a:r>
                        <a:rPr lang="en-CA" sz="900" dirty="0"/>
                        <a:t>Parent/Guardian</a:t>
                      </a:r>
                      <a:r>
                        <a:rPr lang="en-CA" sz="900" baseline="0" dirty="0"/>
                        <a:t> Email:</a:t>
                      </a:r>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a:p>
                  </a:txBody>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CA" sz="9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12"/>
                  </a:ext>
                </a:extLst>
              </a:tr>
              <a:tr h="360000">
                <a:tc gridSpan="5">
                  <a:txBody>
                    <a:bodyPr/>
                    <a:lstStyle/>
                    <a:p>
                      <a:r>
                        <a:rPr lang="en-CA" sz="900" dirty="0"/>
                        <a:t/>
                      </a:r>
                      <a:br>
                        <a:rPr lang="en-CA" sz="900" dirty="0"/>
                      </a:br>
                      <a:r>
                        <a:rPr lang="en-CA" sz="900" dirty="0"/>
                        <a:t>Please</a:t>
                      </a:r>
                      <a:r>
                        <a:rPr lang="en-CA" sz="900" baseline="0" dirty="0"/>
                        <a:t> use the space below for </a:t>
                      </a:r>
                      <a:r>
                        <a:rPr lang="en-CA" sz="900" dirty="0"/>
                        <a:t>additional information about the</a:t>
                      </a:r>
                      <a:r>
                        <a:rPr lang="en-CA" sz="900" baseline="0" dirty="0"/>
                        <a:t> participant i.e. health concerns, allergies, etc. (if required)</a:t>
                      </a:r>
                    </a:p>
                    <a:p>
                      <a:endParaRPr lang="en-CA" sz="900" baseline="0" dirty="0"/>
                    </a:p>
                    <a:p>
                      <a:endParaRPr lang="en-CA" sz="900" baseline="0" dirty="0"/>
                    </a:p>
                    <a:p>
                      <a:endParaRPr lang="en-CA" sz="900" baseline="0" dirty="0"/>
                    </a:p>
                    <a:p>
                      <a:endParaRPr lang="en-CA" sz="900" baseline="0" dirty="0"/>
                    </a:p>
                    <a:p>
                      <a:endParaRPr lang="en-CA" sz="900" baseline="0" dirty="0"/>
                    </a:p>
                    <a:p>
                      <a:endParaRPr lang="en-CA" sz="900" baseline="0" dirty="0"/>
                    </a:p>
                    <a:p>
                      <a:endParaRPr lang="en-CA" sz="900" baseline="0" dirty="0"/>
                    </a:p>
                    <a:p>
                      <a:endParaRPr lang="en-CA"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a:p>
                  </a:txBody>
                  <a:tcPr/>
                </a:tc>
                <a:tc hMerge="1">
                  <a:txBody>
                    <a:bodyPr/>
                    <a:lstStyle/>
                    <a:p>
                      <a:endParaRPr lang="en-CA"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CA"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13"/>
                  </a:ext>
                </a:extLst>
              </a:tr>
            </a:tbl>
          </a:graphicData>
        </a:graphic>
      </p:graphicFrame>
      <p:sp>
        <p:nvSpPr>
          <p:cNvPr id="5" name="Rectangle 4"/>
          <p:cNvSpPr/>
          <p:nvPr/>
        </p:nvSpPr>
        <p:spPr>
          <a:xfrm>
            <a:off x="534572" y="996705"/>
            <a:ext cx="5788168" cy="1169551"/>
          </a:xfrm>
          <a:prstGeom prst="rect">
            <a:avLst/>
          </a:prstGeom>
        </p:spPr>
        <p:txBody>
          <a:bodyPr wrap="square">
            <a:spAutoFit/>
          </a:bodyPr>
          <a:lstStyle/>
          <a:p>
            <a:r>
              <a:rPr lang="en-US" sz="1400" b="1" i="1" dirty="0">
                <a:solidFill>
                  <a:schemeClr val="accent6"/>
                </a:solidFill>
              </a:rPr>
              <a:t>JA Company Program</a:t>
            </a:r>
            <a:r>
              <a:rPr lang="en-US" sz="1400" b="1" dirty="0">
                <a:solidFill>
                  <a:schemeClr val="accent6"/>
                </a:solidFill>
              </a:rPr>
              <a:t> Participant Contact Information Form</a:t>
            </a:r>
          </a:p>
          <a:p>
            <a:endParaRPr lang="en-US" sz="1400" b="1" dirty="0">
              <a:solidFill>
                <a:schemeClr val="accent6"/>
              </a:solidFill>
            </a:endParaRPr>
          </a:p>
          <a:p>
            <a:r>
              <a:rPr lang="en-US" sz="1200" b="1" dirty="0"/>
              <a:t>Please complete and return to the JA Company Program facilitator.</a:t>
            </a:r>
          </a:p>
          <a:p>
            <a:endParaRPr lang="en-CA" sz="1400" b="1" dirty="0"/>
          </a:p>
          <a:p>
            <a:endParaRPr lang="en-CA" sz="1400" dirty="0">
              <a:solidFill>
                <a:schemeClr val="accent6"/>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67952" y="371015"/>
            <a:ext cx="1654788" cy="414675"/>
          </a:xfrm>
          <a:prstGeom prst="rect">
            <a:avLst/>
          </a:prstGeom>
        </p:spPr>
      </p:pic>
    </p:spTree>
    <p:extLst>
      <p:ext uri="{BB962C8B-B14F-4D97-AF65-F5344CB8AC3E}">
        <p14:creationId xmlns:p14="http://schemas.microsoft.com/office/powerpoint/2010/main" val="388037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488" y="942535"/>
            <a:ext cx="5915025" cy="7583347"/>
          </a:xfrm>
        </p:spPr>
        <p:txBody>
          <a:bodyPr>
            <a:normAutofit lnSpcReduction="10000"/>
          </a:bodyPr>
          <a:lstStyle/>
          <a:p>
            <a:pPr marL="0" indent="0">
              <a:lnSpc>
                <a:spcPct val="110000"/>
              </a:lnSpc>
              <a:spcBef>
                <a:spcPts val="1200"/>
              </a:spcBef>
              <a:buNone/>
            </a:pPr>
            <a:r>
              <a:rPr lang="en-US" sz="1400" b="1" dirty="0">
                <a:solidFill>
                  <a:schemeClr val="accent6"/>
                </a:solidFill>
              </a:rPr>
              <a:t>JA </a:t>
            </a:r>
            <a:r>
              <a:rPr lang="en-US" sz="1400" b="1" i="1" dirty="0">
                <a:solidFill>
                  <a:schemeClr val="accent6"/>
                </a:solidFill>
              </a:rPr>
              <a:t>Company Program</a:t>
            </a:r>
            <a:r>
              <a:rPr lang="en-US" sz="1400" b="1" dirty="0">
                <a:solidFill>
                  <a:schemeClr val="accent6"/>
                </a:solidFill>
              </a:rPr>
              <a:t> Participant Permission &amp; Responsibilities</a:t>
            </a:r>
            <a:endParaRPr lang="en-US" sz="1200" dirty="0"/>
          </a:p>
          <a:p>
            <a:pPr marL="0" indent="0">
              <a:lnSpc>
                <a:spcPct val="110000"/>
              </a:lnSpc>
              <a:spcBef>
                <a:spcPts val="1200"/>
              </a:spcBef>
              <a:buNone/>
            </a:pPr>
            <a:r>
              <a:rPr lang="en-US" sz="1200" b="1" dirty="0"/>
              <a:t>Please complete and Return to the Program Facilitator.</a:t>
            </a:r>
            <a:endParaRPr lang="en-CA" sz="1200" b="1" dirty="0"/>
          </a:p>
          <a:p>
            <a:pPr marL="0" indent="0">
              <a:lnSpc>
                <a:spcPct val="110000"/>
              </a:lnSpc>
              <a:spcBef>
                <a:spcPts val="600"/>
              </a:spcBef>
              <a:buNone/>
            </a:pPr>
            <a:r>
              <a:rPr lang="en-US" sz="1200" dirty="0"/>
              <a:t>As a participant in JA’s </a:t>
            </a:r>
            <a:r>
              <a:rPr lang="en-US" sz="1200" i="1" dirty="0"/>
              <a:t>Company Program</a:t>
            </a:r>
            <a:r>
              <a:rPr lang="en-US" sz="1200" dirty="0"/>
              <a:t>, I have read and agree to follow the </a:t>
            </a:r>
            <a:r>
              <a:rPr lang="en-US" sz="1200" i="1" dirty="0"/>
              <a:t>JA Company Program Participant Responsibilities.</a:t>
            </a:r>
            <a:r>
              <a:rPr lang="en-US" sz="1200" dirty="0"/>
              <a:t> </a:t>
            </a:r>
            <a:endParaRPr lang="en-CA" sz="1200" dirty="0"/>
          </a:p>
          <a:p>
            <a:pPr marL="0" indent="0">
              <a:lnSpc>
                <a:spcPct val="110000"/>
              </a:lnSpc>
              <a:spcBef>
                <a:spcPts val="1200"/>
              </a:spcBef>
              <a:buNone/>
            </a:pPr>
            <a:r>
              <a:rPr lang="en-US" sz="1200" dirty="0"/>
              <a:t>__________________________________________               ________________ </a:t>
            </a:r>
            <a:endParaRPr lang="en-CA" sz="1200" dirty="0"/>
          </a:p>
          <a:p>
            <a:pPr marL="0" indent="0">
              <a:lnSpc>
                <a:spcPct val="110000"/>
              </a:lnSpc>
              <a:spcBef>
                <a:spcPts val="1200"/>
              </a:spcBef>
              <a:buNone/>
            </a:pPr>
            <a:r>
              <a:rPr lang="en-US" sz="1050" dirty="0"/>
              <a:t>Name (please print) 	        Participant Signature </a:t>
            </a:r>
            <a:r>
              <a:rPr lang="en-US" sz="1200" dirty="0"/>
              <a:t>			</a:t>
            </a:r>
            <a:r>
              <a:rPr lang="en-US" sz="1050" dirty="0"/>
              <a:t>Date</a:t>
            </a:r>
            <a:r>
              <a:rPr lang="en-US" sz="1200" dirty="0"/>
              <a:t>		</a:t>
            </a:r>
            <a:endParaRPr lang="en-CA" sz="1200" dirty="0"/>
          </a:p>
          <a:p>
            <a:pPr marL="0" lvl="0" indent="0">
              <a:buNone/>
            </a:pPr>
            <a:endParaRPr lang="en-US" sz="1200" dirty="0"/>
          </a:p>
          <a:p>
            <a:pPr marL="0" lvl="0" indent="0">
              <a:buNone/>
            </a:pPr>
            <a:r>
              <a:rPr lang="en-US" sz="1200" dirty="0"/>
              <a:t>As the parent/guardian of a participant, I hereby give permission for: </a:t>
            </a:r>
          </a:p>
          <a:p>
            <a:pPr marL="0" lvl="0" indent="0">
              <a:buNone/>
            </a:pPr>
            <a:endParaRPr lang="en-US" sz="1200" dirty="0"/>
          </a:p>
          <a:p>
            <a:pPr marL="0" lvl="0" indent="0">
              <a:buNone/>
            </a:pPr>
            <a:r>
              <a:rPr lang="en-US" sz="1200" dirty="0"/>
              <a:t>  ____________________________   to participate in JA </a:t>
            </a:r>
            <a:r>
              <a:rPr lang="en-US" sz="1200" i="1" dirty="0"/>
              <a:t>Company Program</a:t>
            </a:r>
            <a:r>
              <a:rPr lang="en-US" sz="1200" dirty="0"/>
              <a:t>. </a:t>
            </a:r>
          </a:p>
          <a:p>
            <a:pPr marL="0" lvl="0" indent="0">
              <a:buNone/>
            </a:pPr>
            <a:endParaRPr lang="en-CA" sz="1200" dirty="0"/>
          </a:p>
          <a:p>
            <a:pPr marL="266700" lvl="0" indent="-266700" defTabSz="914400" eaLnBrk="0" fontAlgn="base" hangingPunct="0">
              <a:lnSpc>
                <a:spcPct val="120000"/>
              </a:lnSpc>
              <a:spcBef>
                <a:spcPts val="1200"/>
              </a:spcBef>
              <a:spcAft>
                <a:spcPct val="0"/>
              </a:spcAft>
              <a:buFont typeface="Wingdings" panose="05000000000000000000" pitchFamily="2" charset="2"/>
              <a:buChar char="q"/>
            </a:pPr>
            <a:r>
              <a:rPr lang="en-US" sz="1200" dirty="0"/>
              <a:t>I give permission for JA to use the contact information provided to contact my son/daughter as appropriate during his/her participation in </a:t>
            </a:r>
            <a:r>
              <a:rPr lang="en-US" sz="1200" i="1" dirty="0"/>
              <a:t>JA Company Program</a:t>
            </a:r>
            <a:r>
              <a:rPr lang="en-US" sz="1200" dirty="0"/>
              <a:t>. </a:t>
            </a:r>
            <a:endParaRPr lang="en-CA" sz="1200" dirty="0"/>
          </a:p>
          <a:p>
            <a:pPr marL="266700" indent="-266700" defTabSz="914400" eaLnBrk="0" fontAlgn="base" hangingPunct="0">
              <a:lnSpc>
                <a:spcPct val="120000"/>
              </a:lnSpc>
              <a:spcBef>
                <a:spcPts val="1200"/>
              </a:spcBef>
              <a:spcAft>
                <a:spcPct val="0"/>
              </a:spcAft>
              <a:buFont typeface="Wingdings" panose="05000000000000000000" pitchFamily="2" charset="2"/>
              <a:buChar char="q"/>
            </a:pPr>
            <a:r>
              <a:rPr lang="en-US" sz="1200" dirty="0"/>
              <a:t>I authorize JA to use testimonials, photographs, and/or video footage of my son/</a:t>
            </a:r>
            <a:r>
              <a:rPr lang="en-US" sz="1200" dirty="0" err="1"/>
              <a:t>daugther</a:t>
            </a:r>
            <a:r>
              <a:rPr lang="en-US" sz="1200" dirty="0"/>
              <a:t> in communications related to </a:t>
            </a:r>
            <a:r>
              <a:rPr lang="en-US" sz="1200" i="1" dirty="0"/>
              <a:t>JA Company Program</a:t>
            </a:r>
            <a:r>
              <a:rPr lang="en-US" sz="1200" dirty="0"/>
              <a:t>. </a:t>
            </a:r>
            <a:r>
              <a:rPr lang="en-CA" altLang="en-US" sz="1200" dirty="0"/>
              <a:t>I am aware that these photographs may be used by the media for broadcast or in printed publications, included in JA displays and/or electronic media, and/or printed in publications to raise awareness of JA programs and activities. I understand that JA will not use any images in a manner that may be deemed adverse or defamatory. </a:t>
            </a:r>
          </a:p>
          <a:p>
            <a:pPr marL="266700" lvl="0" indent="-266700" defTabSz="914400" eaLnBrk="0" fontAlgn="base" hangingPunct="0">
              <a:lnSpc>
                <a:spcPct val="120000"/>
              </a:lnSpc>
              <a:spcBef>
                <a:spcPts val="600"/>
              </a:spcBef>
              <a:spcAft>
                <a:spcPct val="0"/>
              </a:spcAft>
              <a:buFont typeface="Wingdings" panose="05000000000000000000" pitchFamily="2" charset="2"/>
              <a:buChar char="q"/>
            </a:pPr>
            <a:r>
              <a:rPr lang="en-CA" altLang="en-US" sz="1200" dirty="0"/>
              <a:t>I do not hold JA responsible for informal photos taken by other students participating in the program. </a:t>
            </a:r>
          </a:p>
          <a:p>
            <a:pPr marL="266700" indent="-266700">
              <a:lnSpc>
                <a:spcPct val="110000"/>
              </a:lnSpc>
              <a:spcBef>
                <a:spcPts val="1200"/>
              </a:spcBef>
              <a:buFont typeface="Wingdings" panose="05000000000000000000" pitchFamily="2" charset="2"/>
              <a:buChar char="q"/>
            </a:pPr>
            <a:r>
              <a:rPr lang="en-US" sz="1200" dirty="0"/>
              <a:t>I have read the </a:t>
            </a:r>
            <a:r>
              <a:rPr lang="en-US" sz="1200" i="1" dirty="0"/>
              <a:t>JA Company Program Participant Responsibilities.</a:t>
            </a:r>
            <a:r>
              <a:rPr lang="en-US" sz="1200" dirty="0"/>
              <a:t> </a:t>
            </a:r>
          </a:p>
          <a:p>
            <a:pPr marL="266700" indent="-266700">
              <a:lnSpc>
                <a:spcPct val="110000"/>
              </a:lnSpc>
              <a:spcBef>
                <a:spcPts val="1200"/>
              </a:spcBef>
              <a:buFont typeface="Wingdings" panose="05000000000000000000" pitchFamily="2" charset="2"/>
              <a:buChar char="q"/>
            </a:pPr>
            <a:r>
              <a:rPr lang="en-US" sz="1200" dirty="0"/>
              <a:t>I am interested in receiving updates and general communication from JA.</a:t>
            </a:r>
            <a:endParaRPr lang="en-CA" sz="1200" dirty="0"/>
          </a:p>
          <a:p>
            <a:pPr marL="0" indent="0">
              <a:lnSpc>
                <a:spcPct val="110000"/>
              </a:lnSpc>
              <a:spcBef>
                <a:spcPts val="1200"/>
              </a:spcBef>
              <a:buNone/>
            </a:pPr>
            <a:r>
              <a:rPr lang="en-US" sz="1200" dirty="0"/>
              <a:t> </a:t>
            </a:r>
            <a:endParaRPr lang="en-CA" sz="1200" dirty="0"/>
          </a:p>
          <a:p>
            <a:pPr marL="0" indent="0">
              <a:lnSpc>
                <a:spcPct val="110000"/>
              </a:lnSpc>
              <a:spcBef>
                <a:spcPts val="1200"/>
              </a:spcBef>
              <a:buNone/>
            </a:pPr>
            <a:r>
              <a:rPr lang="en-US" sz="1200" dirty="0"/>
              <a:t>__________________________________________                ________________ </a:t>
            </a:r>
            <a:endParaRPr lang="en-CA" sz="1200" dirty="0"/>
          </a:p>
          <a:p>
            <a:pPr marL="0" indent="0">
              <a:lnSpc>
                <a:spcPct val="110000"/>
              </a:lnSpc>
              <a:spcBef>
                <a:spcPts val="1200"/>
              </a:spcBef>
              <a:buNone/>
            </a:pPr>
            <a:r>
              <a:rPr lang="en-US" sz="1050" dirty="0"/>
              <a:t>Name (please print) 	      Parent/Guardian’s Signature 			Date	</a:t>
            </a:r>
            <a:endParaRPr lang="en-CA" sz="105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1725" y="418944"/>
            <a:ext cx="1654788" cy="414675"/>
          </a:xfrm>
          <a:prstGeom prst="rect">
            <a:avLst/>
          </a:prstGeom>
        </p:spPr>
      </p:pic>
    </p:spTree>
    <p:extLst>
      <p:ext uri="{BB962C8B-B14F-4D97-AF65-F5344CB8AC3E}">
        <p14:creationId xmlns:p14="http://schemas.microsoft.com/office/powerpoint/2010/main" val="4258738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335" y="447864"/>
            <a:ext cx="5915025" cy="7343853"/>
          </a:xfrm>
        </p:spPr>
        <p:txBody>
          <a:bodyPr>
            <a:noAutofit/>
          </a:bodyPr>
          <a:lstStyle/>
          <a:p>
            <a:pPr marL="0" indent="0">
              <a:buNone/>
            </a:pPr>
            <a:r>
              <a:rPr lang="en-US" sz="1400" b="1" dirty="0">
                <a:solidFill>
                  <a:schemeClr val="accent6"/>
                </a:solidFill>
              </a:rPr>
              <a:t>JA </a:t>
            </a:r>
            <a:r>
              <a:rPr lang="en-US" sz="1400" b="1" i="1" dirty="0">
                <a:solidFill>
                  <a:schemeClr val="accent6"/>
                </a:solidFill>
              </a:rPr>
              <a:t>Company Program</a:t>
            </a:r>
            <a:r>
              <a:rPr lang="en-US" sz="1400" b="1" dirty="0">
                <a:solidFill>
                  <a:schemeClr val="accent6"/>
                </a:solidFill>
              </a:rPr>
              <a:t> Participant Responsibilities</a:t>
            </a:r>
            <a:endParaRPr lang="en-CA" sz="1400" dirty="0">
              <a:solidFill>
                <a:schemeClr val="accent6"/>
              </a:solidFill>
            </a:endParaRPr>
          </a:p>
          <a:p>
            <a:pPr marL="0" indent="0">
              <a:lnSpc>
                <a:spcPct val="110000"/>
              </a:lnSpc>
              <a:spcBef>
                <a:spcPts val="1200"/>
              </a:spcBef>
              <a:buNone/>
            </a:pPr>
            <a:r>
              <a:rPr lang="en-US" sz="1200" b="1" dirty="0"/>
              <a:t>Attendance: </a:t>
            </a:r>
            <a:r>
              <a:rPr lang="en-US" sz="1200" dirty="0"/>
              <a:t>You are expected to attend every session. A minimum attendance rate of 80% is required for you to remain in the program. If you are unable to attend due to illness or other legitimate reasons, you must phone or email the program facilitator and your company President prior to the start of the meeting. </a:t>
            </a:r>
            <a:endParaRPr lang="en-CA" sz="1200" dirty="0"/>
          </a:p>
          <a:p>
            <a:pPr marL="0" indent="0">
              <a:lnSpc>
                <a:spcPct val="110000"/>
              </a:lnSpc>
              <a:buNone/>
            </a:pPr>
            <a:r>
              <a:rPr lang="en-US" sz="1200" b="1" dirty="0"/>
              <a:t>Respect: </a:t>
            </a:r>
            <a:r>
              <a:rPr lang="en-US" sz="1200" dirty="0"/>
              <a:t>Business will be conducted in a professional manner, give everyone the opportunity to speak at meetings, voice opinions, and make suggestions. You are expected to respect other participants and support the decisions made by your company in conducting its business. </a:t>
            </a:r>
            <a:endParaRPr lang="en-CA" sz="1200" dirty="0"/>
          </a:p>
          <a:p>
            <a:pPr marL="0" indent="0">
              <a:lnSpc>
                <a:spcPct val="110000"/>
              </a:lnSpc>
              <a:buNone/>
            </a:pPr>
            <a:r>
              <a:rPr lang="en-US" sz="1200" b="1" dirty="0"/>
              <a:t>Punctuality: </a:t>
            </a:r>
            <a:r>
              <a:rPr lang="en-US" sz="1200" dirty="0"/>
              <a:t>Meetings will begin and end as scheduled. Please plan to arrive on time. </a:t>
            </a:r>
            <a:endParaRPr lang="en-CA" sz="1200" dirty="0"/>
          </a:p>
          <a:p>
            <a:pPr marL="0" indent="0">
              <a:lnSpc>
                <a:spcPct val="110000"/>
              </a:lnSpc>
              <a:buNone/>
            </a:pPr>
            <a:r>
              <a:rPr lang="en-US" sz="1200" b="1" dirty="0"/>
              <a:t>Transportation: </a:t>
            </a:r>
            <a:r>
              <a:rPr lang="en-US" sz="1200" dirty="0"/>
              <a:t>You must make their own arrangements for transportation to and from meetings. </a:t>
            </a:r>
            <a:endParaRPr lang="en-CA" sz="1200" dirty="0"/>
          </a:p>
          <a:p>
            <a:pPr marL="0" indent="0">
              <a:lnSpc>
                <a:spcPct val="110000"/>
              </a:lnSpc>
              <a:buNone/>
            </a:pPr>
            <a:r>
              <a:rPr lang="en-US" sz="1200" b="1" dirty="0"/>
              <a:t>Meeting Space: </a:t>
            </a:r>
            <a:r>
              <a:rPr lang="en-US" sz="1200" dirty="0"/>
              <a:t>Respect the meeting facilities.  Help with room set-up and clean-up as required.</a:t>
            </a:r>
            <a:endParaRPr lang="en-CA" sz="1200" dirty="0"/>
          </a:p>
          <a:p>
            <a:pPr marL="0" indent="0">
              <a:lnSpc>
                <a:spcPct val="110000"/>
              </a:lnSpc>
              <a:buNone/>
            </a:pPr>
            <a:r>
              <a:rPr lang="en-US" sz="1200" b="1" dirty="0"/>
              <a:t>Use of Banned Substances: </a:t>
            </a:r>
            <a:r>
              <a:rPr lang="en-US" sz="1200" dirty="0"/>
              <a:t>Smoking, consumption of alcohol, or use of illegal drugs is not acceptable and will result in immediate dismissal from the program.</a:t>
            </a:r>
            <a:endParaRPr lang="en-CA" sz="1200" dirty="0"/>
          </a:p>
          <a:p>
            <a:pPr marL="0" indent="0">
              <a:lnSpc>
                <a:spcPct val="110000"/>
              </a:lnSpc>
              <a:buNone/>
            </a:pPr>
            <a:r>
              <a:rPr lang="en-US" sz="1200" b="1" dirty="0"/>
              <a:t>Cell Phones and Electronics: </a:t>
            </a:r>
            <a:r>
              <a:rPr lang="en-US" sz="1200" dirty="0"/>
              <a:t>You are encouraged to bring your own device (i.e. tablet, cell phone, laptop, etc.) for use in program activities; however, you do so at your own risk. JA Canada, your local JA Charter office, nor the program facilitators are responsible for lost or stolen property. When these devices are not needed, make sure they are put away and turned off.</a:t>
            </a:r>
            <a:r>
              <a:rPr lang="en-US" sz="1200" b="1" dirty="0"/>
              <a:t> </a:t>
            </a:r>
            <a:endParaRPr lang="en-CA" sz="1200" dirty="0"/>
          </a:p>
          <a:p>
            <a:pPr marL="0" indent="0">
              <a:lnSpc>
                <a:spcPct val="110000"/>
              </a:lnSpc>
              <a:buNone/>
            </a:pPr>
            <a:r>
              <a:rPr lang="en-US" sz="1200" b="1" dirty="0"/>
              <a:t>Snacks: </a:t>
            </a:r>
            <a:r>
              <a:rPr lang="en-US" sz="1200" dirty="0"/>
              <a:t>You should bring water or other healthy drinks and snacks for consumption during meeting breaks.</a:t>
            </a:r>
            <a:endParaRPr lang="en-CA" sz="1200" dirty="0"/>
          </a:p>
          <a:p>
            <a:pPr marL="0" indent="0">
              <a:lnSpc>
                <a:spcPct val="110000"/>
              </a:lnSpc>
              <a:buNone/>
            </a:pPr>
            <a:r>
              <a:rPr lang="en-US" sz="1200" b="1" dirty="0"/>
              <a:t>Use of Social Media: </a:t>
            </a:r>
            <a:r>
              <a:rPr lang="en-US" sz="1200" dirty="0"/>
              <a:t>All use of social media to communicate about </a:t>
            </a:r>
            <a:r>
              <a:rPr lang="en-US" sz="1200" i="1" dirty="0"/>
              <a:t>JA</a:t>
            </a:r>
            <a:r>
              <a:rPr lang="en-US" sz="1200" dirty="0"/>
              <a:t> </a:t>
            </a:r>
            <a:r>
              <a:rPr lang="en-US" sz="1200" i="1" dirty="0"/>
              <a:t>Company Program</a:t>
            </a:r>
            <a:r>
              <a:rPr lang="en-US" sz="1200" dirty="0"/>
              <a:t> must reflect the principles of privacy, respectfulness, truthfulness, good taste, and empathy.</a:t>
            </a:r>
            <a:endParaRPr lang="en-CA" sz="1200" dirty="0"/>
          </a:p>
          <a:p>
            <a:pPr marL="0" indent="0">
              <a:lnSpc>
                <a:spcPct val="110000"/>
              </a:lnSpc>
              <a:buNone/>
            </a:pPr>
            <a:r>
              <a:rPr lang="en-US" sz="1200" b="1" dirty="0"/>
              <a:t>Termination of Participation: </a:t>
            </a:r>
            <a:r>
              <a:rPr lang="en-US" sz="1200" dirty="0"/>
              <a:t>You will be asked to leave the </a:t>
            </a:r>
            <a:r>
              <a:rPr lang="en-US" sz="1200" i="1" dirty="0"/>
              <a:t>JA Company Program</a:t>
            </a:r>
            <a:r>
              <a:rPr lang="en-US" sz="1200" dirty="0"/>
              <a:t> if your attendance or inappropriate conduct becomes problematic.</a:t>
            </a:r>
          </a:p>
          <a:p>
            <a:pPr marL="0" indent="0">
              <a:lnSpc>
                <a:spcPct val="110000"/>
              </a:lnSpc>
              <a:buNone/>
            </a:pPr>
            <a:r>
              <a:rPr lang="en-US" sz="1200" b="1" dirty="0"/>
              <a:t>Personal Safety</a:t>
            </a:r>
            <a:r>
              <a:rPr lang="en-US" sz="1200" dirty="0"/>
              <a:t>: </a:t>
            </a:r>
            <a:r>
              <a:rPr lang="en-CA" sz="1200" dirty="0"/>
              <a:t>In the operations of your company you may be in situations where you will be in direct contact with customers or potential customers.  Services or sales must be only be offered in a public space and you should plan to work in pairs. If any incident occurs where you feel uncomfortable, speak to your mentors or JA Company Program Manager immediately.</a:t>
            </a:r>
          </a:p>
          <a:p>
            <a:pPr marL="0" indent="0">
              <a:lnSpc>
                <a:spcPct val="110000"/>
              </a:lnSpc>
              <a:buNone/>
            </a:pPr>
            <a:endParaRPr lang="en-CA" sz="1200" dirty="0"/>
          </a:p>
          <a:p>
            <a:pPr marL="0" indent="0">
              <a:buNone/>
            </a:pPr>
            <a:r>
              <a:rPr lang="en-US" b="1" dirty="0"/>
              <a:t>	</a:t>
            </a:r>
            <a:endParaRPr lang="en-CA" dirty="0"/>
          </a:p>
          <a:p>
            <a:endParaRPr lang="en-CA" dirty="0"/>
          </a:p>
        </p:txBody>
      </p:sp>
    </p:spTree>
    <p:extLst>
      <p:ext uri="{BB962C8B-B14F-4D97-AF65-F5344CB8AC3E}">
        <p14:creationId xmlns:p14="http://schemas.microsoft.com/office/powerpoint/2010/main" val="2509590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488" y="1125930"/>
            <a:ext cx="5915025" cy="7477668"/>
          </a:xfrm>
        </p:spPr>
        <p:txBody>
          <a:bodyPr>
            <a:normAutofit/>
          </a:bodyPr>
          <a:lstStyle/>
          <a:p>
            <a:pPr marL="0" indent="0">
              <a:lnSpc>
                <a:spcPct val="120000"/>
              </a:lnSpc>
              <a:spcBef>
                <a:spcPts val="1200"/>
              </a:spcBef>
              <a:buNone/>
            </a:pPr>
            <a:r>
              <a:rPr lang="en-IN" sz="1400" b="1" dirty="0">
                <a:solidFill>
                  <a:schemeClr val="accent6"/>
                </a:solidFill>
              </a:rPr>
              <a:t>JA Canada Resource Portal</a:t>
            </a:r>
          </a:p>
          <a:p>
            <a:pPr marL="0" indent="0">
              <a:lnSpc>
                <a:spcPct val="120000"/>
              </a:lnSpc>
              <a:spcBef>
                <a:spcPts val="1200"/>
              </a:spcBef>
              <a:buNone/>
            </a:pPr>
            <a:r>
              <a:rPr lang="en-IN" sz="1200" dirty="0"/>
              <a:t>You are now part of a program that can truly change your life. You are joining the millions of teens from around the world who have started and operated real businesses with a JA Volunteer as guide and mentor.</a:t>
            </a:r>
            <a:endParaRPr lang="en-CA" sz="1200" dirty="0"/>
          </a:p>
          <a:p>
            <a:pPr marL="0" indent="0">
              <a:lnSpc>
                <a:spcPct val="120000"/>
              </a:lnSpc>
              <a:spcBef>
                <a:spcPts val="1200"/>
              </a:spcBef>
              <a:buNone/>
            </a:pPr>
            <a:r>
              <a:rPr lang="en-IN" sz="1200" dirty="0"/>
              <a:t>Your team will use creativity, planning, marketing, sales, organization, and leadership to start an actual business. You will make decisions and answer questions about funding, management, and teamwork found in the real world of business. With your dedication, this experience can pave the way for your own personal venture.</a:t>
            </a:r>
            <a:endParaRPr lang="en-CA" sz="1200" dirty="0"/>
          </a:p>
          <a:p>
            <a:pPr marL="0" indent="0">
              <a:lnSpc>
                <a:spcPct val="120000"/>
              </a:lnSpc>
              <a:spcBef>
                <a:spcPts val="1200"/>
              </a:spcBef>
              <a:buNone/>
            </a:pPr>
            <a:r>
              <a:rPr lang="en-IN" sz="1200" dirty="0"/>
              <a:t>Whether you aspire to be an entrepreneur or not, you will gain essential skills such as problem solving, communication, innovative thinking, critical thinking, and personal responsibility. </a:t>
            </a:r>
          </a:p>
          <a:p>
            <a:pPr marL="0" indent="0">
              <a:lnSpc>
                <a:spcPct val="120000"/>
              </a:lnSpc>
              <a:spcBef>
                <a:spcPts val="1200"/>
              </a:spcBef>
              <a:buNone/>
            </a:pPr>
            <a:r>
              <a:rPr lang="en-IN" sz="1200" dirty="0"/>
              <a:t>To get started, visit the link below and register an account to access the JA Canada Resource Portal.</a:t>
            </a:r>
          </a:p>
          <a:p>
            <a:pPr marL="0" indent="0">
              <a:buNone/>
            </a:pPr>
            <a:endParaRPr lang="en-CA" sz="1200" dirty="0"/>
          </a:p>
          <a:p>
            <a:pPr marL="0" indent="0">
              <a:buNone/>
            </a:pPr>
            <a:r>
              <a:rPr lang="en-IN" sz="1200" b="1" dirty="0"/>
              <a:t>Visit: </a:t>
            </a:r>
            <a:r>
              <a:rPr lang="en-IN" sz="1200" dirty="0">
                <a:hlinkClick r:id="rId2"/>
              </a:rPr>
              <a:t>https://resources.jacanada.org/</a:t>
            </a:r>
            <a:r>
              <a:rPr lang="en-IN" sz="1200" dirty="0"/>
              <a:t> and click the “Register” button.</a:t>
            </a:r>
          </a:p>
          <a:p>
            <a:pPr marL="0" indent="0">
              <a:buNone/>
            </a:pPr>
            <a:endParaRPr lang="en-IN" sz="1200" dirty="0"/>
          </a:p>
          <a:p>
            <a:pPr marL="0" indent="0">
              <a:buNone/>
            </a:pPr>
            <a:r>
              <a:rPr lang="en-IN" sz="1200" dirty="0"/>
              <a:t>Record your login details here and keep this for future reference:</a:t>
            </a:r>
          </a:p>
          <a:p>
            <a:pPr marL="0" indent="0">
              <a:buNone/>
            </a:pPr>
            <a:endParaRPr lang="en-IN" sz="1200" dirty="0"/>
          </a:p>
          <a:p>
            <a:pPr marL="0" indent="446088">
              <a:buNone/>
            </a:pPr>
            <a:r>
              <a:rPr lang="en-IN" sz="1200" b="1" dirty="0"/>
              <a:t>Username:</a:t>
            </a:r>
            <a:r>
              <a:rPr lang="en-IN" sz="1200" dirty="0"/>
              <a:t> _______________________</a:t>
            </a:r>
          </a:p>
          <a:p>
            <a:pPr marL="0" indent="446088">
              <a:buNone/>
            </a:pPr>
            <a:endParaRPr lang="en-CA" sz="1200" dirty="0"/>
          </a:p>
          <a:p>
            <a:pPr marL="0" indent="446088">
              <a:buNone/>
            </a:pPr>
            <a:r>
              <a:rPr lang="en-IN" sz="1200" b="1" dirty="0"/>
              <a:t>Password:</a:t>
            </a:r>
            <a:r>
              <a:rPr lang="en-IN" sz="1200" dirty="0"/>
              <a:t> _______________________</a:t>
            </a:r>
          </a:p>
          <a:p>
            <a:pPr marL="0" indent="446088">
              <a:buNone/>
            </a:pPr>
            <a:endParaRPr lang="en-IN" sz="1200" dirty="0"/>
          </a:p>
          <a:p>
            <a:pPr marL="0" indent="0">
              <a:lnSpc>
                <a:spcPct val="110000"/>
              </a:lnSpc>
              <a:buNone/>
            </a:pPr>
            <a:r>
              <a:rPr lang="en-IN" sz="1200" dirty="0"/>
              <a:t>Once you register, you will be ready to explore and familiarize yourself with the some materials you will use to succeed in the </a:t>
            </a:r>
            <a:r>
              <a:rPr lang="en-IN" sz="1200" i="1" dirty="0"/>
              <a:t>JA Company Program</a:t>
            </a:r>
            <a:r>
              <a:rPr lang="en-IN" sz="1200" dirty="0"/>
              <a:t>. </a:t>
            </a:r>
            <a:endParaRPr lang="en-CA" sz="12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1725" y="481958"/>
            <a:ext cx="1654788" cy="414675"/>
          </a:xfrm>
          <a:prstGeom prst="rect">
            <a:avLst/>
          </a:prstGeom>
        </p:spPr>
      </p:pic>
    </p:spTree>
    <p:extLst>
      <p:ext uri="{BB962C8B-B14F-4D97-AF65-F5344CB8AC3E}">
        <p14:creationId xmlns:p14="http://schemas.microsoft.com/office/powerpoint/2010/main" val="322795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156</TotalTime>
  <Words>769</Words>
  <Application>Microsoft Office PowerPoint</Application>
  <PresentationFormat>Letter Paper (8.5x11 in)</PresentationFormat>
  <Paragraphs>78</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Wingdings</vt:lpstr>
      <vt:lpstr>Office Theme</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Lippa</dc:creator>
  <cp:lastModifiedBy>Stephen Lippa</cp:lastModifiedBy>
  <cp:revision>28</cp:revision>
  <cp:lastPrinted>2016-09-07T18:58:35Z</cp:lastPrinted>
  <dcterms:created xsi:type="dcterms:W3CDTF">2015-09-23T22:45:10Z</dcterms:created>
  <dcterms:modified xsi:type="dcterms:W3CDTF">2016-09-12T19:35:19Z</dcterms:modified>
</cp:coreProperties>
</file>