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3"/>
  </p:notesMasterIdLst>
  <p:sldIdLst>
    <p:sldId id="282" r:id="rId2"/>
    <p:sldId id="338" r:id="rId3"/>
    <p:sldId id="259" r:id="rId4"/>
    <p:sldId id="283" r:id="rId5"/>
    <p:sldId id="264" r:id="rId6"/>
    <p:sldId id="270" r:id="rId7"/>
    <p:sldId id="266" r:id="rId8"/>
    <p:sldId id="328" r:id="rId9"/>
    <p:sldId id="267" r:id="rId10"/>
    <p:sldId id="326" r:id="rId11"/>
    <p:sldId id="271" r:id="rId12"/>
    <p:sldId id="272" r:id="rId13"/>
    <p:sldId id="273" r:id="rId14"/>
    <p:sldId id="317" r:id="rId15"/>
    <p:sldId id="276" r:id="rId16"/>
    <p:sldId id="278" r:id="rId17"/>
    <p:sldId id="279" r:id="rId18"/>
    <p:sldId id="280" r:id="rId19"/>
    <p:sldId id="332" r:id="rId20"/>
    <p:sldId id="284" r:id="rId21"/>
    <p:sldId id="285" r:id="rId22"/>
    <p:sldId id="286" r:id="rId23"/>
    <p:sldId id="288" r:id="rId24"/>
    <p:sldId id="289" r:id="rId25"/>
    <p:sldId id="290" r:id="rId26"/>
    <p:sldId id="291" r:id="rId27"/>
    <p:sldId id="324" r:id="rId28"/>
    <p:sldId id="329" r:id="rId29"/>
    <p:sldId id="325" r:id="rId30"/>
    <p:sldId id="292" r:id="rId31"/>
    <p:sldId id="293" r:id="rId32"/>
    <p:sldId id="333" r:id="rId33"/>
    <p:sldId id="294" r:id="rId34"/>
    <p:sldId id="295" r:id="rId35"/>
    <p:sldId id="296" r:id="rId36"/>
    <p:sldId id="298" r:id="rId37"/>
    <p:sldId id="323" r:id="rId38"/>
    <p:sldId id="299" r:id="rId39"/>
    <p:sldId id="300" r:id="rId40"/>
    <p:sldId id="301" r:id="rId41"/>
    <p:sldId id="303" r:id="rId42"/>
    <p:sldId id="304" r:id="rId43"/>
    <p:sldId id="334" r:id="rId44"/>
    <p:sldId id="305" r:id="rId45"/>
    <p:sldId id="306" r:id="rId46"/>
    <p:sldId id="308" r:id="rId47"/>
    <p:sldId id="337" r:id="rId48"/>
    <p:sldId id="309" r:id="rId49"/>
    <p:sldId id="311" r:id="rId50"/>
    <p:sldId id="313" r:id="rId51"/>
    <p:sldId id="310" r:id="rId52"/>
    <p:sldId id="312" r:id="rId53"/>
    <p:sldId id="314" r:id="rId54"/>
    <p:sldId id="315" r:id="rId55"/>
    <p:sldId id="316" r:id="rId56"/>
    <p:sldId id="318" r:id="rId57"/>
    <p:sldId id="319" r:id="rId58"/>
    <p:sldId id="330" r:id="rId59"/>
    <p:sldId id="335" r:id="rId60"/>
    <p:sldId id="336" r:id="rId61"/>
    <p:sldId id="321" r:id="rId6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uest User" initials="GU" lastIdx="2" clrIdx="0"/>
  <p:cmAuthor id="2" name="Deborah Wakeham" initials="DW" lastIdx="6" clrIdx="1">
    <p:extLst>
      <p:ext uri="{19B8F6BF-5375-455C-9EA6-DF929625EA0E}">
        <p15:presenceInfo xmlns:p15="http://schemas.microsoft.com/office/powerpoint/2012/main" userId="Deborah Wakeh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EE43"/>
    <a:srgbClr val="FE8204"/>
    <a:srgbClr val="E77B2B"/>
    <a:srgbClr val="F37C35"/>
    <a:srgbClr val="85C656"/>
    <a:srgbClr val="FDB614"/>
    <a:srgbClr val="1DB46C"/>
    <a:srgbClr val="F26022"/>
    <a:srgbClr val="FFA969"/>
    <a:srgbClr val="1CB5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003"/>
    <p:restoredTop sz="89870" autoAdjust="0"/>
  </p:normalViewPr>
  <p:slideViewPr>
    <p:cSldViewPr snapToGrid="0">
      <p:cViewPr varScale="1">
        <p:scale>
          <a:sx n="102" d="100"/>
          <a:sy n="102" d="100"/>
        </p:scale>
        <p:origin x="1530"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commentAuthors" Target="commentAuthors.xml"/><Relationship Id="rId69"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i" userId="d49a0413-6d15-4eba-ac53-6356dfcc59f0" providerId="ADAL" clId="{2E0624E4-9B06-4533-BEAD-2C19F1EDF4EE}"/>
    <pc:docChg chg="custSel">
      <pc:chgData name="Kari" userId="d49a0413-6d15-4eba-ac53-6356dfcc59f0" providerId="ADAL" clId="{2E0624E4-9B06-4533-BEAD-2C19F1EDF4EE}" dt="2020-09-28T18:01:17.884" v="0" actId="1592"/>
      <pc:docMkLst>
        <pc:docMk/>
      </pc:docMkLst>
      <pc:sldChg chg="delCm">
        <pc:chgData name="Kari" userId="d49a0413-6d15-4eba-ac53-6356dfcc59f0" providerId="ADAL" clId="{2E0624E4-9B06-4533-BEAD-2C19F1EDF4EE}" dt="2020-09-28T18:01:17.884" v="0" actId="1592"/>
        <pc:sldMkLst>
          <pc:docMk/>
          <pc:sldMk cId="2756826526" sldId="31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592792-096B-4D02-B13D-ABCB41933153}" type="datetimeFigureOut">
              <a:rPr lang="en-CA" smtClean="0"/>
              <a:t>2020-09-28</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BACB79-AA77-40A7-86B4-E5D47F90726B}" type="slidenum">
              <a:rPr lang="en-CA" smtClean="0"/>
              <a:t>‹#›</a:t>
            </a:fld>
            <a:endParaRPr lang="en-CA"/>
          </a:p>
        </p:txBody>
      </p:sp>
    </p:spTree>
    <p:extLst>
      <p:ext uri="{BB962C8B-B14F-4D97-AF65-F5344CB8AC3E}">
        <p14:creationId xmlns:p14="http://schemas.microsoft.com/office/powerpoint/2010/main" val="429003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jabc.ca/classroom-presentations/"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jabc.ca/classroom-presentations/"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Depending on Health &amp; Safety Protocols: </a:t>
            </a:r>
          </a:p>
          <a:p>
            <a:r>
              <a:rPr lang="en-CA" dirty="0"/>
              <a:t>The following slides</a:t>
            </a:r>
            <a:r>
              <a:rPr lang="en-CA" baseline="0" dirty="0"/>
              <a:t> may be used in place of using the printed Definition Cards provided.</a:t>
            </a:r>
            <a:endParaRPr lang="en-CA" dirty="0"/>
          </a:p>
        </p:txBody>
      </p:sp>
      <p:sp>
        <p:nvSpPr>
          <p:cNvPr id="4" name="Slide Number Placeholder 3"/>
          <p:cNvSpPr>
            <a:spLocks noGrp="1"/>
          </p:cNvSpPr>
          <p:nvPr>
            <p:ph type="sldNum" sz="quarter" idx="10"/>
          </p:nvPr>
        </p:nvSpPr>
        <p:spPr/>
        <p:txBody>
          <a:bodyPr/>
          <a:lstStyle/>
          <a:p>
            <a:fld id="{33BACB79-AA77-40A7-86B4-E5D47F90726B}" type="slidenum">
              <a:rPr lang="en-CA" smtClean="0"/>
              <a:t>10</a:t>
            </a:fld>
            <a:endParaRPr lang="en-CA"/>
          </a:p>
        </p:txBody>
      </p:sp>
    </p:spTree>
    <p:extLst>
      <p:ext uri="{BB962C8B-B14F-4D97-AF65-F5344CB8AC3E}">
        <p14:creationId xmlns:p14="http://schemas.microsoft.com/office/powerpoint/2010/main" val="5925593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Suggestion: </a:t>
            </a:r>
          </a:p>
          <a:p>
            <a:r>
              <a:rPr lang="en-CA" dirty="0"/>
              <a:t>Distribute a piece</a:t>
            </a:r>
            <a:r>
              <a:rPr lang="en-CA" baseline="0" dirty="0"/>
              <a:t> of paper to each student or have them draw three equal boxes on the back side of their Preparation Portfolios and add Earn, Save, Spend at the top of each column.</a:t>
            </a:r>
            <a:endParaRPr lang="en-CA" dirty="0"/>
          </a:p>
        </p:txBody>
      </p:sp>
      <p:sp>
        <p:nvSpPr>
          <p:cNvPr id="4" name="Slide Number Placeholder 3"/>
          <p:cNvSpPr>
            <a:spLocks noGrp="1"/>
          </p:cNvSpPr>
          <p:nvPr>
            <p:ph type="sldNum" sz="quarter" idx="10"/>
          </p:nvPr>
        </p:nvSpPr>
        <p:spPr/>
        <p:txBody>
          <a:bodyPr/>
          <a:lstStyle/>
          <a:p>
            <a:fld id="{33BACB79-AA77-40A7-86B4-E5D47F90726B}" type="slidenum">
              <a:rPr lang="en-CA" smtClean="0"/>
              <a:t>11</a:t>
            </a:fld>
            <a:endParaRPr lang="en-CA"/>
          </a:p>
        </p:txBody>
      </p:sp>
    </p:spTree>
    <p:extLst>
      <p:ext uri="{BB962C8B-B14F-4D97-AF65-F5344CB8AC3E}">
        <p14:creationId xmlns:p14="http://schemas.microsoft.com/office/powerpoint/2010/main" val="3992223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 Program videos are available in downloadable formats here: </a:t>
            </a:r>
            <a:r>
              <a:rPr lang="en-US" dirty="0">
                <a:hlinkClick r:id="rId3"/>
              </a:rPr>
              <a:t>https://jabc.ca/classroom-presentations/</a:t>
            </a:r>
            <a:r>
              <a:rPr lang="en-US" dirty="0"/>
              <a:t> </a:t>
            </a:r>
          </a:p>
          <a:p>
            <a:endParaRPr lang="en-US" dirty="0"/>
          </a:p>
          <a:p>
            <a:r>
              <a:rPr lang="en-US"/>
              <a:t>If the following video will not run on your device from this slide deck, then please visit this webpage to directly download the video and show the video to students from outside of this slide deck.</a:t>
            </a: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33BACB79-AA77-40A7-86B4-E5D47F90726B}" type="slidenum">
              <a:rPr lang="en-CA" smtClean="0"/>
              <a:t>16</a:t>
            </a:fld>
            <a:endParaRPr lang="en-CA"/>
          </a:p>
        </p:txBody>
      </p:sp>
    </p:spTree>
    <p:extLst>
      <p:ext uri="{BB962C8B-B14F-4D97-AF65-F5344CB8AC3E}">
        <p14:creationId xmlns:p14="http://schemas.microsoft.com/office/powerpoint/2010/main" val="12497424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Depending on Health &amp; Safety Protocols: </a:t>
            </a:r>
          </a:p>
          <a:p>
            <a:pPr marL="0" marR="0" indent="0" algn="l" defTabSz="914400" rtl="0" eaLnBrk="1" fontAlgn="auto" latinLnBrk="0" hangingPunct="1">
              <a:lnSpc>
                <a:spcPct val="100000"/>
              </a:lnSpc>
              <a:spcBef>
                <a:spcPts val="0"/>
              </a:spcBef>
              <a:spcAft>
                <a:spcPts val="0"/>
              </a:spcAft>
              <a:buClrTx/>
              <a:buSzTx/>
              <a:buFontTx/>
              <a:buNone/>
              <a:tabLst/>
              <a:defRPr/>
            </a:pPr>
            <a:r>
              <a:rPr lang="en-CA" sz="1200" b="0" i="0" kern="1200" dirty="0">
                <a:solidFill>
                  <a:schemeClr val="tx1"/>
                </a:solidFill>
                <a:effectLst/>
                <a:latin typeface="+mn-lt"/>
                <a:ea typeface="+mn-ea"/>
                <a:cs typeface="+mn-cs"/>
              </a:rPr>
              <a:t>The host teacher should determine whether the game can be safely played</a:t>
            </a:r>
            <a:r>
              <a:rPr lang="en-CA" sz="1200" b="0" i="0" kern="1200" baseline="0" dirty="0">
                <a:solidFill>
                  <a:schemeClr val="tx1"/>
                </a:solidFill>
                <a:effectLst/>
                <a:latin typeface="+mn-lt"/>
                <a:ea typeface="+mn-ea"/>
                <a:cs typeface="+mn-cs"/>
              </a:rPr>
              <a:t> or move on to the next activity.</a:t>
            </a:r>
            <a:endParaRPr lang="en-CA" sz="1200" b="0" i="0" kern="1200" dirty="0">
              <a:solidFill>
                <a:schemeClr val="tx1"/>
              </a:solidFill>
              <a:effectLst/>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33BACB79-AA77-40A7-86B4-E5D47F90726B}" type="slidenum">
              <a:rPr lang="en-CA" smtClean="0"/>
              <a:t>17</a:t>
            </a:fld>
            <a:endParaRPr lang="en-CA"/>
          </a:p>
        </p:txBody>
      </p:sp>
    </p:spTree>
    <p:extLst>
      <p:ext uri="{BB962C8B-B14F-4D97-AF65-F5344CB8AC3E}">
        <p14:creationId xmlns:p14="http://schemas.microsoft.com/office/powerpoint/2010/main" val="29529396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JA Program videos are available in downloadable formats here: </a:t>
            </a:r>
            <a:r>
              <a:rPr lang="en-US" dirty="0">
                <a:hlinkClick r:id="rId3"/>
              </a:rPr>
              <a:t>https://jabc.ca/classroom-presentations/</a:t>
            </a:r>
            <a:r>
              <a:rPr lang="en-US" dirty="0"/>
              <a:t> </a:t>
            </a:r>
          </a:p>
          <a:p>
            <a:endParaRPr lang="en-US" dirty="0">
              <a:cs typeface="Calibri"/>
            </a:endParaRPr>
          </a:p>
          <a:p>
            <a:r>
              <a:rPr lang="en-US">
                <a:cs typeface="Calibri"/>
              </a:rPr>
              <a:t>If the following video will not run on your device from this slide deck, then please visit this webpage to directly download the video and show the video to students from outside of this slide deck.</a:t>
            </a:r>
            <a:endParaRPr lang="en-US" dirty="0">
              <a:cs typeface="Calibri"/>
            </a:endParaRPr>
          </a:p>
        </p:txBody>
      </p:sp>
      <p:sp>
        <p:nvSpPr>
          <p:cNvPr id="4" name="Slide Number Placeholder 3"/>
          <p:cNvSpPr>
            <a:spLocks noGrp="1"/>
          </p:cNvSpPr>
          <p:nvPr>
            <p:ph type="sldNum" sz="quarter" idx="5"/>
          </p:nvPr>
        </p:nvSpPr>
        <p:spPr/>
        <p:txBody>
          <a:bodyPr/>
          <a:lstStyle/>
          <a:p>
            <a:fld id="{33BACB79-AA77-40A7-86B4-E5D47F90726B}" type="slidenum">
              <a:rPr lang="en-CA" smtClean="0"/>
              <a:t>22</a:t>
            </a:fld>
            <a:endParaRPr lang="en-CA"/>
          </a:p>
        </p:txBody>
      </p:sp>
    </p:spTree>
    <p:extLst>
      <p:ext uri="{BB962C8B-B14F-4D97-AF65-F5344CB8AC3E}">
        <p14:creationId xmlns:p14="http://schemas.microsoft.com/office/powerpoint/2010/main" val="14851358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Depending on Health &amp; Safety Protocols: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 host teacher should determine whether the game can be safely played or move on to the next activity.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3BACB79-AA77-40A7-86B4-E5D47F90726B}" type="slidenum">
              <a:rPr lang="en-CA" smtClean="0"/>
              <a:t>30</a:t>
            </a:fld>
            <a:endParaRPr lang="en-CA"/>
          </a:p>
        </p:txBody>
      </p:sp>
    </p:spTree>
    <p:extLst>
      <p:ext uri="{BB962C8B-B14F-4D97-AF65-F5344CB8AC3E}">
        <p14:creationId xmlns:p14="http://schemas.microsoft.com/office/powerpoint/2010/main" val="5435486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Due to Health &amp; Safety Protocols: It</a:t>
            </a:r>
            <a:r>
              <a:rPr lang="en-US" sz="1200" b="0" i="0" kern="1200" baseline="0" dirty="0">
                <a:solidFill>
                  <a:schemeClr val="tx1"/>
                </a:solidFill>
                <a:effectLst/>
                <a:latin typeface="+mn-lt"/>
                <a:ea typeface="+mn-ea"/>
                <a:cs typeface="+mn-cs"/>
              </a:rPr>
              <a:t> is recommended that students </a:t>
            </a:r>
            <a:r>
              <a:rPr lang="en-CA" sz="1200" b="0" i="0" kern="1200" dirty="0">
                <a:solidFill>
                  <a:schemeClr val="tx1"/>
                </a:solidFill>
                <a:effectLst/>
                <a:latin typeface="+mn-lt"/>
                <a:ea typeface="+mn-ea"/>
                <a:cs typeface="+mn-cs"/>
              </a:rPr>
              <a:t>stand if they are in</a:t>
            </a:r>
            <a:r>
              <a:rPr lang="en-CA" sz="1200" b="0" i="0" kern="1200" baseline="0" dirty="0">
                <a:solidFill>
                  <a:schemeClr val="tx1"/>
                </a:solidFill>
                <a:effectLst/>
                <a:latin typeface="+mn-lt"/>
                <a:ea typeface="+mn-ea"/>
                <a:cs typeface="+mn-cs"/>
              </a:rPr>
              <a:t> favor of</a:t>
            </a:r>
            <a:r>
              <a:rPr lang="en-CA" sz="1200" b="0" i="0" kern="1200" dirty="0">
                <a:solidFill>
                  <a:schemeClr val="tx1"/>
                </a:solidFill>
                <a:effectLst/>
                <a:latin typeface="+mn-lt"/>
                <a:ea typeface="+mn-ea"/>
                <a:cs typeface="+mn-cs"/>
              </a:rPr>
              <a:t> giving a loan and stay seated if they are against giving a loan. </a:t>
            </a:r>
            <a:endParaRPr lang="en-CA" dirty="0"/>
          </a:p>
        </p:txBody>
      </p:sp>
      <p:sp>
        <p:nvSpPr>
          <p:cNvPr id="4" name="Slide Number Placeholder 3"/>
          <p:cNvSpPr>
            <a:spLocks noGrp="1"/>
          </p:cNvSpPr>
          <p:nvPr>
            <p:ph type="sldNum" sz="quarter" idx="10"/>
          </p:nvPr>
        </p:nvSpPr>
        <p:spPr/>
        <p:txBody>
          <a:bodyPr/>
          <a:lstStyle/>
          <a:p>
            <a:fld id="{33BACB79-AA77-40A7-86B4-E5D47F90726B}" type="slidenum">
              <a:rPr lang="en-CA" smtClean="0"/>
              <a:t>54</a:t>
            </a:fld>
            <a:endParaRPr lang="en-CA"/>
          </a:p>
        </p:txBody>
      </p:sp>
    </p:spTree>
    <p:extLst>
      <p:ext uri="{BB962C8B-B14F-4D97-AF65-F5344CB8AC3E}">
        <p14:creationId xmlns:p14="http://schemas.microsoft.com/office/powerpoint/2010/main" val="10625158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Due to Health &amp; Safety Protocols: It is recommended that students stand if they are in favor of giving a loan and stay seated if they are against giving a loan. </a:t>
            </a:r>
          </a:p>
        </p:txBody>
      </p:sp>
      <p:sp>
        <p:nvSpPr>
          <p:cNvPr id="4" name="Slide Number Placeholder 3"/>
          <p:cNvSpPr>
            <a:spLocks noGrp="1"/>
          </p:cNvSpPr>
          <p:nvPr>
            <p:ph type="sldNum" sz="quarter" idx="10"/>
          </p:nvPr>
        </p:nvSpPr>
        <p:spPr/>
        <p:txBody>
          <a:bodyPr/>
          <a:lstStyle/>
          <a:p>
            <a:fld id="{33BACB79-AA77-40A7-86B4-E5D47F90726B}" type="slidenum">
              <a:rPr lang="en-CA" smtClean="0"/>
              <a:t>55</a:t>
            </a:fld>
            <a:endParaRPr lang="en-CA"/>
          </a:p>
        </p:txBody>
      </p:sp>
    </p:spTree>
    <p:extLst>
      <p:ext uri="{BB962C8B-B14F-4D97-AF65-F5344CB8AC3E}">
        <p14:creationId xmlns:p14="http://schemas.microsoft.com/office/powerpoint/2010/main" val="23776868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Depending on Health &amp; Safety Protocols: </a:t>
            </a:r>
          </a:p>
          <a:p>
            <a:pPr>
              <a:defRPr/>
            </a:pPr>
            <a:r>
              <a:rPr lang="en-US" sz="1200" b="0" i="0" kern="1200">
                <a:solidFill>
                  <a:schemeClr val="tx1"/>
                </a:solidFill>
                <a:effectLst/>
                <a:latin typeface="+mn-lt"/>
                <a:ea typeface="+mn-ea"/>
                <a:cs typeface="+mn-cs"/>
              </a:rPr>
              <a:t>The host teacher should determine whether the game can be safely played or </a:t>
            </a:r>
            <a:r>
              <a:rPr lang="en-US"/>
              <a:t>to move</a:t>
            </a:r>
            <a:r>
              <a:rPr lang="en-US" sz="1200" b="0" i="0" kern="1200">
                <a:solidFill>
                  <a:schemeClr val="tx1"/>
                </a:solidFill>
                <a:effectLst/>
                <a:latin typeface="+mn-lt"/>
                <a:ea typeface="+mn-ea"/>
                <a:cs typeface="+mn-cs"/>
              </a:rPr>
              <a:t> on to the next activity.</a:t>
            </a:r>
            <a:endParaRPr lang="en-US" sz="1200" b="0" i="0" kern="1200">
              <a:solidFill>
                <a:schemeClr val="tx1"/>
              </a:solidFill>
              <a:effectLst/>
              <a:latin typeface="+mn-lt"/>
              <a:cs typeface="Calibri"/>
            </a:endParaRPr>
          </a:p>
          <a:p>
            <a:endParaRPr lang="en-CA" dirty="0"/>
          </a:p>
        </p:txBody>
      </p:sp>
      <p:sp>
        <p:nvSpPr>
          <p:cNvPr id="4" name="Slide Number Placeholder 3"/>
          <p:cNvSpPr>
            <a:spLocks noGrp="1"/>
          </p:cNvSpPr>
          <p:nvPr>
            <p:ph type="sldNum" sz="quarter" idx="10"/>
          </p:nvPr>
        </p:nvSpPr>
        <p:spPr/>
        <p:txBody>
          <a:bodyPr/>
          <a:lstStyle/>
          <a:p>
            <a:fld id="{33BACB79-AA77-40A7-86B4-E5D47F90726B}" type="slidenum">
              <a:rPr lang="en-CA" smtClean="0"/>
              <a:t>57</a:t>
            </a:fld>
            <a:endParaRPr lang="en-CA"/>
          </a:p>
        </p:txBody>
      </p:sp>
    </p:spTree>
    <p:extLst>
      <p:ext uri="{BB962C8B-B14F-4D97-AF65-F5344CB8AC3E}">
        <p14:creationId xmlns:p14="http://schemas.microsoft.com/office/powerpoint/2010/main" val="667721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33BACB79-AA77-40A7-86B4-E5D47F90726B}" type="slidenum">
              <a:rPr lang="en-CA" smtClean="0"/>
              <a:t>60</a:t>
            </a:fld>
            <a:endParaRPr lang="en-CA"/>
          </a:p>
        </p:txBody>
      </p:sp>
    </p:spTree>
    <p:extLst>
      <p:ext uri="{BB962C8B-B14F-4D97-AF65-F5344CB8AC3E}">
        <p14:creationId xmlns:p14="http://schemas.microsoft.com/office/powerpoint/2010/main" val="515625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6620340"/>
            <a:ext cx="9144001" cy="237768"/>
          </a:xfrm>
          <a:prstGeom prst="rect">
            <a:avLst/>
          </a:prstGeom>
        </p:spPr>
      </p:pic>
      <p:sp>
        <p:nvSpPr>
          <p:cNvPr id="10" name="TextBox 9">
            <a:extLst>
              <a:ext uri="{FF2B5EF4-FFF2-40B4-BE49-F238E27FC236}">
                <a16:creationId xmlns:a16="http://schemas.microsoft.com/office/drawing/2014/main" id="{47F925BA-3F0C-D04B-8830-8CC83DC18E3A}"/>
              </a:ext>
            </a:extLst>
          </p:cNvPr>
          <p:cNvSpPr txBox="1"/>
          <p:nvPr userDrawn="1"/>
        </p:nvSpPr>
        <p:spPr>
          <a:xfrm>
            <a:off x="135987" y="5727705"/>
            <a:ext cx="2811752" cy="415498"/>
          </a:xfrm>
          <a:prstGeom prst="rect">
            <a:avLst/>
          </a:prstGeom>
          <a:noFill/>
        </p:spPr>
        <p:txBody>
          <a:bodyPr wrap="square" rtlCol="0">
            <a:spAutoFit/>
          </a:bodyPr>
          <a:lstStyle/>
          <a:p>
            <a:r>
              <a:rPr lang="en-US" sz="2100">
                <a:latin typeface="Calibri" panose="020F0502020204030204" pitchFamily="34" charset="0"/>
                <a:cs typeface="Calibri" panose="020F0502020204030204" pitchFamily="34" charset="0"/>
              </a:rPr>
              <a:t>Sponsored by:</a:t>
            </a:r>
            <a:r>
              <a:rPr lang="en-US" sz="2100">
                <a:latin typeface="Garamond" panose="02020404030301010803" pitchFamily="18" charset="0"/>
                <a:cs typeface="Arial" panose="020B0604020202020204" pitchFamily="34" charset="0"/>
              </a:rPr>
              <a:t> </a:t>
            </a:r>
            <a:r>
              <a:rPr lang="en-US" sz="2100" b="1">
                <a:latin typeface="Arial" panose="020B0604020202020204" pitchFamily="34" charset="0"/>
                <a:cs typeface="Arial" panose="020B0604020202020204" pitchFamily="34" charset="0"/>
              </a:rPr>
              <a:t>HSBC</a:t>
            </a:r>
            <a:endParaRPr lang="en-CA" sz="2100" b="1">
              <a:latin typeface="Garamond" panose="02020404030301010803" pitchFamily="18" charset="0"/>
              <a:cs typeface="Arial" panose="020B0604020202020204" pitchFamily="34" charset="0"/>
            </a:endParaRPr>
          </a:p>
        </p:txBody>
      </p:sp>
      <p:pic>
        <p:nvPicPr>
          <p:cNvPr id="12" name="Picture 11">
            <a:extLst>
              <a:ext uri="{FF2B5EF4-FFF2-40B4-BE49-F238E27FC236}">
                <a16:creationId xmlns:a16="http://schemas.microsoft.com/office/drawing/2014/main" id="{2B589FF8-4121-BC4F-862F-87D71A9EA9B4}"/>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r="46018"/>
          <a:stretch/>
        </p:blipFill>
        <p:spPr>
          <a:xfrm>
            <a:off x="2195736" y="5278389"/>
            <a:ext cx="1282755" cy="1249125"/>
          </a:xfrm>
          <a:prstGeom prst="rect">
            <a:avLst/>
          </a:prstGeom>
        </p:spPr>
      </p:pic>
      <p:pic>
        <p:nvPicPr>
          <p:cNvPr id="13" name="Picture 12">
            <a:extLst>
              <a:ext uri="{FF2B5EF4-FFF2-40B4-BE49-F238E27FC236}">
                <a16:creationId xmlns:a16="http://schemas.microsoft.com/office/drawing/2014/main" id="{4728FAE4-A4F6-D241-B849-16C95313A351}"/>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6269720" y="5005417"/>
            <a:ext cx="2855488" cy="1624523"/>
          </a:xfrm>
          <a:prstGeom prst="rect">
            <a:avLst/>
          </a:prstGeom>
        </p:spPr>
      </p:pic>
    </p:spTree>
    <p:extLst>
      <p:ext uri="{BB962C8B-B14F-4D97-AF65-F5344CB8AC3E}">
        <p14:creationId xmlns:p14="http://schemas.microsoft.com/office/powerpoint/2010/main" val="3048488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0F025E5-4C92-6148-861E-F829F9491F3B}"/>
              </a:ext>
            </a:extLst>
          </p:cNvPr>
          <p:cNvSpPr>
            <a:spLocks noGrp="1"/>
          </p:cNvSpPr>
          <p:nvPr>
            <p:ph sz="quarter" idx="10"/>
          </p:nvPr>
        </p:nvSpPr>
        <p:spPr>
          <a:xfrm>
            <a:off x="-1" y="1"/>
            <a:ext cx="9144001" cy="5430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a:extLst>
              <a:ext uri="{FF2B5EF4-FFF2-40B4-BE49-F238E27FC236}">
                <a16:creationId xmlns:a16="http://schemas.microsoft.com/office/drawing/2014/main" id="{5F6755C7-028C-AB42-A1C4-DCB4B24E408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6620340"/>
            <a:ext cx="9144001" cy="237768"/>
          </a:xfrm>
          <a:prstGeom prst="rect">
            <a:avLst/>
          </a:prstGeom>
        </p:spPr>
      </p:pic>
      <p:pic>
        <p:nvPicPr>
          <p:cNvPr id="12" name="Picture 11">
            <a:extLst>
              <a:ext uri="{FF2B5EF4-FFF2-40B4-BE49-F238E27FC236}">
                <a16:creationId xmlns:a16="http://schemas.microsoft.com/office/drawing/2014/main" id="{FADCA210-E9CB-9344-9877-EAF743D83CD6}"/>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6288512" y="5213167"/>
            <a:ext cx="2855488" cy="1624523"/>
          </a:xfrm>
          <a:prstGeom prst="rect">
            <a:avLst/>
          </a:prstGeom>
        </p:spPr>
      </p:pic>
      <p:pic>
        <p:nvPicPr>
          <p:cNvPr id="3" name="Picture 2" descr="A picture containing shape&#10;&#10;Description automatically generated">
            <a:extLst>
              <a:ext uri="{FF2B5EF4-FFF2-40B4-BE49-F238E27FC236}">
                <a16:creationId xmlns:a16="http://schemas.microsoft.com/office/drawing/2014/main" id="{93FA6E8A-EAF4-40B1-ABAD-93E2817BA2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69489" y="5716462"/>
            <a:ext cx="2286000" cy="617932"/>
          </a:xfrm>
          <a:prstGeom prst="rect">
            <a:avLst/>
          </a:prstGeom>
        </p:spPr>
      </p:pic>
    </p:spTree>
    <p:extLst>
      <p:ext uri="{BB962C8B-B14F-4D97-AF65-F5344CB8AC3E}">
        <p14:creationId xmlns:p14="http://schemas.microsoft.com/office/powerpoint/2010/main" val="472426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67638"/>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697" y="1143046"/>
            <a:ext cx="7077075" cy="184023"/>
          </a:xfrm>
          <a:prstGeom prst="rect">
            <a:avLst/>
          </a:prstGeom>
        </p:spPr>
      </p:pic>
    </p:spTree>
    <p:extLst>
      <p:ext uri="{BB962C8B-B14F-4D97-AF65-F5344CB8AC3E}">
        <p14:creationId xmlns:p14="http://schemas.microsoft.com/office/powerpoint/2010/main" val="1675389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779253"/>
            <a:ext cx="7886700" cy="867946"/>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140" y="4562476"/>
            <a:ext cx="7901448" cy="205458"/>
          </a:xfrm>
          <a:prstGeom prst="rect">
            <a:avLst/>
          </a:prstGeom>
        </p:spPr>
      </p:pic>
    </p:spTree>
    <p:extLst>
      <p:ext uri="{BB962C8B-B14F-4D97-AF65-F5344CB8AC3E}">
        <p14:creationId xmlns:p14="http://schemas.microsoft.com/office/powerpoint/2010/main" val="3974068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p:cNvSpPr>
            <a:spLocks noGrp="1"/>
          </p:cNvSpPr>
          <p:nvPr>
            <p:ph type="title"/>
          </p:nvPr>
        </p:nvSpPr>
        <p:spPr>
          <a:xfrm>
            <a:off x="628650" y="365127"/>
            <a:ext cx="7886700" cy="767638"/>
          </a:xfrm>
        </p:spPr>
        <p:txBody>
          <a:bodyPr/>
          <a:lstStyle/>
          <a:p>
            <a:r>
              <a:rPr lang="en-US"/>
              <a:t>Click to edit Master title style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697" y="1143046"/>
            <a:ext cx="7077075" cy="184023"/>
          </a:xfrm>
          <a:prstGeom prst="rect">
            <a:avLst/>
          </a:prstGeom>
        </p:spPr>
      </p:pic>
    </p:spTree>
    <p:extLst>
      <p:ext uri="{BB962C8B-B14F-4D97-AF65-F5344CB8AC3E}">
        <p14:creationId xmlns:p14="http://schemas.microsoft.com/office/powerpoint/2010/main" val="3801485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629842" y="1681163"/>
            <a:ext cx="3868340" cy="4508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a:prstGeom prst="roundRect">
            <a:avLst/>
          </a:prstGeom>
          <a:ln w="57150">
            <a:solidFill>
              <a:srgbClr val="FEEE43"/>
            </a:solidFill>
          </a:ln>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660073"/>
            <a:ext cx="3887391" cy="35295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a:spLocks noGrp="1"/>
          </p:cNvSpPr>
          <p:nvPr>
            <p:ph type="title"/>
          </p:nvPr>
        </p:nvSpPr>
        <p:spPr>
          <a:xfrm>
            <a:off x="628650" y="365127"/>
            <a:ext cx="7886700" cy="767638"/>
          </a:xfrm>
        </p:spPr>
        <p:txBody>
          <a:bodyPr/>
          <a:lstStyle/>
          <a:p>
            <a:r>
              <a:rPr lang="en-US"/>
              <a:t>Click to edit Master title style</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697" y="1143046"/>
            <a:ext cx="7077075" cy="184023"/>
          </a:xfrm>
          <a:prstGeom prst="rect">
            <a:avLst/>
          </a:prstGeom>
        </p:spPr>
      </p:pic>
    </p:spTree>
    <p:extLst>
      <p:ext uri="{BB962C8B-B14F-4D97-AF65-F5344CB8AC3E}">
        <p14:creationId xmlns:p14="http://schemas.microsoft.com/office/powerpoint/2010/main" val="591114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a:spLocks noGrp="1"/>
          </p:cNvSpPr>
          <p:nvPr>
            <p:ph type="title"/>
          </p:nvPr>
        </p:nvSpPr>
        <p:spPr>
          <a:xfrm>
            <a:off x="628650" y="365127"/>
            <a:ext cx="7886700" cy="767638"/>
          </a:xfrm>
        </p:spPr>
        <p:txBody>
          <a:bodyPr/>
          <a:lstStyle/>
          <a:p>
            <a:r>
              <a:rPr lang="en-US"/>
              <a:t>Click to edit Master title style</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697" y="1143046"/>
            <a:ext cx="7077075" cy="184023"/>
          </a:xfrm>
          <a:prstGeom prst="rect">
            <a:avLst/>
          </a:prstGeom>
        </p:spPr>
      </p:pic>
    </p:spTree>
    <p:extLst>
      <p:ext uri="{BB962C8B-B14F-4D97-AF65-F5344CB8AC3E}">
        <p14:creationId xmlns:p14="http://schemas.microsoft.com/office/powerpoint/2010/main" val="890527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681163"/>
            <a:ext cx="2223086" cy="41233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4" name="Content Placeholder 3"/>
          <p:cNvSpPr>
            <a:spLocks noGrp="1"/>
          </p:cNvSpPr>
          <p:nvPr>
            <p:ph sz="half" idx="2"/>
          </p:nvPr>
        </p:nvSpPr>
        <p:spPr>
          <a:xfrm>
            <a:off x="629842" y="4259179"/>
            <a:ext cx="2223086" cy="1930484"/>
          </a:xfrm>
        </p:spPr>
        <p:txBody>
          <a:bodyPr>
            <a:normAutofit/>
          </a:bodyPr>
          <a:lstStyle>
            <a:lvl1pPr>
              <a:defRPr sz="2000"/>
            </a:lvl1pPr>
            <a:lvl2pPr>
              <a:defRPr sz="2000"/>
            </a:lvl2pPr>
          </a:lstStyle>
          <a:p>
            <a:pPr lvl="0"/>
            <a:r>
              <a:rPr lang="en-US"/>
              <a:t>Click to edit Master text styles</a:t>
            </a:r>
          </a:p>
          <a:p>
            <a:pPr lvl="1"/>
            <a:r>
              <a:rPr lang="en-US"/>
              <a:t>Second level</a:t>
            </a:r>
          </a:p>
        </p:txBody>
      </p:sp>
      <p:sp>
        <p:nvSpPr>
          <p:cNvPr id="10" name="Title 1"/>
          <p:cNvSpPr>
            <a:spLocks noGrp="1"/>
          </p:cNvSpPr>
          <p:nvPr>
            <p:ph type="title"/>
          </p:nvPr>
        </p:nvSpPr>
        <p:spPr>
          <a:xfrm>
            <a:off x="628650" y="365127"/>
            <a:ext cx="7886700" cy="767638"/>
          </a:xfrm>
        </p:spPr>
        <p:txBody>
          <a:bodyPr/>
          <a:lstStyle/>
          <a:p>
            <a:r>
              <a:rPr lang="en-US"/>
              <a:t>Click to edit Master title style</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697" y="1143046"/>
            <a:ext cx="7077075" cy="184023"/>
          </a:xfrm>
          <a:prstGeom prst="rect">
            <a:avLst/>
          </a:prstGeom>
        </p:spPr>
      </p:pic>
      <p:sp>
        <p:nvSpPr>
          <p:cNvPr id="18" name="Content Placeholder 3"/>
          <p:cNvSpPr>
            <a:spLocks noGrp="1"/>
          </p:cNvSpPr>
          <p:nvPr>
            <p:ph sz="half" idx="14"/>
          </p:nvPr>
        </p:nvSpPr>
        <p:spPr>
          <a:xfrm>
            <a:off x="616697" y="2211095"/>
            <a:ext cx="2223086" cy="1930484"/>
          </a:xfrm>
        </p:spPr>
        <p:txBody>
          <a:bodyPr/>
          <a:lstStyle/>
          <a:p>
            <a:pPr lvl="0"/>
            <a:r>
              <a:rPr lang="en-US"/>
              <a:t>Click to edit Master text styles</a:t>
            </a:r>
          </a:p>
          <a:p>
            <a:pPr lvl="1"/>
            <a:r>
              <a:rPr lang="en-US"/>
              <a:t>Second level</a:t>
            </a:r>
          </a:p>
        </p:txBody>
      </p:sp>
      <p:sp>
        <p:nvSpPr>
          <p:cNvPr id="19" name="Text Placeholder 2"/>
          <p:cNvSpPr>
            <a:spLocks noGrp="1"/>
          </p:cNvSpPr>
          <p:nvPr>
            <p:ph type="body" idx="15"/>
          </p:nvPr>
        </p:nvSpPr>
        <p:spPr>
          <a:xfrm>
            <a:off x="3467625" y="1681163"/>
            <a:ext cx="2223086" cy="41233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0" name="Content Placeholder 3"/>
          <p:cNvSpPr>
            <a:spLocks noGrp="1"/>
          </p:cNvSpPr>
          <p:nvPr>
            <p:ph sz="half" idx="16"/>
          </p:nvPr>
        </p:nvSpPr>
        <p:spPr>
          <a:xfrm>
            <a:off x="3467625" y="4259179"/>
            <a:ext cx="2223086" cy="1930484"/>
          </a:xfrm>
        </p:spPr>
        <p:txBody>
          <a:bodyPr>
            <a:normAutofit/>
          </a:bodyPr>
          <a:lstStyle>
            <a:lvl1pPr>
              <a:defRPr sz="2000"/>
            </a:lvl1pPr>
            <a:lvl2pPr>
              <a:defRPr sz="2000"/>
            </a:lvl2pPr>
          </a:lstStyle>
          <a:p>
            <a:pPr lvl="0"/>
            <a:r>
              <a:rPr lang="en-US"/>
              <a:t>Click to edit Master text styles</a:t>
            </a:r>
          </a:p>
          <a:p>
            <a:pPr lvl="1"/>
            <a:r>
              <a:rPr lang="en-US"/>
              <a:t>Second level</a:t>
            </a:r>
          </a:p>
        </p:txBody>
      </p:sp>
      <p:sp>
        <p:nvSpPr>
          <p:cNvPr id="21" name="Content Placeholder 3"/>
          <p:cNvSpPr>
            <a:spLocks noGrp="1"/>
          </p:cNvSpPr>
          <p:nvPr>
            <p:ph sz="half" idx="17"/>
          </p:nvPr>
        </p:nvSpPr>
        <p:spPr>
          <a:xfrm>
            <a:off x="3454480" y="2211095"/>
            <a:ext cx="2223086" cy="1930484"/>
          </a:xfrm>
        </p:spPr>
        <p:txBody>
          <a:bodyPr/>
          <a:lstStyle/>
          <a:p>
            <a:pPr lvl="0"/>
            <a:r>
              <a:rPr lang="en-US"/>
              <a:t>Click to edit Master text styles</a:t>
            </a:r>
          </a:p>
          <a:p>
            <a:pPr lvl="1"/>
            <a:r>
              <a:rPr lang="en-US"/>
              <a:t>Second level</a:t>
            </a:r>
          </a:p>
        </p:txBody>
      </p:sp>
      <p:sp>
        <p:nvSpPr>
          <p:cNvPr id="22" name="Text Placeholder 2"/>
          <p:cNvSpPr>
            <a:spLocks noGrp="1"/>
          </p:cNvSpPr>
          <p:nvPr>
            <p:ph type="body" idx="18"/>
          </p:nvPr>
        </p:nvSpPr>
        <p:spPr>
          <a:xfrm>
            <a:off x="6292264" y="1681163"/>
            <a:ext cx="2223086" cy="41233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3" name="Content Placeholder 3"/>
          <p:cNvSpPr>
            <a:spLocks noGrp="1"/>
          </p:cNvSpPr>
          <p:nvPr>
            <p:ph sz="half" idx="19"/>
          </p:nvPr>
        </p:nvSpPr>
        <p:spPr>
          <a:xfrm>
            <a:off x="6292264" y="4259179"/>
            <a:ext cx="2223086" cy="1930484"/>
          </a:xfrm>
        </p:spPr>
        <p:txBody>
          <a:bodyPr>
            <a:normAutofit/>
          </a:bodyPr>
          <a:lstStyle>
            <a:lvl1pPr>
              <a:defRPr sz="2000"/>
            </a:lvl1pPr>
            <a:lvl2pPr>
              <a:defRPr sz="2000"/>
            </a:lvl2pPr>
          </a:lstStyle>
          <a:p>
            <a:pPr lvl="0"/>
            <a:r>
              <a:rPr lang="en-US"/>
              <a:t>Click to edit Master text styles</a:t>
            </a:r>
          </a:p>
          <a:p>
            <a:pPr lvl="1"/>
            <a:r>
              <a:rPr lang="en-US"/>
              <a:t>Second level</a:t>
            </a:r>
          </a:p>
        </p:txBody>
      </p:sp>
      <p:sp>
        <p:nvSpPr>
          <p:cNvPr id="24" name="Content Placeholder 3"/>
          <p:cNvSpPr>
            <a:spLocks noGrp="1"/>
          </p:cNvSpPr>
          <p:nvPr>
            <p:ph sz="half" idx="20"/>
          </p:nvPr>
        </p:nvSpPr>
        <p:spPr>
          <a:xfrm>
            <a:off x="6279119" y="2211095"/>
            <a:ext cx="2223086" cy="1930484"/>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533966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p:nvPr>
        </p:nvSpPr>
        <p:spPr>
          <a:xfrm>
            <a:off x="628650" y="365127"/>
            <a:ext cx="7886700" cy="767638"/>
          </a:xfrm>
        </p:spPr>
        <p:txBody>
          <a:bodyPr/>
          <a:lstStyle/>
          <a:p>
            <a:r>
              <a:rPr lang="en-US"/>
              <a:t>Click to edit Master title style</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697" y="1143046"/>
            <a:ext cx="7077075" cy="184023"/>
          </a:xfrm>
          <a:prstGeom prst="rect">
            <a:avLst/>
          </a:prstGeom>
        </p:spPr>
      </p:pic>
      <p:sp>
        <p:nvSpPr>
          <p:cNvPr id="12" name="Text Placeholder 2">
            <a:extLst>
              <a:ext uri="{FF2B5EF4-FFF2-40B4-BE49-F238E27FC236}">
                <a16:creationId xmlns:a16="http://schemas.microsoft.com/office/drawing/2014/main" id="{175469C6-56E2-6D4B-A9A0-811EA71B4140}"/>
              </a:ext>
            </a:extLst>
          </p:cNvPr>
          <p:cNvSpPr>
            <a:spLocks noGrp="1"/>
          </p:cNvSpPr>
          <p:nvPr>
            <p:ph type="body" idx="1"/>
          </p:nvPr>
        </p:nvSpPr>
        <p:spPr>
          <a:xfrm>
            <a:off x="2060719" y="1681163"/>
            <a:ext cx="2223086" cy="41233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3" name="Content Placeholder 3">
            <a:extLst>
              <a:ext uri="{FF2B5EF4-FFF2-40B4-BE49-F238E27FC236}">
                <a16:creationId xmlns:a16="http://schemas.microsoft.com/office/drawing/2014/main" id="{EAD16E02-4387-734C-A90B-6FB1DC2EE380}"/>
              </a:ext>
            </a:extLst>
          </p:cNvPr>
          <p:cNvSpPr>
            <a:spLocks noGrp="1"/>
          </p:cNvSpPr>
          <p:nvPr>
            <p:ph sz="half" idx="2"/>
          </p:nvPr>
        </p:nvSpPr>
        <p:spPr>
          <a:xfrm>
            <a:off x="2060719" y="4259179"/>
            <a:ext cx="2223086" cy="1930484"/>
          </a:xfrm>
        </p:spPr>
        <p:txBody>
          <a:bodyPr>
            <a:normAutofit/>
          </a:bodyPr>
          <a:lstStyle>
            <a:lvl1pPr>
              <a:defRPr sz="2000"/>
            </a:lvl1pPr>
            <a:lvl2pPr>
              <a:defRPr sz="2000"/>
            </a:lvl2pPr>
          </a:lstStyle>
          <a:p>
            <a:pPr lvl="0"/>
            <a:r>
              <a:rPr lang="en-US"/>
              <a:t>Click to edit Master text styles</a:t>
            </a:r>
          </a:p>
          <a:p>
            <a:pPr lvl="1"/>
            <a:r>
              <a:rPr lang="en-US"/>
              <a:t>Second level</a:t>
            </a:r>
          </a:p>
        </p:txBody>
      </p:sp>
      <p:sp>
        <p:nvSpPr>
          <p:cNvPr id="14" name="Content Placeholder 3">
            <a:extLst>
              <a:ext uri="{FF2B5EF4-FFF2-40B4-BE49-F238E27FC236}">
                <a16:creationId xmlns:a16="http://schemas.microsoft.com/office/drawing/2014/main" id="{D24250E6-385E-8945-8BEE-61F1A25899C3}"/>
              </a:ext>
            </a:extLst>
          </p:cNvPr>
          <p:cNvSpPr>
            <a:spLocks noGrp="1"/>
          </p:cNvSpPr>
          <p:nvPr>
            <p:ph sz="half" idx="14"/>
          </p:nvPr>
        </p:nvSpPr>
        <p:spPr>
          <a:xfrm>
            <a:off x="2047574" y="2211095"/>
            <a:ext cx="2223086" cy="1930484"/>
          </a:xfrm>
        </p:spPr>
        <p:txBody>
          <a:bodyPr/>
          <a:lstStyle/>
          <a:p>
            <a:pPr lvl="0"/>
            <a:r>
              <a:rPr lang="en-US"/>
              <a:t>Click to edit Master text styles</a:t>
            </a:r>
          </a:p>
          <a:p>
            <a:pPr lvl="1"/>
            <a:r>
              <a:rPr lang="en-US"/>
              <a:t>Second level</a:t>
            </a:r>
          </a:p>
        </p:txBody>
      </p:sp>
      <p:sp>
        <p:nvSpPr>
          <p:cNvPr id="15" name="Text Placeholder 2">
            <a:extLst>
              <a:ext uri="{FF2B5EF4-FFF2-40B4-BE49-F238E27FC236}">
                <a16:creationId xmlns:a16="http://schemas.microsoft.com/office/drawing/2014/main" id="{408CC95E-80EE-8B44-9FD2-585E5E0CE79A}"/>
              </a:ext>
            </a:extLst>
          </p:cNvPr>
          <p:cNvSpPr>
            <a:spLocks noGrp="1"/>
          </p:cNvSpPr>
          <p:nvPr>
            <p:ph type="body" idx="15"/>
          </p:nvPr>
        </p:nvSpPr>
        <p:spPr>
          <a:xfrm>
            <a:off x="4898502" y="1681163"/>
            <a:ext cx="2223086" cy="41233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6" name="Content Placeholder 3">
            <a:extLst>
              <a:ext uri="{FF2B5EF4-FFF2-40B4-BE49-F238E27FC236}">
                <a16:creationId xmlns:a16="http://schemas.microsoft.com/office/drawing/2014/main" id="{DF3B0FAB-431F-EE4A-80E8-72BD50675FC6}"/>
              </a:ext>
            </a:extLst>
          </p:cNvPr>
          <p:cNvSpPr>
            <a:spLocks noGrp="1"/>
          </p:cNvSpPr>
          <p:nvPr>
            <p:ph sz="half" idx="16"/>
          </p:nvPr>
        </p:nvSpPr>
        <p:spPr>
          <a:xfrm>
            <a:off x="4898502" y="4259179"/>
            <a:ext cx="2223086" cy="1930484"/>
          </a:xfrm>
        </p:spPr>
        <p:txBody>
          <a:bodyPr>
            <a:normAutofit/>
          </a:bodyPr>
          <a:lstStyle>
            <a:lvl1pPr>
              <a:defRPr sz="2000"/>
            </a:lvl1pPr>
            <a:lvl2pPr>
              <a:defRPr sz="2000"/>
            </a:lvl2pPr>
          </a:lstStyle>
          <a:p>
            <a:pPr lvl="0"/>
            <a:r>
              <a:rPr lang="en-US"/>
              <a:t>Click to edit Master text styles</a:t>
            </a:r>
          </a:p>
          <a:p>
            <a:pPr lvl="1"/>
            <a:r>
              <a:rPr lang="en-US"/>
              <a:t>Second level</a:t>
            </a:r>
          </a:p>
        </p:txBody>
      </p:sp>
      <p:sp>
        <p:nvSpPr>
          <p:cNvPr id="17" name="Content Placeholder 3">
            <a:extLst>
              <a:ext uri="{FF2B5EF4-FFF2-40B4-BE49-F238E27FC236}">
                <a16:creationId xmlns:a16="http://schemas.microsoft.com/office/drawing/2014/main" id="{F3AEF68D-A37A-7340-BA06-85DCFF004E98}"/>
              </a:ext>
            </a:extLst>
          </p:cNvPr>
          <p:cNvSpPr>
            <a:spLocks noGrp="1"/>
          </p:cNvSpPr>
          <p:nvPr>
            <p:ph sz="half" idx="17"/>
          </p:nvPr>
        </p:nvSpPr>
        <p:spPr>
          <a:xfrm>
            <a:off x="4885357" y="2211095"/>
            <a:ext cx="2223086" cy="1930484"/>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042423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6" name="Title 1"/>
          <p:cNvSpPr>
            <a:spLocks noGrp="1"/>
          </p:cNvSpPr>
          <p:nvPr>
            <p:ph type="title"/>
          </p:nvPr>
        </p:nvSpPr>
        <p:spPr>
          <a:xfrm>
            <a:off x="628650" y="365127"/>
            <a:ext cx="7886700" cy="767638"/>
          </a:xfrm>
        </p:spPr>
        <p:txBody>
          <a:bodyPr/>
          <a:lstStyle/>
          <a:p>
            <a:r>
              <a:rPr lang="en-US"/>
              <a:t>Click to edit Master title style</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697" y="1143046"/>
            <a:ext cx="7077075" cy="184023"/>
          </a:xfrm>
          <a:prstGeom prst="rect">
            <a:avLst/>
          </a:prstGeom>
        </p:spPr>
      </p:pic>
      <p:sp>
        <p:nvSpPr>
          <p:cNvPr id="12" name="Text Placeholder 2">
            <a:extLst>
              <a:ext uri="{FF2B5EF4-FFF2-40B4-BE49-F238E27FC236}">
                <a16:creationId xmlns:a16="http://schemas.microsoft.com/office/drawing/2014/main" id="{175469C6-56E2-6D4B-A9A0-811EA71B4140}"/>
              </a:ext>
            </a:extLst>
          </p:cNvPr>
          <p:cNvSpPr>
            <a:spLocks noGrp="1"/>
          </p:cNvSpPr>
          <p:nvPr>
            <p:ph type="body" idx="1"/>
          </p:nvPr>
        </p:nvSpPr>
        <p:spPr>
          <a:xfrm>
            <a:off x="3347650" y="1689628"/>
            <a:ext cx="2223086" cy="41233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3" name="Content Placeholder 3">
            <a:extLst>
              <a:ext uri="{FF2B5EF4-FFF2-40B4-BE49-F238E27FC236}">
                <a16:creationId xmlns:a16="http://schemas.microsoft.com/office/drawing/2014/main" id="{EAD16E02-4387-734C-A90B-6FB1DC2EE380}"/>
              </a:ext>
            </a:extLst>
          </p:cNvPr>
          <p:cNvSpPr>
            <a:spLocks noGrp="1"/>
          </p:cNvSpPr>
          <p:nvPr>
            <p:ph sz="half" idx="2"/>
          </p:nvPr>
        </p:nvSpPr>
        <p:spPr>
          <a:xfrm>
            <a:off x="3347650" y="4267644"/>
            <a:ext cx="2223086" cy="1930484"/>
          </a:xfrm>
        </p:spPr>
        <p:txBody>
          <a:bodyPr>
            <a:normAutofit/>
          </a:bodyPr>
          <a:lstStyle>
            <a:lvl1pPr>
              <a:defRPr sz="2000"/>
            </a:lvl1pPr>
            <a:lvl2pPr>
              <a:defRPr sz="2000"/>
            </a:lvl2pPr>
          </a:lstStyle>
          <a:p>
            <a:pPr lvl="0"/>
            <a:r>
              <a:rPr lang="en-US"/>
              <a:t>Click to edit Master text styles</a:t>
            </a:r>
          </a:p>
          <a:p>
            <a:pPr lvl="1"/>
            <a:r>
              <a:rPr lang="en-US"/>
              <a:t>Second level</a:t>
            </a:r>
          </a:p>
        </p:txBody>
      </p:sp>
      <p:sp>
        <p:nvSpPr>
          <p:cNvPr id="14" name="Content Placeholder 3">
            <a:extLst>
              <a:ext uri="{FF2B5EF4-FFF2-40B4-BE49-F238E27FC236}">
                <a16:creationId xmlns:a16="http://schemas.microsoft.com/office/drawing/2014/main" id="{D24250E6-385E-8945-8BEE-61F1A25899C3}"/>
              </a:ext>
            </a:extLst>
          </p:cNvPr>
          <p:cNvSpPr>
            <a:spLocks noGrp="1"/>
          </p:cNvSpPr>
          <p:nvPr>
            <p:ph sz="half" idx="14"/>
          </p:nvPr>
        </p:nvSpPr>
        <p:spPr>
          <a:xfrm>
            <a:off x="3334505" y="2219560"/>
            <a:ext cx="2223086" cy="1930484"/>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6739318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19" name="Rounded Rectangle 18"/>
          <p:cNvSpPr/>
          <p:nvPr userDrawn="1"/>
        </p:nvSpPr>
        <p:spPr>
          <a:xfrm>
            <a:off x="597660" y="1588770"/>
            <a:ext cx="7948680" cy="671580"/>
          </a:xfrm>
          <a:prstGeom prst="roundRect">
            <a:avLst/>
          </a:prstGeom>
          <a:solidFill>
            <a:srgbClr val="F16122"/>
          </a:solidFill>
        </p:spPr>
        <p:style>
          <a:lnRef idx="3">
            <a:schemeClr val="lt1">
              <a:hueOff val="0"/>
              <a:satOff val="0"/>
              <a:lumOff val="0"/>
              <a:alphaOff val="0"/>
            </a:schemeClr>
          </a:lnRef>
          <a:fillRef idx="1">
            <a:scrgbClr r="0" g="0" b="0"/>
          </a:fillRef>
          <a:effectRef idx="1">
            <a:schemeClr val="accent5">
              <a:hueOff val="0"/>
              <a:satOff val="0"/>
              <a:lumOff val="0"/>
              <a:alphaOff val="0"/>
            </a:schemeClr>
          </a:effectRef>
          <a:fontRef idx="minor">
            <a:schemeClr val="lt1"/>
          </a:fontRef>
        </p:style>
        <p:txBody>
          <a:bodyPr/>
          <a:lstStyle/>
          <a:p>
            <a:endParaRPr lang="en-CA"/>
          </a:p>
        </p:txBody>
      </p:sp>
      <p:sp>
        <p:nvSpPr>
          <p:cNvPr id="17" name="Rounded Rectangle 16"/>
          <p:cNvSpPr/>
          <p:nvPr userDrawn="1"/>
        </p:nvSpPr>
        <p:spPr>
          <a:xfrm>
            <a:off x="597660" y="2340990"/>
            <a:ext cx="7948680" cy="671580"/>
          </a:xfrm>
          <a:prstGeom prst="roundRect">
            <a:avLst/>
          </a:prstGeom>
          <a:solidFill>
            <a:srgbClr val="85C656"/>
          </a:solidFill>
        </p:spPr>
        <p:style>
          <a:lnRef idx="3">
            <a:schemeClr val="lt1">
              <a:hueOff val="0"/>
              <a:satOff val="0"/>
              <a:lumOff val="0"/>
              <a:alphaOff val="0"/>
            </a:schemeClr>
          </a:lnRef>
          <a:fillRef idx="1">
            <a:scrgbClr r="0" g="0" b="0"/>
          </a:fillRef>
          <a:effectRef idx="1">
            <a:schemeClr val="accent5">
              <a:hueOff val="-1838336"/>
              <a:satOff val="-2557"/>
              <a:lumOff val="-981"/>
              <a:alphaOff val="0"/>
            </a:schemeClr>
          </a:effectRef>
          <a:fontRef idx="minor">
            <a:schemeClr val="lt1"/>
          </a:fontRef>
        </p:style>
        <p:txBody>
          <a:bodyPr/>
          <a:lstStyle/>
          <a:p>
            <a:endParaRPr lang="en-CA"/>
          </a:p>
        </p:txBody>
      </p:sp>
      <p:sp>
        <p:nvSpPr>
          <p:cNvPr id="15" name="Rounded Rectangle 14"/>
          <p:cNvSpPr/>
          <p:nvPr userDrawn="1"/>
        </p:nvSpPr>
        <p:spPr>
          <a:xfrm>
            <a:off x="597660" y="3093210"/>
            <a:ext cx="7948680" cy="671580"/>
          </a:xfrm>
          <a:prstGeom prst="roundRect">
            <a:avLst/>
          </a:prstGeom>
          <a:solidFill>
            <a:srgbClr val="FDB614"/>
          </a:solidFill>
        </p:spPr>
        <p:style>
          <a:lnRef idx="3">
            <a:schemeClr val="lt1">
              <a:hueOff val="0"/>
              <a:satOff val="0"/>
              <a:lumOff val="0"/>
              <a:alphaOff val="0"/>
            </a:schemeClr>
          </a:lnRef>
          <a:fillRef idx="1">
            <a:scrgbClr r="0" g="0" b="0"/>
          </a:fillRef>
          <a:effectRef idx="1">
            <a:schemeClr val="accent5">
              <a:hueOff val="-3676672"/>
              <a:satOff val="-5114"/>
              <a:lumOff val="-1961"/>
              <a:alphaOff val="0"/>
            </a:schemeClr>
          </a:effectRef>
          <a:fontRef idx="minor">
            <a:schemeClr val="lt1"/>
          </a:fontRef>
        </p:style>
        <p:txBody>
          <a:bodyPr/>
          <a:lstStyle/>
          <a:p>
            <a:endParaRPr lang="en-CA"/>
          </a:p>
        </p:txBody>
      </p:sp>
      <p:sp>
        <p:nvSpPr>
          <p:cNvPr id="13" name="Rounded Rectangle 12"/>
          <p:cNvSpPr/>
          <p:nvPr userDrawn="1"/>
        </p:nvSpPr>
        <p:spPr>
          <a:xfrm>
            <a:off x="597660" y="3845430"/>
            <a:ext cx="7948680" cy="671580"/>
          </a:xfrm>
          <a:prstGeom prst="roundRect">
            <a:avLst/>
          </a:prstGeom>
          <a:solidFill>
            <a:srgbClr val="1DB46C"/>
          </a:solidFill>
        </p:spPr>
        <p:style>
          <a:lnRef idx="3">
            <a:schemeClr val="lt1">
              <a:hueOff val="0"/>
              <a:satOff val="0"/>
              <a:lumOff val="0"/>
              <a:alphaOff val="0"/>
            </a:schemeClr>
          </a:lnRef>
          <a:fillRef idx="1">
            <a:scrgbClr r="0" g="0" b="0"/>
          </a:fillRef>
          <a:effectRef idx="1">
            <a:schemeClr val="accent5">
              <a:hueOff val="-5515009"/>
              <a:satOff val="-7671"/>
              <a:lumOff val="-2942"/>
              <a:alphaOff val="0"/>
            </a:schemeClr>
          </a:effectRef>
          <a:fontRef idx="minor">
            <a:schemeClr val="lt1"/>
          </a:fontRef>
        </p:style>
        <p:txBody>
          <a:bodyPr/>
          <a:lstStyle/>
          <a:p>
            <a:endParaRPr lang="en-CA"/>
          </a:p>
        </p:txBody>
      </p:sp>
      <p:sp>
        <p:nvSpPr>
          <p:cNvPr id="11" name="Rounded Rectangle 10"/>
          <p:cNvSpPr/>
          <p:nvPr userDrawn="1"/>
        </p:nvSpPr>
        <p:spPr>
          <a:xfrm>
            <a:off x="597660" y="4597650"/>
            <a:ext cx="7948680" cy="671580"/>
          </a:xfrm>
          <a:prstGeom prst="roundRect">
            <a:avLst/>
          </a:prstGeom>
          <a:solidFill>
            <a:srgbClr val="FD8204"/>
          </a:solidFill>
        </p:spPr>
        <p:style>
          <a:lnRef idx="3">
            <a:schemeClr val="lt1">
              <a:hueOff val="0"/>
              <a:satOff val="0"/>
              <a:lumOff val="0"/>
              <a:alphaOff val="0"/>
            </a:schemeClr>
          </a:lnRef>
          <a:fillRef idx="1">
            <a:scrgbClr r="0" g="0" b="0"/>
          </a:fillRef>
          <a:effectRef idx="1">
            <a:schemeClr val="accent5">
              <a:hueOff val="-7353344"/>
              <a:satOff val="-10228"/>
              <a:lumOff val="-3922"/>
              <a:alphaOff val="0"/>
            </a:schemeClr>
          </a:effectRef>
          <a:fontRef idx="minor">
            <a:schemeClr val="lt1"/>
          </a:fontRef>
        </p:style>
        <p:txBody>
          <a:bodyPr/>
          <a:lstStyle/>
          <a:p>
            <a:endParaRPr lang="en-CA"/>
          </a:p>
        </p:txBody>
      </p:sp>
      <p:sp>
        <p:nvSpPr>
          <p:cNvPr id="6" name="Title 1"/>
          <p:cNvSpPr>
            <a:spLocks noGrp="1"/>
          </p:cNvSpPr>
          <p:nvPr>
            <p:ph type="title"/>
          </p:nvPr>
        </p:nvSpPr>
        <p:spPr>
          <a:xfrm>
            <a:off x="628650" y="365127"/>
            <a:ext cx="7886700" cy="767638"/>
          </a:xfrm>
        </p:spPr>
        <p:txBody>
          <a:bodyPr/>
          <a:lstStyle/>
          <a:p>
            <a:r>
              <a:rPr lang="en-US"/>
              <a:t>Click to edit Master title style</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697" y="1143046"/>
            <a:ext cx="7077075" cy="184023"/>
          </a:xfrm>
          <a:prstGeom prst="rect">
            <a:avLst/>
          </a:prstGeom>
        </p:spPr>
      </p:pic>
      <p:sp>
        <p:nvSpPr>
          <p:cNvPr id="3" name="Text Placeholder 2"/>
          <p:cNvSpPr>
            <a:spLocks noGrp="1"/>
          </p:cNvSpPr>
          <p:nvPr>
            <p:ph type="body" sz="quarter" idx="10"/>
          </p:nvPr>
        </p:nvSpPr>
        <p:spPr>
          <a:xfrm>
            <a:off x="771525" y="1714500"/>
            <a:ext cx="7524750" cy="419100"/>
          </a:xfrm>
        </p:spPr>
        <p:txBody>
          <a:bodyPr/>
          <a:lstStyle>
            <a:lvl1pPr marL="0" indent="0" algn="ctr">
              <a:buFont typeface="Arial" panose="020B0604020202020204" pitchFamily="34" charset="0"/>
              <a:buNone/>
              <a:defRPr b="1">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1" name="Text Placeholder 2"/>
          <p:cNvSpPr>
            <a:spLocks noGrp="1"/>
          </p:cNvSpPr>
          <p:nvPr>
            <p:ph type="body" sz="quarter" idx="11"/>
          </p:nvPr>
        </p:nvSpPr>
        <p:spPr>
          <a:xfrm>
            <a:off x="809625" y="2467230"/>
            <a:ext cx="7524750" cy="419100"/>
          </a:xfrm>
        </p:spPr>
        <p:txBody>
          <a:bodyPr/>
          <a:lstStyle>
            <a:lvl1pPr marL="0" indent="0" algn="ctr">
              <a:buFont typeface="Arial" panose="020B0604020202020204" pitchFamily="34" charset="0"/>
              <a:buNone/>
              <a:defRPr b="1">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2" name="Text Placeholder 2"/>
          <p:cNvSpPr>
            <a:spLocks noGrp="1"/>
          </p:cNvSpPr>
          <p:nvPr>
            <p:ph type="body" sz="quarter" idx="12"/>
          </p:nvPr>
        </p:nvSpPr>
        <p:spPr>
          <a:xfrm>
            <a:off x="809625" y="3219450"/>
            <a:ext cx="7524750" cy="419100"/>
          </a:xfrm>
        </p:spPr>
        <p:txBody>
          <a:bodyPr/>
          <a:lstStyle>
            <a:lvl1pPr marL="0" indent="0" algn="ctr">
              <a:buFont typeface="Arial" panose="020B0604020202020204" pitchFamily="34" charset="0"/>
              <a:buNone/>
              <a:defRPr b="1">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3" name="Text Placeholder 2"/>
          <p:cNvSpPr>
            <a:spLocks noGrp="1"/>
          </p:cNvSpPr>
          <p:nvPr>
            <p:ph type="body" sz="quarter" idx="13"/>
          </p:nvPr>
        </p:nvSpPr>
        <p:spPr>
          <a:xfrm>
            <a:off x="809625" y="3971670"/>
            <a:ext cx="7524750" cy="419100"/>
          </a:xfrm>
        </p:spPr>
        <p:txBody>
          <a:bodyPr/>
          <a:lstStyle>
            <a:lvl1pPr marL="0" indent="0" algn="ctr">
              <a:buFont typeface="Arial" panose="020B0604020202020204" pitchFamily="34" charset="0"/>
              <a:buNone/>
              <a:defRPr b="1">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4" name="Text Placeholder 2"/>
          <p:cNvSpPr>
            <a:spLocks noGrp="1"/>
          </p:cNvSpPr>
          <p:nvPr>
            <p:ph type="body" sz="quarter" idx="14"/>
          </p:nvPr>
        </p:nvSpPr>
        <p:spPr>
          <a:xfrm>
            <a:off x="809625" y="4723890"/>
            <a:ext cx="7524750" cy="419100"/>
          </a:xfrm>
        </p:spPr>
        <p:txBody>
          <a:bodyPr/>
          <a:lstStyle>
            <a:lvl1pPr marL="0" indent="0" algn="ctr">
              <a:buFont typeface="Arial" panose="020B0604020202020204" pitchFamily="34" charset="0"/>
              <a:buNone/>
              <a:defRPr b="1">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10379204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1"/>
          <p:cNvSpPr>
            <a:spLocks noGrp="1"/>
          </p:cNvSpPr>
          <p:nvPr>
            <p:ph type="title"/>
          </p:nvPr>
        </p:nvSpPr>
        <p:spPr>
          <a:xfrm>
            <a:off x="628650" y="365127"/>
            <a:ext cx="7886700" cy="767638"/>
          </a:xfrm>
        </p:spPr>
        <p:txBody>
          <a:bodyPr/>
          <a:lstStyle/>
          <a:p>
            <a:r>
              <a:rPr lang="en-US"/>
              <a:t>Click to edit Master title style</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697" y="1143046"/>
            <a:ext cx="7077075" cy="184023"/>
          </a:xfrm>
          <a:prstGeom prst="rect">
            <a:avLst/>
          </a:prstGeom>
        </p:spPr>
      </p:pic>
      <p:sp>
        <p:nvSpPr>
          <p:cNvPr id="8" name="Picture Placeholder 7"/>
          <p:cNvSpPr>
            <a:spLocks noGrp="1"/>
          </p:cNvSpPr>
          <p:nvPr>
            <p:ph type="pic" sz="quarter" idx="13"/>
          </p:nvPr>
        </p:nvSpPr>
        <p:spPr>
          <a:xfrm>
            <a:off x="0" y="0"/>
            <a:ext cx="9144000" cy="6858000"/>
          </a:xfrm>
        </p:spPr>
        <p:txBody>
          <a:bodyPr/>
          <a:lstStyle>
            <a:lvl1pPr marL="0" indent="0">
              <a:buNone/>
              <a:defRPr/>
            </a:lvl1pPr>
          </a:lstStyle>
          <a:p>
            <a:endParaRPr lang="en-CA"/>
          </a:p>
        </p:txBody>
      </p:sp>
    </p:spTree>
    <p:extLst>
      <p:ext uri="{BB962C8B-B14F-4D97-AF65-F5344CB8AC3E}">
        <p14:creationId xmlns:p14="http://schemas.microsoft.com/office/powerpoint/2010/main" val="2761640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357308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5043528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77619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51724986"/>
      </p:ext>
    </p:extLst>
  </p:cSld>
  <p:clrMap bg1="lt1" tx1="dk1" bg2="lt2" tx2="dk2" accent1="accent1" accent2="accent2" accent3="accent3" accent4="accent4" accent5="accent5" accent6="accent6" hlink="hlink" folHlink="folHlink"/>
  <p:sldLayoutIdLst>
    <p:sldLayoutId id="2147483661" r:id="rId1"/>
    <p:sldLayoutId id="2147483676" r:id="rId2"/>
    <p:sldLayoutId id="2147483662" r:id="rId3"/>
    <p:sldLayoutId id="2147483663" r:id="rId4"/>
    <p:sldLayoutId id="2147483664" r:id="rId5"/>
    <p:sldLayoutId id="2147483665" r:id="rId6"/>
    <p:sldLayoutId id="2147483677" r:id="rId7"/>
    <p:sldLayoutId id="2147483675" r:id="rId8"/>
    <p:sldLayoutId id="2147483666" r:id="rId9"/>
    <p:sldLayoutId id="2147483678" r:id="rId10"/>
    <p:sldLayoutId id="2147483674" r:id="rId11"/>
    <p:sldLayoutId id="2147483673" r:id="rId12"/>
    <p:sldLayoutId id="2147483667" r:id="rId13"/>
    <p:sldLayoutId id="2147483668" r:id="rId14"/>
    <p:sldLayoutId id="2147483669" r:id="rId15"/>
  </p:sldLayoutIdLst>
  <p:txStyles>
    <p:title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8.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8.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8.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slideLayout" Target="../slideLayouts/slideLayout3.xml"/><Relationship Id="rId7" Type="http://schemas.openxmlformats.org/officeDocument/2006/relationships/image" Target="../media/image2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4.png"/><Relationship Id="rId5" Type="http://schemas.openxmlformats.org/officeDocument/2006/relationships/image" Target="../media/image27.png"/><Relationship Id="rId4" Type="http://schemas.openxmlformats.org/officeDocument/2006/relationships/notesSlide" Target="../notesSlides/notesSlide3.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8.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notesSlide" Target="../notesSlides/notesSlide5.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8.xml"/><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9.emf"/><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9.emf"/><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hyperlink" Target="http://commons.wikimedia.org/wiki/File:Green_tick_pointed.svg"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45.png"/></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2.emf"/><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8.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3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4.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8.emf"/><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1.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hyperlink" Target="http://commons.wikimedia.org/wiki/File:Green_tick_pointed.svg"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4.png"/><Relationship Id="rId1" Type="http://schemas.openxmlformats.org/officeDocument/2006/relationships/slideLayout" Target="../slideLayouts/slideLayout8.xml"/><Relationship Id="rId4" Type="http://schemas.openxmlformats.org/officeDocument/2006/relationships/image" Target="../media/image67.png"/></Relationships>
</file>

<file path=ppt/slides/_rels/slide5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45.png"/></Relationships>
</file>

<file path=ppt/slides/_rels/slide5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9.png"/><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3">
            <a:extLst>
              <a:ext uri="{FF2B5EF4-FFF2-40B4-BE49-F238E27FC236}">
                <a16:creationId xmlns:a16="http://schemas.microsoft.com/office/drawing/2014/main" id="{8A09FC7E-112F-6148-8E0E-05A2333BD03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3659" b="12032"/>
          <a:stretch/>
        </p:blipFill>
        <p:spPr>
          <a:xfrm>
            <a:off x="2285330" y="1541112"/>
            <a:ext cx="4212390" cy="3409697"/>
          </a:xfrm>
          <a:prstGeom prst="rect">
            <a:avLst/>
          </a:prstGeom>
        </p:spPr>
      </p:pic>
      <p:pic>
        <p:nvPicPr>
          <p:cNvPr id="8" name="Picture 7">
            <a:extLst>
              <a:ext uri="{FF2B5EF4-FFF2-40B4-BE49-F238E27FC236}">
                <a16:creationId xmlns:a16="http://schemas.microsoft.com/office/drawing/2014/main" id="{B0F4078C-F68D-7745-9B9E-80DDDD1575C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690" t="2815" r="11592" b="88148"/>
          <a:stretch/>
        </p:blipFill>
        <p:spPr>
          <a:xfrm>
            <a:off x="1487358" y="636871"/>
            <a:ext cx="6169283" cy="812801"/>
          </a:xfrm>
          <a:prstGeom prst="rect">
            <a:avLst/>
          </a:prstGeom>
        </p:spPr>
      </p:pic>
    </p:spTree>
    <p:extLst>
      <p:ext uri="{BB962C8B-B14F-4D97-AF65-F5344CB8AC3E}">
        <p14:creationId xmlns:p14="http://schemas.microsoft.com/office/powerpoint/2010/main" val="1274963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Introduction</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15934"/>
          <a:stretch/>
        </p:blipFill>
        <p:spPr>
          <a:xfrm>
            <a:off x="1682551" y="1569029"/>
            <a:ext cx="5164359" cy="3443645"/>
          </a:xfrm>
          <a:prstGeom prst="rect">
            <a:avLst/>
          </a:prstGeom>
        </p:spPr>
      </p:pic>
      <p:sp>
        <p:nvSpPr>
          <p:cNvPr id="5" name="Text Placeholder 2">
            <a:extLst>
              <a:ext uri="{FF2B5EF4-FFF2-40B4-BE49-F238E27FC236}">
                <a16:creationId xmlns:a16="http://schemas.microsoft.com/office/drawing/2014/main" id="{9A622782-E51E-2C49-92B0-61D4C86D54F0}"/>
              </a:ext>
            </a:extLst>
          </p:cNvPr>
          <p:cNvSpPr>
            <a:spLocks noGrp="1"/>
          </p:cNvSpPr>
          <p:nvPr>
            <p:ph type="body" sz="quarter" idx="4294967295"/>
          </p:nvPr>
        </p:nvSpPr>
        <p:spPr>
          <a:xfrm>
            <a:off x="3988905" y="1895063"/>
            <a:ext cx="3139008" cy="1090508"/>
          </a:xfrm>
          <a:prstGeom prst="rect">
            <a:avLst/>
          </a:prstGeom>
        </p:spPr>
        <p:txBody>
          <a:bodyPr numCol="2" anchor="t">
            <a:normAutofit fontScale="77500" lnSpcReduction="20000"/>
          </a:bodyPr>
          <a:lstStyle/>
          <a:p>
            <a:pPr>
              <a:spcBef>
                <a:spcPts val="600"/>
              </a:spcBef>
            </a:pPr>
            <a:r>
              <a:rPr lang="en-US" sz="1500" b="1" dirty="0">
                <a:solidFill>
                  <a:schemeClr val="bg1"/>
                </a:solidFill>
              </a:rPr>
              <a:t>Name</a:t>
            </a:r>
          </a:p>
          <a:p>
            <a:pPr>
              <a:spcBef>
                <a:spcPts val="600"/>
              </a:spcBef>
            </a:pPr>
            <a:r>
              <a:rPr lang="en-CA" sz="1500" b="1" dirty="0">
                <a:solidFill>
                  <a:schemeClr val="bg1"/>
                </a:solidFill>
              </a:rPr>
              <a:t>Background</a:t>
            </a:r>
          </a:p>
          <a:p>
            <a:pPr>
              <a:spcBef>
                <a:spcPts val="600"/>
              </a:spcBef>
            </a:pPr>
            <a:r>
              <a:rPr lang="en-CA" sz="1500" b="1" dirty="0">
                <a:solidFill>
                  <a:schemeClr val="bg1"/>
                </a:solidFill>
              </a:rPr>
              <a:t>Skills, talents, interests</a:t>
            </a:r>
          </a:p>
          <a:p>
            <a:pPr>
              <a:spcBef>
                <a:spcPts val="600"/>
              </a:spcBef>
            </a:pPr>
            <a:r>
              <a:rPr lang="en-CA" sz="1500" b="1" dirty="0">
                <a:solidFill>
                  <a:schemeClr val="bg1"/>
                </a:solidFill>
              </a:rPr>
              <a:t>Volunteering for JABC</a:t>
            </a:r>
          </a:p>
          <a:p>
            <a:pPr>
              <a:spcBef>
                <a:spcPts val="600"/>
              </a:spcBef>
            </a:pPr>
            <a:r>
              <a:rPr lang="en-CA" sz="1500" b="1" dirty="0">
                <a:solidFill>
                  <a:schemeClr val="bg1"/>
                </a:solidFill>
              </a:rPr>
              <a:t>Tent Cards</a:t>
            </a:r>
          </a:p>
          <a:p>
            <a:pPr>
              <a:spcBef>
                <a:spcPts val="600"/>
              </a:spcBef>
            </a:pPr>
            <a:r>
              <a:rPr lang="en-CA" sz="1500" b="1" dirty="0">
                <a:solidFill>
                  <a:schemeClr val="bg1"/>
                </a:solidFill>
              </a:rPr>
              <a:t>Preparation Portfolios</a:t>
            </a:r>
          </a:p>
          <a:p>
            <a:endParaRPr lang="en-US" sz="2000" b="1" dirty="0">
              <a:solidFill>
                <a:schemeClr val="bg1"/>
              </a:solidFill>
            </a:endParaRPr>
          </a:p>
        </p:txBody>
      </p:sp>
      <p:sp>
        <p:nvSpPr>
          <p:cNvPr id="3" name="TextBox 2"/>
          <p:cNvSpPr txBox="1"/>
          <p:nvPr/>
        </p:nvSpPr>
        <p:spPr>
          <a:xfrm>
            <a:off x="628650" y="5217584"/>
            <a:ext cx="3932332" cy="1323439"/>
          </a:xfrm>
          <a:prstGeom prst="rect">
            <a:avLst/>
          </a:prstGeom>
          <a:noFill/>
        </p:spPr>
        <p:txBody>
          <a:bodyPr wrap="square" rtlCol="0">
            <a:spAutoFit/>
          </a:bodyPr>
          <a:lstStyle/>
          <a:p>
            <a:r>
              <a:rPr lang="en-CA" sz="1600" dirty="0">
                <a:solidFill>
                  <a:schemeClr val="tx1">
                    <a:lumMod val="85000"/>
                    <a:lumOff val="15000"/>
                  </a:schemeClr>
                </a:solidFill>
                <a:latin typeface="Arial" panose="020B0604020202020204" pitchFamily="34" charset="0"/>
                <a:cs typeface="Arial" panose="020B0604020202020204" pitchFamily="34" charset="0"/>
              </a:rPr>
              <a:t>This program is provided by </a:t>
            </a:r>
          </a:p>
          <a:p>
            <a:r>
              <a:rPr lang="en-CA" sz="1600" b="1" dirty="0">
                <a:solidFill>
                  <a:schemeClr val="tx1">
                    <a:lumMod val="85000"/>
                    <a:lumOff val="15000"/>
                  </a:schemeClr>
                </a:solidFill>
                <a:latin typeface="Arial" panose="020B0604020202020204" pitchFamily="34" charset="0"/>
                <a:cs typeface="Arial" panose="020B0604020202020204" pitchFamily="34" charset="0"/>
              </a:rPr>
              <a:t>JA British Columbia </a:t>
            </a:r>
            <a:r>
              <a:rPr lang="en-CA" sz="1600" dirty="0">
                <a:solidFill>
                  <a:schemeClr val="tx1">
                    <a:lumMod val="85000"/>
                    <a:lumOff val="15000"/>
                  </a:schemeClr>
                </a:solidFill>
                <a:latin typeface="Arial" panose="020B0604020202020204" pitchFamily="34" charset="0"/>
                <a:cs typeface="Arial" panose="020B0604020202020204" pitchFamily="34" charset="0"/>
              </a:rPr>
              <a:t>(JABC), a member of JA Worldwide, the </a:t>
            </a:r>
            <a:r>
              <a:rPr lang="en-CA" sz="1600" b="1" dirty="0">
                <a:solidFill>
                  <a:srgbClr val="F58220"/>
                </a:solidFill>
                <a:latin typeface="Arial" panose="020B0604020202020204" pitchFamily="34" charset="0"/>
                <a:cs typeface="Arial" panose="020B0604020202020204" pitchFamily="34" charset="0"/>
              </a:rPr>
              <a:t>world’s largest not-for profit organization</a:t>
            </a:r>
            <a:r>
              <a:rPr lang="en-CA" sz="1600" dirty="0">
                <a:solidFill>
                  <a:srgbClr val="F58220"/>
                </a:solidFill>
                <a:latin typeface="Arial" panose="020B0604020202020204" pitchFamily="34" charset="0"/>
                <a:cs typeface="Arial" panose="020B0604020202020204" pitchFamily="34" charset="0"/>
              </a:rPr>
              <a:t> </a:t>
            </a:r>
            <a:r>
              <a:rPr lang="en-CA" sz="1600" dirty="0">
                <a:solidFill>
                  <a:schemeClr val="tx1">
                    <a:lumMod val="85000"/>
                    <a:lumOff val="15000"/>
                  </a:schemeClr>
                </a:solidFill>
                <a:latin typeface="Arial" panose="020B0604020202020204" pitchFamily="34" charset="0"/>
                <a:cs typeface="Arial" panose="020B0604020202020204" pitchFamily="34" charset="0"/>
              </a:rPr>
              <a:t>dedicated to educating youth about business. </a:t>
            </a:r>
          </a:p>
        </p:txBody>
      </p:sp>
      <p:sp>
        <p:nvSpPr>
          <p:cNvPr id="6" name="TextBox 5"/>
          <p:cNvSpPr txBox="1"/>
          <p:nvPr/>
        </p:nvSpPr>
        <p:spPr>
          <a:xfrm>
            <a:off x="4819118" y="5217585"/>
            <a:ext cx="3696232" cy="1323439"/>
          </a:xfrm>
          <a:prstGeom prst="rect">
            <a:avLst/>
          </a:prstGeom>
          <a:noFill/>
        </p:spPr>
        <p:txBody>
          <a:bodyPr wrap="square" rtlCol="0">
            <a:spAutoFit/>
          </a:bodyPr>
          <a:lstStyle/>
          <a:p>
            <a:r>
              <a:rPr lang="en-CA" sz="1600" dirty="0">
                <a:solidFill>
                  <a:schemeClr val="tx1">
                    <a:lumMod val="85000"/>
                    <a:lumOff val="15000"/>
                  </a:schemeClr>
                </a:solidFill>
                <a:latin typeface="Arial" panose="020B0604020202020204" pitchFamily="34" charset="0"/>
                <a:cs typeface="Arial" panose="020B0604020202020204" pitchFamily="34" charset="0"/>
              </a:rPr>
              <a:t>Thanks to community volunteers, JABC delivers programs in </a:t>
            </a:r>
          </a:p>
          <a:p>
            <a:r>
              <a:rPr lang="en-CA" sz="1600" b="1" dirty="0">
                <a:solidFill>
                  <a:srgbClr val="F58220"/>
                </a:solidFill>
                <a:latin typeface="Arial" panose="020B0604020202020204" pitchFamily="34" charset="0"/>
                <a:cs typeface="Arial" panose="020B0604020202020204" pitchFamily="34" charset="0"/>
              </a:rPr>
              <a:t>Financial Literacy, Work Readiness &amp; Entrepreneurship</a:t>
            </a:r>
            <a:r>
              <a:rPr lang="en-CA" sz="1600" dirty="0">
                <a:latin typeface="Arial" panose="020B0604020202020204" pitchFamily="34" charset="0"/>
                <a:cs typeface="Arial" panose="020B0604020202020204" pitchFamily="34" charset="0"/>
              </a:rPr>
              <a:t> free of charge </a:t>
            </a:r>
            <a:r>
              <a:rPr lang="en-CA" sz="1600" dirty="0">
                <a:solidFill>
                  <a:schemeClr val="tx1">
                    <a:lumMod val="85000"/>
                    <a:lumOff val="15000"/>
                  </a:schemeClr>
                </a:solidFill>
                <a:latin typeface="Arial" panose="020B0604020202020204" pitchFamily="34" charset="0"/>
                <a:cs typeface="Arial" panose="020B0604020202020204" pitchFamily="34" charset="0"/>
              </a:rPr>
              <a:t>to Grade 4 to 12 students across B.C.</a:t>
            </a:r>
          </a:p>
        </p:txBody>
      </p:sp>
    </p:spTree>
    <p:extLst>
      <p:ext uri="{BB962C8B-B14F-4D97-AF65-F5344CB8AC3E}">
        <p14:creationId xmlns:p14="http://schemas.microsoft.com/office/powerpoint/2010/main" val="413312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Agenda</a:t>
            </a:r>
          </a:p>
        </p:txBody>
      </p:sp>
      <p:sp>
        <p:nvSpPr>
          <p:cNvPr id="3" name="Text Placeholder 2"/>
          <p:cNvSpPr>
            <a:spLocks noGrp="1"/>
          </p:cNvSpPr>
          <p:nvPr>
            <p:ph type="body" sz="quarter" idx="10"/>
          </p:nvPr>
        </p:nvSpPr>
        <p:spPr/>
        <p:txBody>
          <a:bodyPr>
            <a:normAutofit fontScale="92500" lnSpcReduction="10000"/>
          </a:bodyPr>
          <a:lstStyle/>
          <a:p>
            <a:r>
              <a:rPr lang="en-CA"/>
              <a:t>Lesson 1: The Money Garden</a:t>
            </a:r>
          </a:p>
        </p:txBody>
      </p:sp>
      <p:sp>
        <p:nvSpPr>
          <p:cNvPr id="4" name="Text Placeholder 3"/>
          <p:cNvSpPr>
            <a:spLocks noGrp="1"/>
          </p:cNvSpPr>
          <p:nvPr>
            <p:ph type="body" sz="quarter" idx="11"/>
          </p:nvPr>
        </p:nvSpPr>
        <p:spPr/>
        <p:txBody>
          <a:bodyPr>
            <a:normAutofit fontScale="92500" lnSpcReduction="10000"/>
          </a:bodyPr>
          <a:lstStyle/>
          <a:p>
            <a:r>
              <a:rPr lang="en-CA"/>
              <a:t>Lesson 2: Create a Business</a:t>
            </a:r>
          </a:p>
        </p:txBody>
      </p:sp>
      <p:sp>
        <p:nvSpPr>
          <p:cNvPr id="5" name="Text Placeholder 4"/>
          <p:cNvSpPr>
            <a:spLocks noGrp="1"/>
          </p:cNvSpPr>
          <p:nvPr>
            <p:ph type="body" sz="quarter" idx="12"/>
          </p:nvPr>
        </p:nvSpPr>
        <p:spPr/>
        <p:txBody>
          <a:bodyPr>
            <a:normAutofit fontScale="92500" lnSpcReduction="10000"/>
          </a:bodyPr>
          <a:lstStyle/>
          <a:p>
            <a:r>
              <a:rPr lang="en-CA"/>
              <a:t>Lesson 3: Build a Business</a:t>
            </a:r>
          </a:p>
        </p:txBody>
      </p:sp>
      <p:sp>
        <p:nvSpPr>
          <p:cNvPr id="6" name="Text Placeholder 5"/>
          <p:cNvSpPr>
            <a:spLocks noGrp="1"/>
          </p:cNvSpPr>
          <p:nvPr>
            <p:ph type="body" sz="quarter" idx="13"/>
          </p:nvPr>
        </p:nvSpPr>
        <p:spPr/>
        <p:txBody>
          <a:bodyPr>
            <a:normAutofit fontScale="92500" lnSpcReduction="10000"/>
          </a:bodyPr>
          <a:lstStyle/>
          <a:p>
            <a:r>
              <a:rPr lang="en-CA"/>
              <a:t>Lesson 4: Run a Business</a:t>
            </a:r>
          </a:p>
        </p:txBody>
      </p:sp>
      <p:sp>
        <p:nvSpPr>
          <p:cNvPr id="7" name="Text Placeholder 6"/>
          <p:cNvSpPr>
            <a:spLocks noGrp="1"/>
          </p:cNvSpPr>
          <p:nvPr>
            <p:ph type="body" sz="quarter" idx="14"/>
          </p:nvPr>
        </p:nvSpPr>
        <p:spPr/>
        <p:txBody>
          <a:bodyPr>
            <a:normAutofit fontScale="92500" lnSpcReduction="10000"/>
          </a:bodyPr>
          <a:lstStyle/>
          <a:p>
            <a:r>
              <a:rPr lang="en-CA"/>
              <a:t>Wrap Up</a:t>
            </a:r>
          </a:p>
        </p:txBody>
      </p:sp>
    </p:spTree>
    <p:extLst>
      <p:ext uri="{BB962C8B-B14F-4D97-AF65-F5344CB8AC3E}">
        <p14:creationId xmlns:p14="http://schemas.microsoft.com/office/powerpoint/2010/main" val="2588628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5CFBDF4B-C0B2-644F-8CE8-41988DAF78AB}"/>
              </a:ext>
            </a:extLst>
          </p:cNvPr>
          <p:cNvSpPr/>
          <p:nvPr/>
        </p:nvSpPr>
        <p:spPr>
          <a:xfrm>
            <a:off x="1688591" y="4872739"/>
            <a:ext cx="5766816" cy="599440"/>
          </a:xfrm>
          <a:prstGeom prst="roundRect">
            <a:avLst/>
          </a:prstGeom>
          <a:solidFill>
            <a:srgbClr val="F26022"/>
          </a:solidFill>
          <a:ln>
            <a:solidFill>
              <a:srgbClr val="F260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2">
            <a:extLst>
              <a:ext uri="{FF2B5EF4-FFF2-40B4-BE49-F238E27FC236}">
                <a16:creationId xmlns:a16="http://schemas.microsoft.com/office/drawing/2014/main" id="{34B2C453-BAC7-F141-BA9B-56A10FBC4CB9}"/>
              </a:ext>
            </a:extLst>
          </p:cNvPr>
          <p:cNvSpPr txBox="1">
            <a:spLocks/>
          </p:cNvSpPr>
          <p:nvPr/>
        </p:nvSpPr>
        <p:spPr>
          <a:xfrm>
            <a:off x="809625" y="4973069"/>
            <a:ext cx="7524750" cy="41910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A" b="1">
                <a:solidFill>
                  <a:schemeClr val="bg1"/>
                </a:solidFill>
              </a:rPr>
              <a:t>Lesson 1: The Money Garden</a:t>
            </a:r>
          </a:p>
        </p:txBody>
      </p:sp>
      <p:pic>
        <p:nvPicPr>
          <p:cNvPr id="8" name="Content Placeholder 3">
            <a:extLst>
              <a:ext uri="{FF2B5EF4-FFF2-40B4-BE49-F238E27FC236}">
                <a16:creationId xmlns:a16="http://schemas.microsoft.com/office/drawing/2014/main" id="{6E49BA38-7357-4048-B425-3F25318400A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3659" b="12032"/>
          <a:stretch/>
        </p:blipFill>
        <p:spPr>
          <a:xfrm>
            <a:off x="2465804" y="1300481"/>
            <a:ext cx="4212390" cy="3409697"/>
          </a:xfrm>
          <a:prstGeom prst="rect">
            <a:avLst/>
          </a:prstGeom>
        </p:spPr>
      </p:pic>
      <p:pic>
        <p:nvPicPr>
          <p:cNvPr id="9" name="Picture 8">
            <a:extLst>
              <a:ext uri="{FF2B5EF4-FFF2-40B4-BE49-F238E27FC236}">
                <a16:creationId xmlns:a16="http://schemas.microsoft.com/office/drawing/2014/main" id="{BEBF9799-E1FC-D244-AE3A-13C8D15AB6A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690" t="2815" r="11592" b="88148"/>
          <a:stretch/>
        </p:blipFill>
        <p:spPr>
          <a:xfrm>
            <a:off x="1487358" y="396240"/>
            <a:ext cx="6169283" cy="812801"/>
          </a:xfrm>
          <a:prstGeom prst="rect">
            <a:avLst/>
          </a:prstGeom>
        </p:spPr>
      </p:pic>
    </p:spTree>
    <p:extLst>
      <p:ext uri="{BB962C8B-B14F-4D97-AF65-F5344CB8AC3E}">
        <p14:creationId xmlns:p14="http://schemas.microsoft.com/office/powerpoint/2010/main" val="1958191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Objectives</a:t>
            </a:r>
          </a:p>
        </p:txBody>
      </p:sp>
      <p:sp>
        <p:nvSpPr>
          <p:cNvPr id="3" name="Text Placeholder 2"/>
          <p:cNvSpPr>
            <a:spLocks noGrp="1"/>
          </p:cNvSpPr>
          <p:nvPr>
            <p:ph type="body" sz="quarter" idx="10"/>
          </p:nvPr>
        </p:nvSpPr>
        <p:spPr/>
        <p:txBody>
          <a:bodyPr>
            <a:normAutofit fontScale="92500" lnSpcReduction="10000"/>
          </a:bodyPr>
          <a:lstStyle/>
          <a:p>
            <a:r>
              <a:rPr lang="en-CA"/>
              <a:t>Identify the role of money in everyday life</a:t>
            </a:r>
          </a:p>
        </p:txBody>
      </p:sp>
      <p:sp>
        <p:nvSpPr>
          <p:cNvPr id="4" name="Text Placeholder 3"/>
          <p:cNvSpPr>
            <a:spLocks noGrp="1"/>
          </p:cNvSpPr>
          <p:nvPr>
            <p:ph type="body" sz="quarter" idx="11"/>
          </p:nvPr>
        </p:nvSpPr>
        <p:spPr/>
        <p:txBody>
          <a:bodyPr>
            <a:normAutofit fontScale="92500" lnSpcReduction="10000"/>
          </a:bodyPr>
          <a:lstStyle/>
          <a:p>
            <a:r>
              <a:rPr lang="en-CA"/>
              <a:t>Explain the benefits of using a savings account</a:t>
            </a:r>
          </a:p>
        </p:txBody>
      </p:sp>
      <p:sp>
        <p:nvSpPr>
          <p:cNvPr id="8" name="Rectangle 7"/>
          <p:cNvSpPr/>
          <p:nvPr/>
        </p:nvSpPr>
        <p:spPr>
          <a:xfrm>
            <a:off x="164592" y="3054096"/>
            <a:ext cx="8741664" cy="30906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319901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96BD0-2CC7-CE46-B2FA-384C7F70877A}"/>
              </a:ext>
            </a:extLst>
          </p:cNvPr>
          <p:cNvSpPr>
            <a:spLocks noGrp="1"/>
          </p:cNvSpPr>
          <p:nvPr>
            <p:ph type="title"/>
          </p:nvPr>
        </p:nvSpPr>
        <p:spPr/>
        <p:txBody>
          <a:bodyPr>
            <a:normAutofit fontScale="90000"/>
          </a:bodyPr>
          <a:lstStyle/>
          <a:p>
            <a:r>
              <a:rPr lang="en-US"/>
              <a:t>How do you think these are related?</a:t>
            </a:r>
          </a:p>
        </p:txBody>
      </p:sp>
      <p:pic>
        <p:nvPicPr>
          <p:cNvPr id="5" name="Content Placeholder 4">
            <a:extLst>
              <a:ext uri="{FF2B5EF4-FFF2-40B4-BE49-F238E27FC236}">
                <a16:creationId xmlns:a16="http://schemas.microsoft.com/office/drawing/2014/main" id="{1F19085B-2767-894E-8147-72FC57C5A1AE}"/>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95013" y="1825625"/>
            <a:ext cx="4553973" cy="4351338"/>
          </a:xfrm>
        </p:spPr>
      </p:pic>
      <p:sp>
        <p:nvSpPr>
          <p:cNvPr id="3" name="Rounded Rectangle 2"/>
          <p:cNvSpPr/>
          <p:nvPr/>
        </p:nvSpPr>
        <p:spPr>
          <a:xfrm>
            <a:off x="3886200" y="3781425"/>
            <a:ext cx="1257300" cy="3429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713282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rmAutofit lnSpcReduction="10000"/>
          </a:bodyPr>
          <a:lstStyle/>
          <a:p>
            <a:r>
              <a:rPr lang="en-CA"/>
              <a:t>Ernie the Earner</a:t>
            </a:r>
          </a:p>
        </p:txBody>
      </p:sp>
      <p:sp>
        <p:nvSpPr>
          <p:cNvPr id="3" name="Content Placeholder 2"/>
          <p:cNvSpPr>
            <a:spLocks noGrp="1"/>
          </p:cNvSpPr>
          <p:nvPr>
            <p:ph sz="half" idx="2"/>
          </p:nvPr>
        </p:nvSpPr>
        <p:spPr>
          <a:xfrm>
            <a:off x="628650" y="4272929"/>
            <a:ext cx="2223086" cy="1930484"/>
          </a:xfrm>
        </p:spPr>
        <p:txBody>
          <a:bodyPr>
            <a:normAutofit fontScale="85000" lnSpcReduction="20000"/>
          </a:bodyPr>
          <a:lstStyle/>
          <a:p>
            <a:r>
              <a:rPr lang="en-CA"/>
              <a:t>Is a hard worker </a:t>
            </a:r>
          </a:p>
          <a:p>
            <a:r>
              <a:rPr lang="en-CA"/>
              <a:t>Keeps money in a bank or credit union</a:t>
            </a:r>
          </a:p>
          <a:p>
            <a:r>
              <a:rPr lang="en-CA"/>
              <a:t>Believes money must be:</a:t>
            </a:r>
          </a:p>
          <a:p>
            <a:pPr lvl="1"/>
            <a:r>
              <a:rPr lang="en-CA"/>
              <a:t>Earned</a:t>
            </a:r>
          </a:p>
          <a:p>
            <a:pPr lvl="1"/>
            <a:r>
              <a:rPr lang="en-CA"/>
              <a:t>Wisely saved and spent</a:t>
            </a:r>
          </a:p>
          <a:p>
            <a:endParaRPr lang="en-CA"/>
          </a:p>
          <a:p>
            <a:endParaRPr lang="en-CA"/>
          </a:p>
        </p:txBody>
      </p:sp>
      <p:sp>
        <p:nvSpPr>
          <p:cNvPr id="4" name="Title 3"/>
          <p:cNvSpPr>
            <a:spLocks noGrp="1"/>
          </p:cNvSpPr>
          <p:nvPr>
            <p:ph type="title"/>
          </p:nvPr>
        </p:nvSpPr>
        <p:spPr>
          <a:xfrm>
            <a:off x="628650" y="365127"/>
            <a:ext cx="7055040" cy="767638"/>
          </a:xfrm>
        </p:spPr>
        <p:txBody>
          <a:bodyPr/>
          <a:lstStyle/>
          <a:p>
            <a:r>
              <a:rPr lang="en-CA"/>
              <a:t>Our Money Helpers</a:t>
            </a:r>
          </a:p>
        </p:txBody>
      </p:sp>
      <p:pic>
        <p:nvPicPr>
          <p:cNvPr id="12" name="Content Placeholder 11"/>
          <p:cNvPicPr>
            <a:picLocks noGrp="1" noChangeAspect="1"/>
          </p:cNvPicPr>
          <p:nvPr>
            <p:ph sz="half" idx="14"/>
          </p:nvPr>
        </p:nvPicPr>
        <p:blipFill rotWithShape="1">
          <a:blip r:embed="rId2">
            <a:extLst>
              <a:ext uri="{28A0092B-C50C-407E-A947-70E740481C1C}">
                <a14:useLocalDpi xmlns:a14="http://schemas.microsoft.com/office/drawing/2010/main" val="0"/>
              </a:ext>
            </a:extLst>
          </a:blip>
          <a:srcRect b="12356"/>
          <a:stretch/>
        </p:blipFill>
        <p:spPr>
          <a:xfrm>
            <a:off x="1233079" y="2380734"/>
            <a:ext cx="1016586" cy="1423671"/>
          </a:xfrm>
        </p:spPr>
      </p:pic>
      <p:sp>
        <p:nvSpPr>
          <p:cNvPr id="6" name="Text Placeholder 5"/>
          <p:cNvSpPr>
            <a:spLocks noGrp="1"/>
          </p:cNvSpPr>
          <p:nvPr>
            <p:ph type="body" idx="15"/>
          </p:nvPr>
        </p:nvSpPr>
        <p:spPr/>
        <p:txBody>
          <a:bodyPr>
            <a:normAutofit lnSpcReduction="10000"/>
          </a:bodyPr>
          <a:lstStyle/>
          <a:p>
            <a:pPr algn="ctr"/>
            <a:r>
              <a:rPr lang="en-CA"/>
              <a:t>Super Saver</a:t>
            </a:r>
          </a:p>
        </p:txBody>
      </p:sp>
      <p:sp>
        <p:nvSpPr>
          <p:cNvPr id="7" name="Content Placeholder 6"/>
          <p:cNvSpPr>
            <a:spLocks noGrp="1"/>
          </p:cNvSpPr>
          <p:nvPr>
            <p:ph sz="half" idx="16"/>
          </p:nvPr>
        </p:nvSpPr>
        <p:spPr/>
        <p:txBody>
          <a:bodyPr>
            <a:normAutofit/>
          </a:bodyPr>
          <a:lstStyle/>
          <a:p>
            <a:r>
              <a:rPr lang="en-CA" sz="1700"/>
              <a:t>Looks for new ways to save money</a:t>
            </a:r>
          </a:p>
          <a:p>
            <a:r>
              <a:rPr lang="en-CA" sz="1700"/>
              <a:t>Knows money is important in life </a:t>
            </a:r>
          </a:p>
          <a:p>
            <a:pPr lvl="1"/>
            <a:r>
              <a:rPr lang="en-CA" sz="1700"/>
              <a:t>Thinks hard before spending it</a:t>
            </a:r>
          </a:p>
        </p:txBody>
      </p:sp>
      <p:pic>
        <p:nvPicPr>
          <p:cNvPr id="13" name="Content Placeholder 12"/>
          <p:cNvPicPr>
            <a:picLocks noGrp="1" noChangeAspect="1"/>
          </p:cNvPicPr>
          <p:nvPr>
            <p:ph sz="half" idx="17"/>
          </p:nvPr>
        </p:nvPicPr>
        <p:blipFill rotWithShape="1">
          <a:blip r:embed="rId3">
            <a:extLst>
              <a:ext uri="{28A0092B-C50C-407E-A947-70E740481C1C}">
                <a14:useLocalDpi xmlns:a14="http://schemas.microsoft.com/office/drawing/2010/main" val="0"/>
              </a:ext>
            </a:extLst>
          </a:blip>
          <a:srcRect b="9485"/>
          <a:stretch/>
        </p:blipFill>
        <p:spPr>
          <a:xfrm>
            <a:off x="3623369" y="2380733"/>
            <a:ext cx="1897261" cy="1423672"/>
          </a:xfrm>
        </p:spPr>
      </p:pic>
      <p:sp>
        <p:nvSpPr>
          <p:cNvPr id="9" name="Text Placeholder 8"/>
          <p:cNvSpPr>
            <a:spLocks noGrp="1"/>
          </p:cNvSpPr>
          <p:nvPr>
            <p:ph type="body" idx="18"/>
          </p:nvPr>
        </p:nvSpPr>
        <p:spPr/>
        <p:txBody>
          <a:bodyPr>
            <a:normAutofit lnSpcReduction="10000"/>
          </a:bodyPr>
          <a:lstStyle/>
          <a:p>
            <a:r>
              <a:rPr lang="en-CA"/>
              <a:t>Sir Spend-a-Lot</a:t>
            </a:r>
          </a:p>
        </p:txBody>
      </p:sp>
      <p:sp>
        <p:nvSpPr>
          <p:cNvPr id="10" name="Content Placeholder 9"/>
          <p:cNvSpPr>
            <a:spLocks noGrp="1"/>
          </p:cNvSpPr>
          <p:nvPr>
            <p:ph sz="half" idx="19"/>
          </p:nvPr>
        </p:nvSpPr>
        <p:spPr/>
        <p:txBody>
          <a:bodyPr>
            <a:noAutofit/>
          </a:bodyPr>
          <a:lstStyle/>
          <a:p>
            <a:r>
              <a:rPr lang="en-CA" sz="1700"/>
              <a:t>“I’d buy that…and that…and that!”</a:t>
            </a:r>
          </a:p>
          <a:p>
            <a:r>
              <a:rPr lang="en-CA" sz="1700"/>
              <a:t>Wants a money garden</a:t>
            </a:r>
          </a:p>
          <a:p>
            <a:r>
              <a:rPr lang="en-CA" sz="1700"/>
              <a:t>Likes money</a:t>
            </a:r>
          </a:p>
          <a:p>
            <a:pPr lvl="1"/>
            <a:r>
              <a:rPr lang="en-CA" sz="1700"/>
              <a:t>Only wants to spend it</a:t>
            </a:r>
          </a:p>
        </p:txBody>
      </p:sp>
      <p:pic>
        <p:nvPicPr>
          <p:cNvPr id="14" name="Content Placeholder 13"/>
          <p:cNvPicPr>
            <a:picLocks noGrp="1" noChangeAspect="1"/>
          </p:cNvPicPr>
          <p:nvPr>
            <p:ph sz="half" idx="20"/>
          </p:nvPr>
        </p:nvPicPr>
        <p:blipFill rotWithShape="1">
          <a:blip r:embed="rId4">
            <a:extLst>
              <a:ext uri="{28A0092B-C50C-407E-A947-70E740481C1C}">
                <a14:useLocalDpi xmlns:a14="http://schemas.microsoft.com/office/drawing/2010/main" val="0"/>
              </a:ext>
            </a:extLst>
          </a:blip>
          <a:srcRect b="6746"/>
          <a:stretch/>
        </p:blipFill>
        <p:spPr>
          <a:xfrm>
            <a:off x="6770638" y="2376709"/>
            <a:ext cx="1140283" cy="1427696"/>
          </a:xfrm>
        </p:spPr>
      </p:pic>
      <p:sp>
        <p:nvSpPr>
          <p:cNvPr id="16" name="Title 3">
            <a:extLst>
              <a:ext uri="{FF2B5EF4-FFF2-40B4-BE49-F238E27FC236}">
                <a16:creationId xmlns:a16="http://schemas.microsoft.com/office/drawing/2014/main" id="{7EF2D2AE-827C-494E-AA82-A15515525795}"/>
              </a:ext>
            </a:extLst>
          </p:cNvPr>
          <p:cNvSpPr txBox="1">
            <a:spLocks/>
          </p:cNvSpPr>
          <p:nvPr/>
        </p:nvSpPr>
        <p:spPr>
          <a:xfrm>
            <a:off x="7921672" y="848611"/>
            <a:ext cx="1187355" cy="7676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a:lstStyle>
          <a:p>
            <a:r>
              <a:rPr lang="en-CA" sz="3200" b="0"/>
              <a:t>Pg.3</a:t>
            </a:r>
          </a:p>
        </p:txBody>
      </p:sp>
      <p:pic>
        <p:nvPicPr>
          <p:cNvPr id="15" name="Picture 14">
            <a:extLst>
              <a:ext uri="{FF2B5EF4-FFF2-40B4-BE49-F238E27FC236}">
                <a16:creationId xmlns:a16="http://schemas.microsoft.com/office/drawing/2014/main" id="{19B610BD-3C4D-FA45-B0A7-E042F609C89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03763" y="75019"/>
            <a:ext cx="1187355" cy="980755"/>
          </a:xfrm>
          <a:prstGeom prst="rect">
            <a:avLst/>
          </a:prstGeom>
        </p:spPr>
      </p:pic>
    </p:spTree>
    <p:extLst>
      <p:ext uri="{BB962C8B-B14F-4D97-AF65-F5344CB8AC3E}">
        <p14:creationId xmlns:p14="http://schemas.microsoft.com/office/powerpoint/2010/main" val="398292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FEC61-46BD-614E-8AA9-07C2CD2499CF}"/>
              </a:ext>
            </a:extLst>
          </p:cNvPr>
          <p:cNvSpPr>
            <a:spLocks noGrp="1"/>
          </p:cNvSpPr>
          <p:nvPr>
            <p:ph type="title"/>
          </p:nvPr>
        </p:nvSpPr>
        <p:spPr/>
        <p:txBody>
          <a:bodyPr/>
          <a:lstStyle/>
          <a:p>
            <a:r>
              <a:rPr lang="en-US" dirty="0"/>
              <a:t>If money grew in a garden…</a:t>
            </a:r>
          </a:p>
        </p:txBody>
      </p:sp>
      <p:sp>
        <p:nvSpPr>
          <p:cNvPr id="6" name="Title 3">
            <a:extLst>
              <a:ext uri="{FF2B5EF4-FFF2-40B4-BE49-F238E27FC236}">
                <a16:creationId xmlns:a16="http://schemas.microsoft.com/office/drawing/2014/main" id="{F0E9D128-1B5A-6642-8258-D10F21DC5A49}"/>
              </a:ext>
            </a:extLst>
          </p:cNvPr>
          <p:cNvSpPr txBox="1">
            <a:spLocks/>
          </p:cNvSpPr>
          <p:nvPr/>
        </p:nvSpPr>
        <p:spPr>
          <a:xfrm>
            <a:off x="7921672" y="848611"/>
            <a:ext cx="1187355" cy="7676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a:lstStyle>
          <a:p>
            <a:r>
              <a:rPr lang="en-CA" sz="3200" b="0"/>
              <a:t>Pg.3</a:t>
            </a:r>
          </a:p>
        </p:txBody>
      </p:sp>
      <p:pic>
        <p:nvPicPr>
          <p:cNvPr id="9" name="Picture 8">
            <a:extLst>
              <a:ext uri="{FF2B5EF4-FFF2-40B4-BE49-F238E27FC236}">
                <a16:creationId xmlns:a16="http://schemas.microsoft.com/office/drawing/2014/main" id="{BF32760D-662D-DA48-B20C-223B789A697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03763" y="75019"/>
            <a:ext cx="1187355" cy="980755"/>
          </a:xfrm>
          <a:prstGeom prst="rect">
            <a:avLst/>
          </a:prstGeom>
        </p:spPr>
      </p:pic>
      <p:pic>
        <p:nvPicPr>
          <p:cNvPr id="8" name="Content Placeholder 7">
            <a:extLst>
              <a:ext uri="{FF2B5EF4-FFF2-40B4-BE49-F238E27FC236}">
                <a16:creationId xmlns:a16="http://schemas.microsoft.com/office/drawing/2014/main" id="{26533E93-1C8A-9A44-9F1A-159B7CC93C2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28650" y="1921495"/>
            <a:ext cx="7886700" cy="4159598"/>
          </a:xfrm>
        </p:spPr>
      </p:pic>
    </p:spTree>
    <p:extLst>
      <p:ext uri="{BB962C8B-B14F-4D97-AF65-F5344CB8AC3E}">
        <p14:creationId xmlns:p14="http://schemas.microsoft.com/office/powerpoint/2010/main" val="29317757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a:t>What if money grew in a garden?</a:t>
            </a:r>
          </a:p>
        </p:txBody>
      </p:sp>
      <p:pic>
        <p:nvPicPr>
          <p:cNvPr id="7" name="Content Placeholder 6">
            <a:extLst>
              <a:ext uri="{FF2B5EF4-FFF2-40B4-BE49-F238E27FC236}">
                <a16:creationId xmlns:a16="http://schemas.microsoft.com/office/drawing/2014/main" id="{3BB7101C-B514-5845-AC30-3DDCBEA16C29}"/>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21042" y="1825625"/>
            <a:ext cx="4901915" cy="4351338"/>
          </a:xfrm>
        </p:spPr>
      </p:pic>
    </p:spTree>
    <p:extLst>
      <p:ext uri="{BB962C8B-B14F-4D97-AF65-F5344CB8AC3E}">
        <p14:creationId xmlns:p14="http://schemas.microsoft.com/office/powerpoint/2010/main" val="10567164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7916855A-48AF-0641-A6B0-6E2B4652317E}"/>
              </a:ext>
            </a:extLst>
          </p:cNvPr>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l="34050" r="38938" b="18922"/>
          <a:stretch/>
        </p:blipFill>
        <p:spPr>
          <a:xfrm>
            <a:off x="627459" y="2660073"/>
            <a:ext cx="3455718" cy="3216886"/>
          </a:xfrm>
        </p:spPr>
      </p:pic>
      <p:sp>
        <p:nvSpPr>
          <p:cNvPr id="10" name="Text Placeholder 9">
            <a:extLst>
              <a:ext uri="{FF2B5EF4-FFF2-40B4-BE49-F238E27FC236}">
                <a16:creationId xmlns:a16="http://schemas.microsoft.com/office/drawing/2014/main" id="{B5791DD2-21D4-604B-A1A1-9655773E4227}"/>
              </a:ext>
            </a:extLst>
          </p:cNvPr>
          <p:cNvSpPr>
            <a:spLocks noGrp="1"/>
          </p:cNvSpPr>
          <p:nvPr>
            <p:ph type="body" sz="quarter" idx="3"/>
          </p:nvPr>
        </p:nvSpPr>
        <p:spPr/>
        <p:txBody>
          <a:bodyPr>
            <a:noAutofit/>
          </a:bodyPr>
          <a:lstStyle/>
          <a:p>
            <a:r>
              <a:rPr lang="en-US" sz="4800" dirty="0"/>
              <a:t>Money</a:t>
            </a:r>
          </a:p>
        </p:txBody>
      </p:sp>
      <p:sp>
        <p:nvSpPr>
          <p:cNvPr id="5" name="Content Placeholder 4"/>
          <p:cNvSpPr>
            <a:spLocks noGrp="1"/>
          </p:cNvSpPr>
          <p:nvPr>
            <p:ph sz="quarter" idx="4"/>
          </p:nvPr>
        </p:nvSpPr>
        <p:spPr/>
        <p:txBody>
          <a:bodyPr/>
          <a:lstStyle/>
          <a:p>
            <a:pPr algn="ctr"/>
            <a:r>
              <a:rPr lang="en-CA" sz="4000" dirty="0"/>
              <a:t> Any accepted payment</a:t>
            </a:r>
          </a:p>
        </p:txBody>
      </p:sp>
      <p:sp>
        <p:nvSpPr>
          <p:cNvPr id="6" name="Title 5"/>
          <p:cNvSpPr>
            <a:spLocks noGrp="1"/>
          </p:cNvSpPr>
          <p:nvPr>
            <p:ph type="title"/>
          </p:nvPr>
        </p:nvSpPr>
        <p:spPr/>
        <p:txBody>
          <a:bodyPr/>
          <a:lstStyle/>
          <a:p>
            <a:r>
              <a:rPr lang="en-CA"/>
              <a:t>What is money?</a:t>
            </a:r>
          </a:p>
        </p:txBody>
      </p:sp>
      <p:sp>
        <p:nvSpPr>
          <p:cNvPr id="2" name="Rounded Rectangle 1"/>
          <p:cNvSpPr/>
          <p:nvPr/>
        </p:nvSpPr>
        <p:spPr>
          <a:xfrm>
            <a:off x="4848225" y="2743200"/>
            <a:ext cx="3552825" cy="1143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914489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DAF52ED-1048-4543-B7A3-BB749E9B2706}"/>
              </a:ext>
            </a:extLst>
          </p:cNvPr>
          <p:cNvSpPr/>
          <p:nvPr/>
        </p:nvSpPr>
        <p:spPr>
          <a:xfrm>
            <a:off x="338667" y="651933"/>
            <a:ext cx="7560733" cy="8805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FCF5B760-B215-B344-B451-91E9827BAA60}"/>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879430" y="89953"/>
            <a:ext cx="7385139" cy="4351338"/>
          </a:xfrm>
        </p:spPr>
      </p:pic>
      <p:sp>
        <p:nvSpPr>
          <p:cNvPr id="6" name="TextBox 5">
            <a:extLst>
              <a:ext uri="{FF2B5EF4-FFF2-40B4-BE49-F238E27FC236}">
                <a16:creationId xmlns:a16="http://schemas.microsoft.com/office/drawing/2014/main" id="{61233B8F-178B-D240-A8B4-C55317A25067}"/>
              </a:ext>
            </a:extLst>
          </p:cNvPr>
          <p:cNvSpPr txBox="1"/>
          <p:nvPr/>
        </p:nvSpPr>
        <p:spPr>
          <a:xfrm>
            <a:off x="1153297" y="1510036"/>
            <a:ext cx="1869989" cy="923330"/>
          </a:xfrm>
          <a:prstGeom prst="rect">
            <a:avLst/>
          </a:prstGeom>
          <a:noFill/>
        </p:spPr>
        <p:txBody>
          <a:bodyPr wrap="square" rtlCol="0">
            <a:spAutoFit/>
          </a:bodyPr>
          <a:lstStyle/>
          <a:p>
            <a:pPr algn="ctr"/>
            <a:r>
              <a:rPr lang="en-US">
                <a:solidFill>
                  <a:srgbClr val="34983D"/>
                </a:solidFill>
              </a:rPr>
              <a:t>Something you can do to </a:t>
            </a:r>
          </a:p>
          <a:p>
            <a:pPr algn="ctr"/>
            <a:r>
              <a:rPr lang="en-US">
                <a:solidFill>
                  <a:srgbClr val="34983D"/>
                </a:solidFill>
              </a:rPr>
              <a:t>make money</a:t>
            </a:r>
          </a:p>
        </p:txBody>
      </p:sp>
      <p:sp>
        <p:nvSpPr>
          <p:cNvPr id="7" name="TextBox 6">
            <a:extLst>
              <a:ext uri="{FF2B5EF4-FFF2-40B4-BE49-F238E27FC236}">
                <a16:creationId xmlns:a16="http://schemas.microsoft.com/office/drawing/2014/main" id="{5ED8FEC6-06FF-DC49-8595-170DFACCE5AE}"/>
              </a:ext>
            </a:extLst>
          </p:cNvPr>
          <p:cNvSpPr txBox="1"/>
          <p:nvPr/>
        </p:nvSpPr>
        <p:spPr>
          <a:xfrm>
            <a:off x="3637004" y="1505917"/>
            <a:ext cx="1869989" cy="923330"/>
          </a:xfrm>
          <a:prstGeom prst="rect">
            <a:avLst/>
          </a:prstGeom>
          <a:noFill/>
        </p:spPr>
        <p:txBody>
          <a:bodyPr wrap="square" rtlCol="0">
            <a:spAutoFit/>
          </a:bodyPr>
          <a:lstStyle/>
          <a:p>
            <a:pPr algn="ctr"/>
            <a:r>
              <a:rPr lang="en-US">
                <a:solidFill>
                  <a:srgbClr val="F37C35"/>
                </a:solidFill>
              </a:rPr>
              <a:t>Something you would like to </a:t>
            </a:r>
          </a:p>
          <a:p>
            <a:pPr algn="ctr"/>
            <a:r>
              <a:rPr lang="en-US">
                <a:solidFill>
                  <a:srgbClr val="F37C35"/>
                </a:solidFill>
              </a:rPr>
              <a:t>save for</a:t>
            </a:r>
          </a:p>
        </p:txBody>
      </p:sp>
      <p:sp>
        <p:nvSpPr>
          <p:cNvPr id="8" name="TextBox 7">
            <a:extLst>
              <a:ext uri="{FF2B5EF4-FFF2-40B4-BE49-F238E27FC236}">
                <a16:creationId xmlns:a16="http://schemas.microsoft.com/office/drawing/2014/main" id="{6AC8B36D-7318-E94E-A09F-C075542B580F}"/>
              </a:ext>
            </a:extLst>
          </p:cNvPr>
          <p:cNvSpPr txBox="1"/>
          <p:nvPr/>
        </p:nvSpPr>
        <p:spPr>
          <a:xfrm>
            <a:off x="6120714" y="1505916"/>
            <a:ext cx="1869989" cy="923330"/>
          </a:xfrm>
          <a:prstGeom prst="rect">
            <a:avLst/>
          </a:prstGeom>
          <a:noFill/>
        </p:spPr>
        <p:txBody>
          <a:bodyPr wrap="square" rtlCol="0">
            <a:spAutoFit/>
          </a:bodyPr>
          <a:lstStyle/>
          <a:p>
            <a:pPr algn="ctr"/>
            <a:r>
              <a:rPr lang="en-US">
                <a:solidFill>
                  <a:srgbClr val="3289B7"/>
                </a:solidFill>
              </a:rPr>
              <a:t>Something you</a:t>
            </a:r>
          </a:p>
          <a:p>
            <a:pPr algn="ctr"/>
            <a:r>
              <a:rPr lang="en-US">
                <a:solidFill>
                  <a:srgbClr val="3289B7"/>
                </a:solidFill>
              </a:rPr>
              <a:t>spent money </a:t>
            </a:r>
          </a:p>
          <a:p>
            <a:pPr algn="ctr"/>
            <a:r>
              <a:rPr lang="en-US">
                <a:solidFill>
                  <a:srgbClr val="3289B7"/>
                </a:solidFill>
              </a:rPr>
              <a:t>on recently</a:t>
            </a:r>
          </a:p>
        </p:txBody>
      </p:sp>
      <p:pic>
        <p:nvPicPr>
          <p:cNvPr id="9" name="Content Placeholder 4">
            <a:extLst>
              <a:ext uri="{FF2B5EF4-FFF2-40B4-BE49-F238E27FC236}">
                <a16:creationId xmlns:a16="http://schemas.microsoft.com/office/drawing/2014/main" id="{7600BF41-9E91-F34B-8A4A-B30B4A8410B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3151"/>
          <a:stretch/>
        </p:blipFill>
        <p:spPr>
          <a:xfrm>
            <a:off x="879430" y="3838583"/>
            <a:ext cx="7385139" cy="2908824"/>
          </a:xfrm>
          <a:prstGeom prst="rect">
            <a:avLst/>
          </a:prstGeom>
        </p:spPr>
      </p:pic>
    </p:spTree>
    <p:extLst>
      <p:ext uri="{BB962C8B-B14F-4D97-AF65-F5344CB8AC3E}">
        <p14:creationId xmlns:p14="http://schemas.microsoft.com/office/powerpoint/2010/main" val="36537753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6FDDC8-AA17-134D-8DCC-2AA935DC7384}"/>
              </a:ext>
            </a:extLst>
          </p:cNvPr>
          <p:cNvSpPr>
            <a:spLocks noGrp="1"/>
          </p:cNvSpPr>
          <p:nvPr>
            <p:ph type="body" idx="1"/>
          </p:nvPr>
        </p:nvSpPr>
        <p:spPr>
          <a:xfrm>
            <a:off x="642721" y="2099754"/>
            <a:ext cx="2223086" cy="475007"/>
          </a:xfrm>
          <a:prstGeom prst="roundRect">
            <a:avLst/>
          </a:prstGeom>
          <a:ln w="57150">
            <a:solidFill>
              <a:srgbClr val="FEEE43"/>
            </a:solidFill>
          </a:ln>
        </p:spPr>
        <p:txBody>
          <a:bodyPr>
            <a:noAutofit/>
          </a:bodyPr>
          <a:lstStyle/>
          <a:p>
            <a:pPr algn="ctr"/>
            <a:r>
              <a:rPr lang="en-US"/>
              <a:t>Earn</a:t>
            </a:r>
          </a:p>
        </p:txBody>
      </p:sp>
      <p:pic>
        <p:nvPicPr>
          <p:cNvPr id="13" name="Content Placeholder 12">
            <a:extLst>
              <a:ext uri="{FF2B5EF4-FFF2-40B4-BE49-F238E27FC236}">
                <a16:creationId xmlns:a16="http://schemas.microsoft.com/office/drawing/2014/main" id="{E9BD680C-3133-644A-8278-02FE5EEAC5B5}"/>
              </a:ext>
            </a:extLst>
          </p:cNvPr>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r="72814"/>
          <a:stretch/>
        </p:blipFill>
        <p:spPr>
          <a:xfrm>
            <a:off x="893826" y="4254667"/>
            <a:ext cx="1692204" cy="1930484"/>
          </a:xfrm>
        </p:spPr>
      </p:pic>
      <p:sp>
        <p:nvSpPr>
          <p:cNvPr id="4" name="Title 3">
            <a:extLst>
              <a:ext uri="{FF2B5EF4-FFF2-40B4-BE49-F238E27FC236}">
                <a16:creationId xmlns:a16="http://schemas.microsoft.com/office/drawing/2014/main" id="{040515CB-E353-8E45-A047-72C5E93EC798}"/>
              </a:ext>
            </a:extLst>
          </p:cNvPr>
          <p:cNvSpPr>
            <a:spLocks noGrp="1"/>
          </p:cNvSpPr>
          <p:nvPr>
            <p:ph type="title"/>
          </p:nvPr>
        </p:nvSpPr>
        <p:spPr/>
        <p:txBody>
          <a:bodyPr/>
          <a:lstStyle/>
          <a:p>
            <a:r>
              <a:rPr lang="en-US"/>
              <a:t>How others use money</a:t>
            </a:r>
          </a:p>
        </p:txBody>
      </p:sp>
      <p:sp>
        <p:nvSpPr>
          <p:cNvPr id="5" name="Content Placeholder 4">
            <a:extLst>
              <a:ext uri="{FF2B5EF4-FFF2-40B4-BE49-F238E27FC236}">
                <a16:creationId xmlns:a16="http://schemas.microsoft.com/office/drawing/2014/main" id="{BA89334D-6364-7242-A555-EDADBC29D862}"/>
              </a:ext>
            </a:extLst>
          </p:cNvPr>
          <p:cNvSpPr>
            <a:spLocks noGrp="1"/>
          </p:cNvSpPr>
          <p:nvPr>
            <p:ph sz="half" idx="14"/>
          </p:nvPr>
        </p:nvSpPr>
        <p:spPr>
          <a:xfrm>
            <a:off x="616697" y="2878607"/>
            <a:ext cx="2223086" cy="1025881"/>
          </a:xfrm>
        </p:spPr>
        <p:txBody>
          <a:bodyPr>
            <a:normAutofit/>
          </a:bodyPr>
          <a:lstStyle/>
          <a:p>
            <a:r>
              <a:rPr lang="en-US" sz="2000" dirty="0"/>
              <a:t>Receive income for labor or services</a:t>
            </a:r>
          </a:p>
          <a:p>
            <a:pPr marL="0" indent="0">
              <a:buNone/>
            </a:pPr>
            <a:endParaRPr lang="en-US" sz="2000" dirty="0"/>
          </a:p>
        </p:txBody>
      </p:sp>
      <p:sp>
        <p:nvSpPr>
          <p:cNvPr id="6" name="Text Placeholder 5">
            <a:extLst>
              <a:ext uri="{FF2B5EF4-FFF2-40B4-BE49-F238E27FC236}">
                <a16:creationId xmlns:a16="http://schemas.microsoft.com/office/drawing/2014/main" id="{C24A8158-9D35-D249-ADF0-76A591A1D900}"/>
              </a:ext>
            </a:extLst>
          </p:cNvPr>
          <p:cNvSpPr>
            <a:spLocks noGrp="1"/>
          </p:cNvSpPr>
          <p:nvPr>
            <p:ph type="body" idx="15"/>
          </p:nvPr>
        </p:nvSpPr>
        <p:spPr>
          <a:xfrm>
            <a:off x="3467625" y="2113177"/>
            <a:ext cx="2223086" cy="475007"/>
          </a:xfrm>
          <a:prstGeom prst="roundRect">
            <a:avLst/>
          </a:prstGeom>
          <a:ln w="57150">
            <a:solidFill>
              <a:srgbClr val="FEEE43"/>
            </a:solidFill>
          </a:ln>
        </p:spPr>
        <p:txBody>
          <a:bodyPr>
            <a:noAutofit/>
          </a:bodyPr>
          <a:lstStyle/>
          <a:p>
            <a:pPr algn="ctr"/>
            <a:r>
              <a:rPr lang="en-US"/>
              <a:t>Income</a:t>
            </a:r>
          </a:p>
        </p:txBody>
      </p:sp>
      <p:pic>
        <p:nvPicPr>
          <p:cNvPr id="15" name="Content Placeholder 14">
            <a:extLst>
              <a:ext uri="{FF2B5EF4-FFF2-40B4-BE49-F238E27FC236}">
                <a16:creationId xmlns:a16="http://schemas.microsoft.com/office/drawing/2014/main" id="{330A061F-F2E2-7040-B86C-52A834ADFDC1}"/>
              </a:ext>
            </a:extLst>
          </p:cNvPr>
          <p:cNvPicPr>
            <a:picLocks noGrp="1" noChangeAspect="1"/>
          </p:cNvPicPr>
          <p:nvPr>
            <p:ph sz="half" idx="16"/>
          </p:nvPr>
        </p:nvPicPr>
        <p:blipFill rotWithShape="1">
          <a:blip r:embed="rId3" cstate="print">
            <a:extLst>
              <a:ext uri="{28A0092B-C50C-407E-A947-70E740481C1C}">
                <a14:useLocalDpi xmlns:a14="http://schemas.microsoft.com/office/drawing/2010/main" val="0"/>
              </a:ext>
            </a:extLst>
          </a:blip>
          <a:srcRect l="32822" r="40454"/>
          <a:stretch/>
        </p:blipFill>
        <p:spPr>
          <a:xfrm>
            <a:off x="3593045" y="4194911"/>
            <a:ext cx="1692204" cy="1963851"/>
          </a:xfrm>
        </p:spPr>
      </p:pic>
      <p:sp>
        <p:nvSpPr>
          <p:cNvPr id="8" name="Content Placeholder 7">
            <a:extLst>
              <a:ext uri="{FF2B5EF4-FFF2-40B4-BE49-F238E27FC236}">
                <a16:creationId xmlns:a16="http://schemas.microsoft.com/office/drawing/2014/main" id="{589D2B75-2B3A-8D4B-8B84-CE7CBFD54335}"/>
              </a:ext>
            </a:extLst>
          </p:cNvPr>
          <p:cNvSpPr>
            <a:spLocks noGrp="1"/>
          </p:cNvSpPr>
          <p:nvPr>
            <p:ph sz="half" idx="17"/>
          </p:nvPr>
        </p:nvSpPr>
        <p:spPr>
          <a:xfrm>
            <a:off x="3454480" y="2878607"/>
            <a:ext cx="2223086" cy="1025881"/>
          </a:xfrm>
        </p:spPr>
        <p:txBody>
          <a:bodyPr>
            <a:normAutofit fontScale="92500" lnSpcReduction="10000"/>
          </a:bodyPr>
          <a:lstStyle/>
          <a:p>
            <a:r>
              <a:rPr lang="en-US" sz="2000" dirty="0"/>
              <a:t>Money received as payment for work, goods, services or rent</a:t>
            </a:r>
            <a:endParaRPr lang="en-US" sz="2400" dirty="0"/>
          </a:p>
        </p:txBody>
      </p:sp>
      <p:sp>
        <p:nvSpPr>
          <p:cNvPr id="9" name="Text Placeholder 8">
            <a:extLst>
              <a:ext uri="{FF2B5EF4-FFF2-40B4-BE49-F238E27FC236}">
                <a16:creationId xmlns:a16="http://schemas.microsoft.com/office/drawing/2014/main" id="{45929526-CB4F-1449-BC73-5A0B7975BE1A}"/>
              </a:ext>
            </a:extLst>
          </p:cNvPr>
          <p:cNvSpPr>
            <a:spLocks noGrp="1"/>
          </p:cNvSpPr>
          <p:nvPr>
            <p:ph type="body" idx="18"/>
          </p:nvPr>
        </p:nvSpPr>
        <p:spPr>
          <a:xfrm>
            <a:off x="6292529" y="1909721"/>
            <a:ext cx="2223086" cy="855074"/>
          </a:xfrm>
          <a:prstGeom prst="roundRect">
            <a:avLst/>
          </a:prstGeom>
          <a:ln w="57150">
            <a:solidFill>
              <a:srgbClr val="FEEE43"/>
            </a:solidFill>
          </a:ln>
        </p:spPr>
        <p:txBody>
          <a:bodyPr>
            <a:noAutofit/>
          </a:bodyPr>
          <a:lstStyle/>
          <a:p>
            <a:pPr algn="ctr"/>
            <a:r>
              <a:rPr lang="en-US"/>
              <a:t>Financial Institution</a:t>
            </a:r>
          </a:p>
        </p:txBody>
      </p:sp>
      <p:pic>
        <p:nvPicPr>
          <p:cNvPr id="17" name="Content Placeholder 16">
            <a:extLst>
              <a:ext uri="{FF2B5EF4-FFF2-40B4-BE49-F238E27FC236}">
                <a16:creationId xmlns:a16="http://schemas.microsoft.com/office/drawing/2014/main" id="{43D8A193-A547-E942-88A6-2895D62025EA}"/>
              </a:ext>
            </a:extLst>
          </p:cNvPr>
          <p:cNvPicPr>
            <a:picLocks noGrp="1" noChangeAspect="1"/>
          </p:cNvPicPr>
          <p:nvPr>
            <p:ph sz="half" idx="19"/>
          </p:nvPr>
        </p:nvPicPr>
        <p:blipFill rotWithShape="1">
          <a:blip r:embed="rId4" cstate="print">
            <a:extLst>
              <a:ext uri="{28A0092B-C50C-407E-A947-70E740481C1C}">
                <a14:useLocalDpi xmlns:a14="http://schemas.microsoft.com/office/drawing/2010/main" val="0"/>
              </a:ext>
            </a:extLst>
          </a:blip>
          <a:srcRect l="64103"/>
          <a:stretch/>
        </p:blipFill>
        <p:spPr>
          <a:xfrm>
            <a:off x="6557970" y="4445837"/>
            <a:ext cx="1692204" cy="1461998"/>
          </a:xfrm>
        </p:spPr>
      </p:pic>
      <p:sp>
        <p:nvSpPr>
          <p:cNvPr id="11" name="Content Placeholder 10">
            <a:extLst>
              <a:ext uri="{FF2B5EF4-FFF2-40B4-BE49-F238E27FC236}">
                <a16:creationId xmlns:a16="http://schemas.microsoft.com/office/drawing/2014/main" id="{63967793-3A2B-FA4F-A669-139527FBDD15}"/>
              </a:ext>
            </a:extLst>
          </p:cNvPr>
          <p:cNvSpPr>
            <a:spLocks noGrp="1"/>
          </p:cNvSpPr>
          <p:nvPr>
            <p:ph sz="half" idx="20"/>
          </p:nvPr>
        </p:nvSpPr>
        <p:spPr>
          <a:xfrm>
            <a:off x="6279119" y="2878607"/>
            <a:ext cx="2223086" cy="1025881"/>
          </a:xfrm>
        </p:spPr>
        <p:txBody>
          <a:bodyPr>
            <a:normAutofit/>
          </a:bodyPr>
          <a:lstStyle/>
          <a:p>
            <a:r>
              <a:rPr lang="en-US" sz="2000"/>
              <a:t>A business that provides money-related services</a:t>
            </a:r>
          </a:p>
        </p:txBody>
      </p:sp>
    </p:spTree>
    <p:extLst>
      <p:ext uri="{BB962C8B-B14F-4D97-AF65-F5344CB8AC3E}">
        <p14:creationId xmlns:p14="http://schemas.microsoft.com/office/powerpoint/2010/main" val="806135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build="p"/>
      <p:bldP spid="1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050A8-88E6-9D40-944E-859328E9B2B6}"/>
              </a:ext>
            </a:extLst>
          </p:cNvPr>
          <p:cNvSpPr>
            <a:spLocks noGrp="1"/>
          </p:cNvSpPr>
          <p:nvPr>
            <p:ph type="title"/>
          </p:nvPr>
        </p:nvSpPr>
        <p:spPr/>
        <p:txBody>
          <a:bodyPr/>
          <a:lstStyle/>
          <a:p>
            <a:r>
              <a:rPr lang="en-US"/>
              <a:t>Money on the move</a:t>
            </a:r>
          </a:p>
        </p:txBody>
      </p:sp>
      <p:sp>
        <p:nvSpPr>
          <p:cNvPr id="6" name="Text Placeholder 1">
            <a:extLst>
              <a:ext uri="{FF2B5EF4-FFF2-40B4-BE49-F238E27FC236}">
                <a16:creationId xmlns:a16="http://schemas.microsoft.com/office/drawing/2014/main" id="{FE12C5EF-3E85-F640-8129-06F42E661775}"/>
              </a:ext>
            </a:extLst>
          </p:cNvPr>
          <p:cNvSpPr txBox="1">
            <a:spLocks/>
          </p:cNvSpPr>
          <p:nvPr/>
        </p:nvSpPr>
        <p:spPr>
          <a:xfrm>
            <a:off x="1146870" y="6234713"/>
            <a:ext cx="2223086" cy="37926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a:t>Businesses</a:t>
            </a:r>
          </a:p>
        </p:txBody>
      </p:sp>
      <p:sp>
        <p:nvSpPr>
          <p:cNvPr id="7" name="Text Placeholder 5">
            <a:extLst>
              <a:ext uri="{FF2B5EF4-FFF2-40B4-BE49-F238E27FC236}">
                <a16:creationId xmlns:a16="http://schemas.microsoft.com/office/drawing/2014/main" id="{A3729866-132B-EF41-9722-1DCF5BAD3A10}"/>
              </a:ext>
            </a:extLst>
          </p:cNvPr>
          <p:cNvSpPr txBox="1">
            <a:spLocks/>
          </p:cNvSpPr>
          <p:nvPr/>
        </p:nvSpPr>
        <p:spPr>
          <a:xfrm>
            <a:off x="3411029" y="6234713"/>
            <a:ext cx="2223086" cy="37926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a:t>People</a:t>
            </a:r>
          </a:p>
        </p:txBody>
      </p:sp>
      <p:sp>
        <p:nvSpPr>
          <p:cNvPr id="8" name="Text Placeholder 8">
            <a:extLst>
              <a:ext uri="{FF2B5EF4-FFF2-40B4-BE49-F238E27FC236}">
                <a16:creationId xmlns:a16="http://schemas.microsoft.com/office/drawing/2014/main" id="{C6C42F52-58DE-0045-ADFB-29A1AAEB5D36}"/>
              </a:ext>
            </a:extLst>
          </p:cNvPr>
          <p:cNvSpPr txBox="1">
            <a:spLocks/>
          </p:cNvSpPr>
          <p:nvPr/>
        </p:nvSpPr>
        <p:spPr>
          <a:xfrm>
            <a:off x="5623364" y="6234713"/>
            <a:ext cx="2223086" cy="48058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a:t>Banks</a:t>
            </a:r>
          </a:p>
        </p:txBody>
      </p:sp>
      <p:pic>
        <p:nvPicPr>
          <p:cNvPr id="11" name="Content Placeholder 10">
            <a:extLst>
              <a:ext uri="{FF2B5EF4-FFF2-40B4-BE49-F238E27FC236}">
                <a16:creationId xmlns:a16="http://schemas.microsoft.com/office/drawing/2014/main" id="{689DBA10-CE4F-4E41-B133-3F5A5DACF71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65189" y="1675829"/>
            <a:ext cx="5819937" cy="4501134"/>
          </a:xfrm>
        </p:spPr>
      </p:pic>
      <p:sp>
        <p:nvSpPr>
          <p:cNvPr id="9" name="Title 3">
            <a:extLst>
              <a:ext uri="{FF2B5EF4-FFF2-40B4-BE49-F238E27FC236}">
                <a16:creationId xmlns:a16="http://schemas.microsoft.com/office/drawing/2014/main" id="{0CF295F0-07C8-C44E-AEE8-BC0F316400F8}"/>
              </a:ext>
            </a:extLst>
          </p:cNvPr>
          <p:cNvSpPr txBox="1">
            <a:spLocks/>
          </p:cNvSpPr>
          <p:nvPr/>
        </p:nvSpPr>
        <p:spPr>
          <a:xfrm>
            <a:off x="7921672" y="848611"/>
            <a:ext cx="1187355" cy="7676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a:lstStyle>
          <a:p>
            <a:r>
              <a:rPr lang="en-CA" sz="3200" b="0"/>
              <a:t>Pg.4</a:t>
            </a:r>
          </a:p>
        </p:txBody>
      </p:sp>
      <p:pic>
        <p:nvPicPr>
          <p:cNvPr id="12" name="Picture 11">
            <a:extLst>
              <a:ext uri="{FF2B5EF4-FFF2-40B4-BE49-F238E27FC236}">
                <a16:creationId xmlns:a16="http://schemas.microsoft.com/office/drawing/2014/main" id="{A6150FFD-48BF-054A-A64E-D09C86EAD4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03763" y="75019"/>
            <a:ext cx="1187355" cy="980755"/>
          </a:xfrm>
          <a:prstGeom prst="rect">
            <a:avLst/>
          </a:prstGeom>
        </p:spPr>
      </p:pic>
    </p:spTree>
    <p:extLst>
      <p:ext uri="{BB962C8B-B14F-4D97-AF65-F5344CB8AC3E}">
        <p14:creationId xmlns:p14="http://schemas.microsoft.com/office/powerpoint/2010/main" val="34443268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BC9CF05-BA7B-2647-9C3F-E0CA135222CE}"/>
              </a:ext>
            </a:extLst>
          </p:cNvPr>
          <p:cNvSpPr>
            <a:spLocks noGrp="1"/>
          </p:cNvSpPr>
          <p:nvPr>
            <p:ph type="body" idx="1"/>
          </p:nvPr>
        </p:nvSpPr>
        <p:spPr>
          <a:xfrm>
            <a:off x="629842" y="1618488"/>
            <a:ext cx="2223086" cy="475007"/>
          </a:xfrm>
          <a:prstGeom prst="roundRect">
            <a:avLst/>
          </a:prstGeom>
          <a:ln w="57150">
            <a:solidFill>
              <a:srgbClr val="FEEE43"/>
            </a:solidFill>
          </a:ln>
        </p:spPr>
        <p:txBody>
          <a:bodyPr>
            <a:normAutofit/>
          </a:bodyPr>
          <a:lstStyle/>
          <a:p>
            <a:pPr algn="ctr"/>
            <a:r>
              <a:rPr lang="en-US"/>
              <a:t>Deposit</a:t>
            </a:r>
          </a:p>
        </p:txBody>
      </p:sp>
      <p:pic>
        <p:nvPicPr>
          <p:cNvPr id="13" name="Content Placeholder 12">
            <a:extLst>
              <a:ext uri="{FF2B5EF4-FFF2-40B4-BE49-F238E27FC236}">
                <a16:creationId xmlns:a16="http://schemas.microsoft.com/office/drawing/2014/main" id="{E18A6B79-2BC7-3548-A453-ABECAEE4C460}"/>
              </a:ext>
            </a:extLst>
          </p:cNvPr>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l="34812" r="41915"/>
          <a:stretch/>
        </p:blipFill>
        <p:spPr>
          <a:xfrm>
            <a:off x="908585" y="4408088"/>
            <a:ext cx="1639310" cy="2184573"/>
          </a:xfrm>
        </p:spPr>
      </p:pic>
      <p:sp>
        <p:nvSpPr>
          <p:cNvPr id="4" name="Title 3">
            <a:extLst>
              <a:ext uri="{FF2B5EF4-FFF2-40B4-BE49-F238E27FC236}">
                <a16:creationId xmlns:a16="http://schemas.microsoft.com/office/drawing/2014/main" id="{BC525AA0-CF02-C147-8F6F-8E5B9770CD93}"/>
              </a:ext>
            </a:extLst>
          </p:cNvPr>
          <p:cNvSpPr>
            <a:spLocks noGrp="1"/>
          </p:cNvSpPr>
          <p:nvPr>
            <p:ph type="title"/>
          </p:nvPr>
        </p:nvSpPr>
        <p:spPr/>
        <p:txBody>
          <a:bodyPr/>
          <a:lstStyle/>
          <a:p>
            <a:r>
              <a:rPr lang="en-US"/>
              <a:t>Earn, Save, Spend</a:t>
            </a:r>
          </a:p>
        </p:txBody>
      </p:sp>
      <p:sp>
        <p:nvSpPr>
          <p:cNvPr id="5" name="Content Placeholder 4">
            <a:extLst>
              <a:ext uri="{FF2B5EF4-FFF2-40B4-BE49-F238E27FC236}">
                <a16:creationId xmlns:a16="http://schemas.microsoft.com/office/drawing/2014/main" id="{290BD095-B11E-944A-B361-57426DA2D972}"/>
              </a:ext>
            </a:extLst>
          </p:cNvPr>
          <p:cNvSpPr>
            <a:spLocks noGrp="1"/>
          </p:cNvSpPr>
          <p:nvPr>
            <p:ph sz="half" idx="14"/>
          </p:nvPr>
        </p:nvSpPr>
        <p:spPr/>
        <p:txBody>
          <a:bodyPr>
            <a:normAutofit/>
          </a:bodyPr>
          <a:lstStyle/>
          <a:p>
            <a:r>
              <a:rPr lang="en-CA" sz="2000" dirty="0"/>
              <a:t>Putting money in a bank account for safe keeping</a:t>
            </a:r>
          </a:p>
          <a:p>
            <a:endParaRPr lang="en-US" sz="2000" dirty="0"/>
          </a:p>
        </p:txBody>
      </p:sp>
      <p:sp>
        <p:nvSpPr>
          <p:cNvPr id="6" name="Text Placeholder 5">
            <a:extLst>
              <a:ext uri="{FF2B5EF4-FFF2-40B4-BE49-F238E27FC236}">
                <a16:creationId xmlns:a16="http://schemas.microsoft.com/office/drawing/2014/main" id="{1E669940-3D26-EE4F-AD02-F755E28A953F}"/>
              </a:ext>
            </a:extLst>
          </p:cNvPr>
          <p:cNvSpPr>
            <a:spLocks noGrp="1"/>
          </p:cNvSpPr>
          <p:nvPr>
            <p:ph type="body" idx="15"/>
          </p:nvPr>
        </p:nvSpPr>
        <p:spPr>
          <a:xfrm>
            <a:off x="3467625" y="1618488"/>
            <a:ext cx="2223086" cy="475007"/>
          </a:xfrm>
          <a:prstGeom prst="roundRect">
            <a:avLst/>
          </a:prstGeom>
          <a:ln w="57150">
            <a:solidFill>
              <a:srgbClr val="FEEE43"/>
            </a:solidFill>
          </a:ln>
        </p:spPr>
        <p:txBody>
          <a:bodyPr>
            <a:normAutofit fontScale="92500"/>
          </a:bodyPr>
          <a:lstStyle/>
          <a:p>
            <a:pPr algn="ctr"/>
            <a:r>
              <a:rPr lang="en-US"/>
              <a:t>Savings Account</a:t>
            </a:r>
          </a:p>
        </p:txBody>
      </p:sp>
      <p:pic>
        <p:nvPicPr>
          <p:cNvPr id="15" name="Content Placeholder 14">
            <a:extLst>
              <a:ext uri="{FF2B5EF4-FFF2-40B4-BE49-F238E27FC236}">
                <a16:creationId xmlns:a16="http://schemas.microsoft.com/office/drawing/2014/main" id="{3B6F7A59-7AD8-4A42-9BAA-5B4D72EC4495}"/>
              </a:ext>
            </a:extLst>
          </p:cNvPr>
          <p:cNvPicPr>
            <a:picLocks noGrp="1" noChangeAspect="1"/>
          </p:cNvPicPr>
          <p:nvPr>
            <p:ph sz="half" idx="16"/>
          </p:nvPr>
        </p:nvPicPr>
        <p:blipFill>
          <a:blip r:embed="rId3" cstate="print">
            <a:extLst>
              <a:ext uri="{28A0092B-C50C-407E-A947-70E740481C1C}">
                <a14:useLocalDpi xmlns:a14="http://schemas.microsoft.com/office/drawing/2010/main" val="0"/>
              </a:ext>
            </a:extLst>
          </a:blip>
          <a:stretch>
            <a:fillRect/>
          </a:stretch>
        </p:blipFill>
        <p:spPr>
          <a:xfrm>
            <a:off x="3559682" y="4259263"/>
            <a:ext cx="2038923" cy="1930400"/>
          </a:xfrm>
        </p:spPr>
      </p:pic>
      <p:sp>
        <p:nvSpPr>
          <p:cNvPr id="8" name="Content Placeholder 7">
            <a:extLst>
              <a:ext uri="{FF2B5EF4-FFF2-40B4-BE49-F238E27FC236}">
                <a16:creationId xmlns:a16="http://schemas.microsoft.com/office/drawing/2014/main" id="{83577D8A-C5BE-5F42-A67D-CFBF9282FC71}"/>
              </a:ext>
            </a:extLst>
          </p:cNvPr>
          <p:cNvSpPr>
            <a:spLocks noGrp="1"/>
          </p:cNvSpPr>
          <p:nvPr>
            <p:ph sz="half" idx="17"/>
          </p:nvPr>
        </p:nvSpPr>
        <p:spPr/>
        <p:txBody>
          <a:bodyPr>
            <a:normAutofit/>
          </a:bodyPr>
          <a:lstStyle/>
          <a:p>
            <a:r>
              <a:rPr lang="en-CA" sz="2000"/>
              <a:t>Holds money for later</a:t>
            </a:r>
          </a:p>
        </p:txBody>
      </p:sp>
      <p:sp>
        <p:nvSpPr>
          <p:cNvPr id="9" name="Text Placeholder 8">
            <a:extLst>
              <a:ext uri="{FF2B5EF4-FFF2-40B4-BE49-F238E27FC236}">
                <a16:creationId xmlns:a16="http://schemas.microsoft.com/office/drawing/2014/main" id="{09544A18-2023-1349-995E-1A239FC33111}"/>
              </a:ext>
            </a:extLst>
          </p:cNvPr>
          <p:cNvSpPr>
            <a:spLocks noGrp="1"/>
          </p:cNvSpPr>
          <p:nvPr>
            <p:ph type="body" idx="18"/>
          </p:nvPr>
        </p:nvSpPr>
        <p:spPr>
          <a:xfrm>
            <a:off x="6292264" y="1618488"/>
            <a:ext cx="2223086" cy="475007"/>
          </a:xfrm>
          <a:prstGeom prst="roundRect">
            <a:avLst/>
          </a:prstGeom>
          <a:ln w="57150">
            <a:solidFill>
              <a:srgbClr val="FEEE43"/>
            </a:solidFill>
          </a:ln>
        </p:spPr>
        <p:txBody>
          <a:bodyPr>
            <a:normAutofit/>
          </a:bodyPr>
          <a:lstStyle/>
          <a:p>
            <a:pPr algn="ctr"/>
            <a:r>
              <a:rPr lang="en-US"/>
              <a:t>Withdrawal</a:t>
            </a:r>
          </a:p>
        </p:txBody>
      </p:sp>
      <p:sp>
        <p:nvSpPr>
          <p:cNvPr id="11" name="Content Placeholder 10">
            <a:extLst>
              <a:ext uri="{FF2B5EF4-FFF2-40B4-BE49-F238E27FC236}">
                <a16:creationId xmlns:a16="http://schemas.microsoft.com/office/drawing/2014/main" id="{9B735973-6F17-ED47-B282-D6B558283CE8}"/>
              </a:ext>
            </a:extLst>
          </p:cNvPr>
          <p:cNvSpPr>
            <a:spLocks noGrp="1"/>
          </p:cNvSpPr>
          <p:nvPr>
            <p:ph sz="half" idx="20"/>
          </p:nvPr>
        </p:nvSpPr>
        <p:spPr/>
        <p:txBody>
          <a:bodyPr>
            <a:normAutofit/>
          </a:bodyPr>
          <a:lstStyle/>
          <a:p>
            <a:r>
              <a:rPr lang="en-CA" sz="2000" dirty="0"/>
              <a:t>Taking money out of a bank account</a:t>
            </a:r>
          </a:p>
        </p:txBody>
      </p:sp>
      <p:pic>
        <p:nvPicPr>
          <p:cNvPr id="16" name="Content Placeholder 13">
            <a:extLst>
              <a:ext uri="{FF2B5EF4-FFF2-40B4-BE49-F238E27FC236}">
                <a16:creationId xmlns:a16="http://schemas.microsoft.com/office/drawing/2014/main" id="{DBFD953C-C586-AB4B-BF77-BC8CA18372C8}"/>
              </a:ext>
            </a:extLst>
          </p:cNvPr>
          <p:cNvPicPr>
            <a:picLocks noChangeAspect="1"/>
          </p:cNvPicPr>
          <p:nvPr/>
        </p:nvPicPr>
        <p:blipFill rotWithShape="1">
          <a:blip r:embed="rId4">
            <a:extLst>
              <a:ext uri="{28A0092B-C50C-407E-A947-70E740481C1C}">
                <a14:useLocalDpi xmlns:a14="http://schemas.microsoft.com/office/drawing/2010/main" val="0"/>
              </a:ext>
            </a:extLst>
          </a:blip>
          <a:srcRect b="6746"/>
          <a:stretch/>
        </p:blipFill>
        <p:spPr>
          <a:xfrm>
            <a:off x="6591295" y="4259179"/>
            <a:ext cx="1625023" cy="2034617"/>
          </a:xfrm>
          <a:prstGeom prst="rect">
            <a:avLst/>
          </a:prstGeom>
        </p:spPr>
      </p:pic>
    </p:spTree>
    <p:extLst>
      <p:ext uri="{BB962C8B-B14F-4D97-AF65-F5344CB8AC3E}">
        <p14:creationId xmlns:p14="http://schemas.microsoft.com/office/powerpoint/2010/main" val="2104844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8" grpId="0" build="p"/>
      <p:bldP spid="11"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09BF4EF9-3F59-5C44-9F99-2DD7F9C5DA7B}"/>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30238" y="3064778"/>
            <a:ext cx="3868737" cy="1741270"/>
          </a:xfrm>
        </p:spPr>
      </p:pic>
      <p:sp>
        <p:nvSpPr>
          <p:cNvPr id="5" name="Text Placeholder 4">
            <a:extLst>
              <a:ext uri="{FF2B5EF4-FFF2-40B4-BE49-F238E27FC236}">
                <a16:creationId xmlns:a16="http://schemas.microsoft.com/office/drawing/2014/main" id="{BEEE242F-21AB-CC48-9C20-F540929FBA25}"/>
              </a:ext>
            </a:extLst>
          </p:cNvPr>
          <p:cNvSpPr>
            <a:spLocks noGrp="1"/>
          </p:cNvSpPr>
          <p:nvPr>
            <p:ph type="body" sz="quarter" idx="3"/>
          </p:nvPr>
        </p:nvSpPr>
        <p:spPr/>
        <p:txBody>
          <a:bodyPr>
            <a:noAutofit/>
          </a:bodyPr>
          <a:lstStyle/>
          <a:p>
            <a:r>
              <a:rPr lang="en-US" sz="4800"/>
              <a:t>Interest</a:t>
            </a:r>
          </a:p>
        </p:txBody>
      </p:sp>
      <p:sp>
        <p:nvSpPr>
          <p:cNvPr id="3" name="Content Placeholder 2">
            <a:extLst>
              <a:ext uri="{FF2B5EF4-FFF2-40B4-BE49-F238E27FC236}">
                <a16:creationId xmlns:a16="http://schemas.microsoft.com/office/drawing/2014/main" id="{D9D79205-6B57-7745-8BB5-78078162CCDD}"/>
              </a:ext>
            </a:extLst>
          </p:cNvPr>
          <p:cNvSpPr>
            <a:spLocks noGrp="1"/>
          </p:cNvSpPr>
          <p:nvPr>
            <p:ph sz="quarter" idx="4"/>
          </p:nvPr>
        </p:nvSpPr>
        <p:spPr/>
        <p:txBody>
          <a:bodyPr>
            <a:normAutofit/>
          </a:bodyPr>
          <a:lstStyle/>
          <a:p>
            <a:endParaRPr lang="en-US" b="1" dirty="0"/>
          </a:p>
          <a:p>
            <a:r>
              <a:rPr lang="en-CA" sz="4000" dirty="0"/>
              <a:t>Money paid for using someone else’s money</a:t>
            </a:r>
          </a:p>
          <a:p>
            <a:endParaRPr lang="en-CA" b="1" dirty="0"/>
          </a:p>
        </p:txBody>
      </p:sp>
      <p:sp>
        <p:nvSpPr>
          <p:cNvPr id="4" name="Title 3">
            <a:extLst>
              <a:ext uri="{FF2B5EF4-FFF2-40B4-BE49-F238E27FC236}">
                <a16:creationId xmlns:a16="http://schemas.microsoft.com/office/drawing/2014/main" id="{CC8D9767-112B-E147-94F1-B8422618FB94}"/>
              </a:ext>
            </a:extLst>
          </p:cNvPr>
          <p:cNvSpPr>
            <a:spLocks noGrp="1"/>
          </p:cNvSpPr>
          <p:nvPr>
            <p:ph type="title"/>
          </p:nvPr>
        </p:nvSpPr>
        <p:spPr/>
        <p:txBody>
          <a:bodyPr/>
          <a:lstStyle/>
          <a:p>
            <a:r>
              <a:rPr lang="en-US"/>
              <a:t>What is interest?</a:t>
            </a:r>
          </a:p>
        </p:txBody>
      </p:sp>
    </p:spTree>
    <p:extLst>
      <p:ext uri="{BB962C8B-B14F-4D97-AF65-F5344CB8AC3E}">
        <p14:creationId xmlns:p14="http://schemas.microsoft.com/office/powerpoint/2010/main" val="1860261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3E26A-E852-3D43-9EE9-19AB20835143}"/>
              </a:ext>
            </a:extLst>
          </p:cNvPr>
          <p:cNvSpPr>
            <a:spLocks noGrp="1"/>
          </p:cNvSpPr>
          <p:nvPr>
            <p:ph type="title"/>
          </p:nvPr>
        </p:nvSpPr>
        <p:spPr/>
        <p:txBody>
          <a:bodyPr/>
          <a:lstStyle/>
          <a:p>
            <a:r>
              <a:rPr lang="en-US"/>
              <a:t>Money Tracker</a:t>
            </a:r>
          </a:p>
        </p:txBody>
      </p:sp>
      <p:pic>
        <p:nvPicPr>
          <p:cNvPr id="5" name="Online Media 4" descr="MTMVideo1.mp4">
            <a:hlinkClick r:id="" action="ppaction://media"/>
            <a:extLst>
              <a:ext uri="{FF2B5EF4-FFF2-40B4-BE49-F238E27FC236}">
                <a16:creationId xmlns:a16="http://schemas.microsoft.com/office/drawing/2014/main" id="{B40F2305-980A-1F40-BB98-CE13E5A4677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703263" y="1825625"/>
            <a:ext cx="7735887" cy="4351338"/>
          </a:xfrm>
        </p:spPr>
      </p:pic>
      <p:sp>
        <p:nvSpPr>
          <p:cNvPr id="6" name="Title 3">
            <a:extLst>
              <a:ext uri="{FF2B5EF4-FFF2-40B4-BE49-F238E27FC236}">
                <a16:creationId xmlns:a16="http://schemas.microsoft.com/office/drawing/2014/main" id="{CBCAFD20-86B1-C84C-9DA3-596E7B1EC7A9}"/>
              </a:ext>
            </a:extLst>
          </p:cNvPr>
          <p:cNvSpPr txBox="1">
            <a:spLocks/>
          </p:cNvSpPr>
          <p:nvPr/>
        </p:nvSpPr>
        <p:spPr>
          <a:xfrm>
            <a:off x="7921672" y="848611"/>
            <a:ext cx="1187355" cy="7676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a:lstStyle>
          <a:p>
            <a:r>
              <a:rPr lang="en-CA" sz="3200" b="0"/>
              <a:t>Pg.4</a:t>
            </a:r>
          </a:p>
        </p:txBody>
      </p:sp>
      <p:pic>
        <p:nvPicPr>
          <p:cNvPr id="7" name="Picture 6">
            <a:extLst>
              <a:ext uri="{FF2B5EF4-FFF2-40B4-BE49-F238E27FC236}">
                <a16:creationId xmlns:a16="http://schemas.microsoft.com/office/drawing/2014/main" id="{7AA10F78-65E1-EF4E-BE2E-9D91FB1CE47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03763" y="75019"/>
            <a:ext cx="1187355" cy="980755"/>
          </a:xfrm>
          <a:prstGeom prst="rect">
            <a:avLst/>
          </a:prstGeom>
        </p:spPr>
      </p:pic>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8651" y="5540828"/>
            <a:ext cx="1412124" cy="537296"/>
          </a:xfrm>
          <a:prstGeom prst="rect">
            <a:avLst/>
          </a:prstGeom>
        </p:spPr>
      </p:pic>
      <p:pic>
        <p:nvPicPr>
          <p:cNvPr id="8" name="Picture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934725" y="291136"/>
            <a:ext cx="786539" cy="786539"/>
          </a:xfrm>
          <a:prstGeom prst="rect">
            <a:avLst/>
          </a:prstGeom>
        </p:spPr>
      </p:pic>
    </p:spTree>
    <p:extLst>
      <p:ext uri="{BB962C8B-B14F-4D97-AF65-F5344CB8AC3E}">
        <p14:creationId xmlns:p14="http://schemas.microsoft.com/office/powerpoint/2010/main" val="657799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4250" fill="hold"/>
                                        <p:tgtEl>
                                          <p:spTgt spid="5"/>
                                        </p:tgtEl>
                                      </p:cBhvr>
                                    </p:cmd>
                                  </p:childTnLst>
                                </p:cTn>
                              </p:par>
                              <p:par>
                                <p:cTn id="7" presetID="1" presetClass="exit" presetSubtype="0" fill="hold" nodeType="withEffect">
                                  <p:stCondLst>
                                    <p:cond delay="0"/>
                                  </p:stCondLst>
                                  <p:childTnLst>
                                    <p:set>
                                      <p:cBhvr>
                                        <p:cTn id="8"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5"/>
                </p:tgtEl>
              </p:cMediaNode>
            </p:video>
            <p:seq concurrent="1" nextAc="seek">
              <p:cTn id="10" restart="whenNotActive" fill="hold" evtFilter="cancelBubble" nodeType="interactiveSeq">
                <p:stCondLst>
                  <p:cond evt="onClick" delay="0">
                    <p:tgtEl>
                      <p:spTgt spid="5"/>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0C4596A7-52C5-8242-A5C9-BEC05E23679B}"/>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628650" y="1721930"/>
            <a:ext cx="2653619" cy="4351338"/>
          </a:xfrm>
        </p:spPr>
      </p:pic>
      <p:sp>
        <p:nvSpPr>
          <p:cNvPr id="2" name="Content Placeholder 1">
            <a:extLst>
              <a:ext uri="{FF2B5EF4-FFF2-40B4-BE49-F238E27FC236}">
                <a16:creationId xmlns:a16="http://schemas.microsoft.com/office/drawing/2014/main" id="{5FD8C1AC-BD27-D642-A7C7-1BD42A653D37}"/>
              </a:ext>
            </a:extLst>
          </p:cNvPr>
          <p:cNvSpPr>
            <a:spLocks noGrp="1"/>
          </p:cNvSpPr>
          <p:nvPr>
            <p:ph sz="half" idx="2"/>
          </p:nvPr>
        </p:nvSpPr>
        <p:spPr>
          <a:xfrm>
            <a:off x="3714161" y="2141535"/>
            <a:ext cx="4744039" cy="4351338"/>
          </a:xfrm>
        </p:spPr>
        <p:txBody>
          <a:bodyPr>
            <a:normAutofit/>
          </a:bodyPr>
          <a:lstStyle/>
          <a:p>
            <a:r>
              <a:rPr lang="en-US" dirty="0"/>
              <a:t>Spaces will be called out</a:t>
            </a:r>
          </a:p>
          <a:p>
            <a:r>
              <a:rPr lang="en-US" dirty="0"/>
              <a:t>Use plastic chips or markers to cover the space</a:t>
            </a:r>
          </a:p>
          <a:p>
            <a:pPr lvl="1"/>
            <a:r>
              <a:rPr lang="en-US" dirty="0"/>
              <a:t>Record in the money tracker at the same time</a:t>
            </a:r>
          </a:p>
          <a:p>
            <a:r>
              <a:rPr lang="en-US" dirty="0"/>
              <a:t>To win, get a line in any direction (horizontal, vertical, diagonal) and call BINGO!</a:t>
            </a:r>
          </a:p>
        </p:txBody>
      </p:sp>
      <p:sp>
        <p:nvSpPr>
          <p:cNvPr id="4" name="Title 3">
            <a:extLst>
              <a:ext uri="{FF2B5EF4-FFF2-40B4-BE49-F238E27FC236}">
                <a16:creationId xmlns:a16="http://schemas.microsoft.com/office/drawing/2014/main" id="{6F841808-8241-C446-8326-0FC2D7AFE5DE}"/>
              </a:ext>
            </a:extLst>
          </p:cNvPr>
          <p:cNvSpPr>
            <a:spLocks noGrp="1"/>
          </p:cNvSpPr>
          <p:nvPr>
            <p:ph type="title"/>
          </p:nvPr>
        </p:nvSpPr>
        <p:spPr/>
        <p:txBody>
          <a:bodyPr/>
          <a:lstStyle/>
          <a:p>
            <a:r>
              <a:rPr lang="en-US" dirty="0"/>
              <a:t>BINGO</a:t>
            </a:r>
          </a:p>
        </p:txBody>
      </p:sp>
      <p:pic>
        <p:nvPicPr>
          <p:cNvPr id="9" name="Picture 8">
            <a:extLst>
              <a:ext uri="{FF2B5EF4-FFF2-40B4-BE49-F238E27FC236}">
                <a16:creationId xmlns:a16="http://schemas.microsoft.com/office/drawing/2014/main" id="{402E3D03-6B0B-4E5A-B1FE-B15F69F2160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447278" y="365127"/>
            <a:ext cx="2122788" cy="1682366"/>
          </a:xfrm>
          <a:prstGeom prst="rect">
            <a:avLst/>
          </a:prstGeom>
        </p:spPr>
      </p:pic>
    </p:spTree>
    <p:extLst>
      <p:ext uri="{BB962C8B-B14F-4D97-AF65-F5344CB8AC3E}">
        <p14:creationId xmlns:p14="http://schemas.microsoft.com/office/powerpoint/2010/main" val="25228603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823C6-2EF8-584D-90BD-41655EEEED4D}"/>
              </a:ext>
            </a:extLst>
          </p:cNvPr>
          <p:cNvSpPr>
            <a:spLocks noGrp="1"/>
          </p:cNvSpPr>
          <p:nvPr>
            <p:ph type="title"/>
          </p:nvPr>
        </p:nvSpPr>
        <p:spPr/>
        <p:txBody>
          <a:bodyPr/>
          <a:lstStyle/>
          <a:p>
            <a:r>
              <a:rPr lang="en-US"/>
              <a:t>Let’s Start!</a:t>
            </a:r>
          </a:p>
        </p:txBody>
      </p:sp>
      <p:pic>
        <p:nvPicPr>
          <p:cNvPr id="4" name="Picture 3">
            <a:extLst>
              <a:ext uri="{FF2B5EF4-FFF2-40B4-BE49-F238E27FC236}">
                <a16:creationId xmlns:a16="http://schemas.microsoft.com/office/drawing/2014/main" id="{5A75AB53-15AF-164B-8EE7-2E557F1713B9}"/>
              </a:ext>
            </a:extLst>
          </p:cNvPr>
          <p:cNvPicPr>
            <a:picLocks noChangeAspect="1"/>
          </p:cNvPicPr>
          <p:nvPr/>
        </p:nvPicPr>
        <p:blipFill rotWithShape="1">
          <a:blip r:embed="rId2"/>
          <a:srcRect l="4229" t="41922" r="14764" b="30105"/>
          <a:stretch/>
        </p:blipFill>
        <p:spPr>
          <a:xfrm>
            <a:off x="628651" y="1659151"/>
            <a:ext cx="7846875" cy="3506574"/>
          </a:xfrm>
          <a:prstGeom prst="rect">
            <a:avLst/>
          </a:prstGeom>
        </p:spPr>
      </p:pic>
      <p:pic>
        <p:nvPicPr>
          <p:cNvPr id="5" name="Picture 4">
            <a:extLst>
              <a:ext uri="{FF2B5EF4-FFF2-40B4-BE49-F238E27FC236}">
                <a16:creationId xmlns:a16="http://schemas.microsoft.com/office/drawing/2014/main" id="{2D81514D-5BA1-E849-BA4B-0422EBB241DD}"/>
              </a:ext>
            </a:extLst>
          </p:cNvPr>
          <p:cNvPicPr>
            <a:picLocks noChangeAspect="1"/>
          </p:cNvPicPr>
          <p:nvPr/>
        </p:nvPicPr>
        <p:blipFill rotWithShape="1">
          <a:blip r:embed="rId2"/>
          <a:srcRect l="4229" t="56117" r="14764" b="30105"/>
          <a:stretch/>
        </p:blipFill>
        <p:spPr>
          <a:xfrm>
            <a:off x="628650" y="4546598"/>
            <a:ext cx="7846875" cy="1727200"/>
          </a:xfrm>
          <a:prstGeom prst="rect">
            <a:avLst/>
          </a:prstGeom>
        </p:spPr>
      </p:pic>
    </p:spTree>
    <p:extLst>
      <p:ext uri="{BB962C8B-B14F-4D97-AF65-F5344CB8AC3E}">
        <p14:creationId xmlns:p14="http://schemas.microsoft.com/office/powerpoint/2010/main" val="26094693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Summary and Review </a:t>
            </a:r>
            <a:r>
              <a:rPr lang="en-CA" b="0" dirty="0"/>
              <a:t>– Lesson 1</a:t>
            </a:r>
          </a:p>
        </p:txBody>
      </p:sp>
      <p:sp>
        <p:nvSpPr>
          <p:cNvPr id="3" name="Content Placeholder 2"/>
          <p:cNvSpPr>
            <a:spLocks noGrp="1"/>
          </p:cNvSpPr>
          <p:nvPr>
            <p:ph idx="1"/>
          </p:nvPr>
        </p:nvSpPr>
        <p:spPr/>
        <p:txBody>
          <a:bodyPr/>
          <a:lstStyle/>
          <a:p>
            <a:r>
              <a:rPr lang="en-CA" dirty="0"/>
              <a:t>What is the role of money in everyday life?</a:t>
            </a:r>
          </a:p>
          <a:p>
            <a:r>
              <a:rPr lang="en-CA" dirty="0"/>
              <a:t>What are the benefits of using a savings account?</a:t>
            </a:r>
          </a:p>
          <a:p>
            <a:endParaRPr lang="en-CA" dirty="0"/>
          </a:p>
        </p:txBody>
      </p:sp>
      <p:sp>
        <p:nvSpPr>
          <p:cNvPr id="4" name="Text Placeholder 2"/>
          <p:cNvSpPr txBox="1">
            <a:spLocks/>
          </p:cNvSpPr>
          <p:nvPr/>
        </p:nvSpPr>
        <p:spPr>
          <a:xfrm>
            <a:off x="771525" y="5053927"/>
            <a:ext cx="7524750" cy="419100"/>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CA" dirty="0"/>
          </a:p>
        </p:txBody>
      </p:sp>
      <p:sp>
        <p:nvSpPr>
          <p:cNvPr id="5" name="Text Placeholder 3"/>
          <p:cNvSpPr txBox="1">
            <a:spLocks/>
          </p:cNvSpPr>
          <p:nvPr/>
        </p:nvSpPr>
        <p:spPr>
          <a:xfrm>
            <a:off x="809625" y="5806657"/>
            <a:ext cx="7524750" cy="419100"/>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CA" dirty="0"/>
          </a:p>
        </p:txBody>
      </p:sp>
    </p:spTree>
    <p:extLst>
      <p:ext uri="{BB962C8B-B14F-4D97-AF65-F5344CB8AC3E}">
        <p14:creationId xmlns:p14="http://schemas.microsoft.com/office/powerpoint/2010/main" val="4367737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84BF0153-6BC7-E44E-8D20-0E58DEDB73BF}"/>
              </a:ext>
            </a:extLst>
          </p:cNvPr>
          <p:cNvSpPr/>
          <p:nvPr/>
        </p:nvSpPr>
        <p:spPr>
          <a:xfrm>
            <a:off x="1688591" y="4872739"/>
            <a:ext cx="5766816" cy="599440"/>
          </a:xfrm>
          <a:prstGeom prst="roundRect">
            <a:avLst/>
          </a:prstGeom>
          <a:solidFill>
            <a:srgbClr val="85C656"/>
          </a:solidFill>
          <a:ln>
            <a:solidFill>
              <a:srgbClr val="85C6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
            <a:extLst>
              <a:ext uri="{FF2B5EF4-FFF2-40B4-BE49-F238E27FC236}">
                <a16:creationId xmlns:a16="http://schemas.microsoft.com/office/drawing/2014/main" id="{D3A22B6B-0424-A94C-A20D-3EEB0F5C1AE3}"/>
              </a:ext>
            </a:extLst>
          </p:cNvPr>
          <p:cNvSpPr txBox="1">
            <a:spLocks/>
          </p:cNvSpPr>
          <p:nvPr/>
        </p:nvSpPr>
        <p:spPr>
          <a:xfrm>
            <a:off x="809625" y="4973069"/>
            <a:ext cx="7524750" cy="41910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A" b="1">
                <a:solidFill>
                  <a:schemeClr val="bg1"/>
                </a:solidFill>
              </a:rPr>
              <a:t>Lesson 2: Create a Business</a:t>
            </a:r>
          </a:p>
        </p:txBody>
      </p:sp>
      <p:pic>
        <p:nvPicPr>
          <p:cNvPr id="12" name="Content Placeholder 3">
            <a:extLst>
              <a:ext uri="{FF2B5EF4-FFF2-40B4-BE49-F238E27FC236}">
                <a16:creationId xmlns:a16="http://schemas.microsoft.com/office/drawing/2014/main" id="{13841378-FCF1-1B4E-B426-FFE758923D0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3659" b="12032"/>
          <a:stretch/>
        </p:blipFill>
        <p:spPr>
          <a:xfrm>
            <a:off x="2465804" y="1300481"/>
            <a:ext cx="4212390" cy="3409697"/>
          </a:xfrm>
          <a:prstGeom prst="rect">
            <a:avLst/>
          </a:prstGeom>
        </p:spPr>
      </p:pic>
      <p:pic>
        <p:nvPicPr>
          <p:cNvPr id="13" name="Picture 12">
            <a:extLst>
              <a:ext uri="{FF2B5EF4-FFF2-40B4-BE49-F238E27FC236}">
                <a16:creationId xmlns:a16="http://schemas.microsoft.com/office/drawing/2014/main" id="{C53100BB-6934-604A-93F5-9B76E98ABC8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690" t="2815" r="11592" b="88148"/>
          <a:stretch/>
        </p:blipFill>
        <p:spPr>
          <a:xfrm>
            <a:off x="1487358" y="396240"/>
            <a:ext cx="6169283" cy="812801"/>
          </a:xfrm>
          <a:prstGeom prst="rect">
            <a:avLst/>
          </a:prstGeom>
        </p:spPr>
      </p:pic>
    </p:spTree>
    <p:extLst>
      <p:ext uri="{BB962C8B-B14F-4D97-AF65-F5344CB8AC3E}">
        <p14:creationId xmlns:p14="http://schemas.microsoft.com/office/powerpoint/2010/main" val="372151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802FE-74BE-B048-B683-A30C386B6DF5}"/>
              </a:ext>
            </a:extLst>
          </p:cNvPr>
          <p:cNvSpPr>
            <a:spLocks noGrp="1"/>
          </p:cNvSpPr>
          <p:nvPr>
            <p:ph type="title"/>
          </p:nvPr>
        </p:nvSpPr>
        <p:spPr/>
        <p:txBody>
          <a:bodyPr/>
          <a:lstStyle/>
          <a:p>
            <a:r>
              <a:rPr lang="en-US"/>
              <a:t>Objectives</a:t>
            </a:r>
          </a:p>
        </p:txBody>
      </p:sp>
      <p:sp>
        <p:nvSpPr>
          <p:cNvPr id="3" name="Text Placeholder 2">
            <a:extLst>
              <a:ext uri="{FF2B5EF4-FFF2-40B4-BE49-F238E27FC236}">
                <a16:creationId xmlns:a16="http://schemas.microsoft.com/office/drawing/2014/main" id="{BA7DBA59-8E5E-EF48-B416-03F95A1ED682}"/>
              </a:ext>
            </a:extLst>
          </p:cNvPr>
          <p:cNvSpPr>
            <a:spLocks noGrp="1"/>
          </p:cNvSpPr>
          <p:nvPr>
            <p:ph type="body" sz="quarter" idx="10"/>
          </p:nvPr>
        </p:nvSpPr>
        <p:spPr/>
        <p:txBody>
          <a:bodyPr>
            <a:normAutofit fontScale="92500" lnSpcReduction="10000"/>
          </a:bodyPr>
          <a:lstStyle/>
          <a:p>
            <a:r>
              <a:rPr lang="en-US"/>
              <a:t>Define business, goods and services</a:t>
            </a:r>
          </a:p>
        </p:txBody>
      </p:sp>
      <p:sp>
        <p:nvSpPr>
          <p:cNvPr id="4" name="Text Placeholder 3">
            <a:extLst>
              <a:ext uri="{FF2B5EF4-FFF2-40B4-BE49-F238E27FC236}">
                <a16:creationId xmlns:a16="http://schemas.microsoft.com/office/drawing/2014/main" id="{A45DC9F1-F774-8543-8A21-9CB9CA480553}"/>
              </a:ext>
            </a:extLst>
          </p:cNvPr>
          <p:cNvSpPr>
            <a:spLocks noGrp="1"/>
          </p:cNvSpPr>
          <p:nvPr>
            <p:ph type="body" sz="quarter" idx="11"/>
          </p:nvPr>
        </p:nvSpPr>
        <p:spPr/>
        <p:txBody>
          <a:bodyPr>
            <a:normAutofit fontScale="92500" lnSpcReduction="10000"/>
          </a:bodyPr>
          <a:lstStyle/>
          <a:p>
            <a:r>
              <a:rPr lang="en-US"/>
              <a:t>Identify businesses to start</a:t>
            </a:r>
          </a:p>
        </p:txBody>
      </p:sp>
      <p:sp>
        <p:nvSpPr>
          <p:cNvPr id="5" name="Text Placeholder 4">
            <a:extLst>
              <a:ext uri="{FF2B5EF4-FFF2-40B4-BE49-F238E27FC236}">
                <a16:creationId xmlns:a16="http://schemas.microsoft.com/office/drawing/2014/main" id="{31DC68D1-F38F-AA43-98CD-CD93E0F2E05A}"/>
              </a:ext>
            </a:extLst>
          </p:cNvPr>
          <p:cNvSpPr>
            <a:spLocks noGrp="1"/>
          </p:cNvSpPr>
          <p:nvPr>
            <p:ph type="body" sz="quarter" idx="12"/>
          </p:nvPr>
        </p:nvSpPr>
        <p:spPr/>
        <p:txBody>
          <a:bodyPr>
            <a:normAutofit fontScale="92500" lnSpcReduction="10000"/>
          </a:bodyPr>
          <a:lstStyle/>
          <a:p>
            <a:r>
              <a:rPr lang="en-US"/>
              <a:t>Learn about entrepreneurs</a:t>
            </a:r>
          </a:p>
        </p:txBody>
      </p:sp>
      <p:sp>
        <p:nvSpPr>
          <p:cNvPr id="6" name="Text Placeholder 5">
            <a:extLst>
              <a:ext uri="{FF2B5EF4-FFF2-40B4-BE49-F238E27FC236}">
                <a16:creationId xmlns:a16="http://schemas.microsoft.com/office/drawing/2014/main" id="{2A401DD0-6EC9-E44C-8E8A-3BA4FE44846A}"/>
              </a:ext>
            </a:extLst>
          </p:cNvPr>
          <p:cNvSpPr>
            <a:spLocks noGrp="1"/>
          </p:cNvSpPr>
          <p:nvPr>
            <p:ph type="body" sz="quarter" idx="13"/>
          </p:nvPr>
        </p:nvSpPr>
        <p:spPr/>
        <p:txBody>
          <a:bodyPr>
            <a:normAutofit fontScale="92500" lnSpcReduction="10000"/>
          </a:bodyPr>
          <a:lstStyle/>
          <a:p>
            <a:endParaRPr lang="en-US"/>
          </a:p>
        </p:txBody>
      </p:sp>
      <p:sp>
        <p:nvSpPr>
          <p:cNvPr id="7" name="Text Placeholder 6">
            <a:extLst>
              <a:ext uri="{FF2B5EF4-FFF2-40B4-BE49-F238E27FC236}">
                <a16:creationId xmlns:a16="http://schemas.microsoft.com/office/drawing/2014/main" id="{3ECFCEF4-06B1-7C40-92D4-8D74BE61990F}"/>
              </a:ext>
            </a:extLst>
          </p:cNvPr>
          <p:cNvSpPr>
            <a:spLocks noGrp="1"/>
          </p:cNvSpPr>
          <p:nvPr>
            <p:ph type="body" sz="quarter" idx="14"/>
          </p:nvPr>
        </p:nvSpPr>
        <p:spPr/>
        <p:txBody>
          <a:bodyPr>
            <a:normAutofit fontScale="92500" lnSpcReduction="10000"/>
          </a:bodyPr>
          <a:lstStyle/>
          <a:p>
            <a:endParaRPr lang="en-US"/>
          </a:p>
        </p:txBody>
      </p:sp>
      <p:sp>
        <p:nvSpPr>
          <p:cNvPr id="8" name="Rectangle 7">
            <a:extLst>
              <a:ext uri="{FF2B5EF4-FFF2-40B4-BE49-F238E27FC236}">
                <a16:creationId xmlns:a16="http://schemas.microsoft.com/office/drawing/2014/main" id="{C58DF121-2E88-7D43-9926-0058B445EE7F}"/>
              </a:ext>
            </a:extLst>
          </p:cNvPr>
          <p:cNvSpPr/>
          <p:nvPr/>
        </p:nvSpPr>
        <p:spPr>
          <a:xfrm>
            <a:off x="164592" y="3816096"/>
            <a:ext cx="8741664" cy="23286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1031808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DAC76-3220-5241-8AA1-9BFAEA7DE4DC}"/>
              </a:ext>
            </a:extLst>
          </p:cNvPr>
          <p:cNvSpPr>
            <a:spLocks noGrp="1"/>
          </p:cNvSpPr>
          <p:nvPr>
            <p:ph type="title"/>
          </p:nvPr>
        </p:nvSpPr>
        <p:spPr/>
        <p:txBody>
          <a:bodyPr/>
          <a:lstStyle/>
          <a:p>
            <a:r>
              <a:rPr lang="en-US"/>
              <a:t>What are entrepreneurs?</a:t>
            </a:r>
          </a:p>
        </p:txBody>
      </p:sp>
      <p:pic>
        <p:nvPicPr>
          <p:cNvPr id="4" name="Online Media 3" descr="MTMVideo2.mp4">
            <a:hlinkClick r:id="" action="ppaction://media"/>
            <a:extLst>
              <a:ext uri="{FF2B5EF4-FFF2-40B4-BE49-F238E27FC236}">
                <a16:creationId xmlns:a16="http://schemas.microsoft.com/office/drawing/2014/main" id="{FC2A230E-47B2-0249-BCE0-C0E174ECA830}"/>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703263" y="1825625"/>
            <a:ext cx="7735887" cy="4351338"/>
          </a:xfr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78009" y="447675"/>
            <a:ext cx="1151666" cy="1151666"/>
          </a:xfrm>
          <a:prstGeom prst="rect">
            <a:avLst/>
          </a:prstGeom>
        </p:spPr>
      </p:pic>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8651" y="5540828"/>
            <a:ext cx="1412124" cy="537296"/>
          </a:xfrm>
          <a:prstGeom prst="rect">
            <a:avLst/>
          </a:prstGeom>
        </p:spPr>
      </p:pic>
    </p:spTree>
    <p:extLst>
      <p:ext uri="{BB962C8B-B14F-4D97-AF65-F5344CB8AC3E}">
        <p14:creationId xmlns:p14="http://schemas.microsoft.com/office/powerpoint/2010/main" val="221012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8817" fill="hold"/>
                                        <p:tgtEl>
                                          <p:spTgt spid="4"/>
                                        </p:tgtEl>
                                      </p:cBhvr>
                                    </p:cmd>
                                  </p:childTnLst>
                                </p:cTn>
                              </p:par>
                              <p:par>
                                <p:cTn id="7" presetID="1" presetClass="exit" presetSubtype="0" fill="hold" nodeType="withEffect">
                                  <p:stCondLst>
                                    <p:cond delay="0"/>
                                  </p:stCondLst>
                                  <p:childTnLst>
                                    <p:set>
                                      <p:cBhvr>
                                        <p:cTn id="8"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seq concurrent="1" nextAc="seek">
              <p:cTn id="10" restart="whenNotActive" fill="hold" evtFilter="cancelBubble" nodeType="interactiveSeq">
                <p:stCondLst>
                  <p:cond evt="onClick" delay="0">
                    <p:tgtEl>
                      <p:spTgt spid="4"/>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814005-5A62-6D4F-8166-BA6B0436E8DB}"/>
              </a:ext>
            </a:extLst>
          </p:cNvPr>
          <p:cNvSpPr>
            <a:spLocks noGrp="1"/>
          </p:cNvSpPr>
          <p:nvPr>
            <p:ph type="body" idx="1"/>
          </p:nvPr>
        </p:nvSpPr>
        <p:spPr>
          <a:xfrm>
            <a:off x="629842" y="1618488"/>
            <a:ext cx="2223086" cy="475007"/>
          </a:xfrm>
          <a:prstGeom prst="roundRect">
            <a:avLst/>
          </a:prstGeom>
          <a:ln w="57150">
            <a:solidFill>
              <a:srgbClr val="FEEE43"/>
            </a:solidFill>
          </a:ln>
        </p:spPr>
        <p:txBody>
          <a:bodyPr>
            <a:normAutofit/>
          </a:bodyPr>
          <a:lstStyle/>
          <a:p>
            <a:pPr algn="ctr"/>
            <a:r>
              <a:rPr lang="en-US"/>
              <a:t>Business</a:t>
            </a:r>
          </a:p>
        </p:txBody>
      </p:sp>
      <p:pic>
        <p:nvPicPr>
          <p:cNvPr id="15" name="Content Placeholder 14">
            <a:extLst>
              <a:ext uri="{FF2B5EF4-FFF2-40B4-BE49-F238E27FC236}">
                <a16:creationId xmlns:a16="http://schemas.microsoft.com/office/drawing/2014/main" id="{3D44D0FB-565F-234D-A7AC-6EBF60718D1B}"/>
              </a:ext>
            </a:extLst>
          </p:cNvPr>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t="32611" r="71786" b="34052"/>
          <a:stretch/>
        </p:blipFill>
        <p:spPr>
          <a:xfrm>
            <a:off x="753537" y="4259179"/>
            <a:ext cx="2112535" cy="1930484"/>
          </a:xfrm>
        </p:spPr>
      </p:pic>
      <p:sp>
        <p:nvSpPr>
          <p:cNvPr id="4" name="Title 3">
            <a:extLst>
              <a:ext uri="{FF2B5EF4-FFF2-40B4-BE49-F238E27FC236}">
                <a16:creationId xmlns:a16="http://schemas.microsoft.com/office/drawing/2014/main" id="{9BC7ED60-8DCE-1C4D-A616-3EA1951B4A2D}"/>
              </a:ext>
            </a:extLst>
          </p:cNvPr>
          <p:cNvSpPr>
            <a:spLocks noGrp="1"/>
          </p:cNvSpPr>
          <p:nvPr>
            <p:ph type="title"/>
          </p:nvPr>
        </p:nvSpPr>
        <p:spPr/>
        <p:txBody>
          <a:bodyPr/>
          <a:lstStyle/>
          <a:p>
            <a:r>
              <a:rPr lang="en-US"/>
              <a:t>Business, Goods and Services</a:t>
            </a:r>
          </a:p>
        </p:txBody>
      </p:sp>
      <p:sp>
        <p:nvSpPr>
          <p:cNvPr id="5" name="Content Placeholder 4">
            <a:extLst>
              <a:ext uri="{FF2B5EF4-FFF2-40B4-BE49-F238E27FC236}">
                <a16:creationId xmlns:a16="http://schemas.microsoft.com/office/drawing/2014/main" id="{0CB9D6C5-A48E-F640-B51C-B53DCA2596C4}"/>
              </a:ext>
            </a:extLst>
          </p:cNvPr>
          <p:cNvSpPr>
            <a:spLocks noGrp="1"/>
          </p:cNvSpPr>
          <p:nvPr>
            <p:ph sz="half" idx="14"/>
          </p:nvPr>
        </p:nvSpPr>
        <p:spPr>
          <a:xfrm>
            <a:off x="616697" y="2211095"/>
            <a:ext cx="2321236" cy="1930484"/>
          </a:xfrm>
        </p:spPr>
        <p:txBody>
          <a:bodyPr>
            <a:normAutofit/>
          </a:bodyPr>
          <a:lstStyle/>
          <a:p>
            <a:r>
              <a:rPr lang="en-CA" sz="2000"/>
              <a:t>A company that makes or sells a product or service</a:t>
            </a:r>
          </a:p>
        </p:txBody>
      </p:sp>
      <p:sp>
        <p:nvSpPr>
          <p:cNvPr id="6" name="Text Placeholder 5">
            <a:extLst>
              <a:ext uri="{FF2B5EF4-FFF2-40B4-BE49-F238E27FC236}">
                <a16:creationId xmlns:a16="http://schemas.microsoft.com/office/drawing/2014/main" id="{631F984B-F0C5-344B-A1FB-BDDD9BFF79ED}"/>
              </a:ext>
            </a:extLst>
          </p:cNvPr>
          <p:cNvSpPr>
            <a:spLocks noGrp="1"/>
          </p:cNvSpPr>
          <p:nvPr>
            <p:ph type="body" idx="15"/>
          </p:nvPr>
        </p:nvSpPr>
        <p:spPr>
          <a:xfrm>
            <a:off x="3467625" y="1618488"/>
            <a:ext cx="2223086" cy="475007"/>
          </a:xfrm>
          <a:prstGeom prst="roundRect">
            <a:avLst/>
          </a:prstGeom>
          <a:ln w="57150">
            <a:solidFill>
              <a:srgbClr val="FEEE43"/>
            </a:solidFill>
          </a:ln>
        </p:spPr>
        <p:txBody>
          <a:bodyPr>
            <a:normAutofit/>
          </a:bodyPr>
          <a:lstStyle/>
          <a:p>
            <a:pPr algn="ctr"/>
            <a:r>
              <a:rPr lang="en-US"/>
              <a:t>Goods</a:t>
            </a:r>
          </a:p>
        </p:txBody>
      </p:sp>
      <p:pic>
        <p:nvPicPr>
          <p:cNvPr id="17" name="Content Placeholder 16">
            <a:extLst>
              <a:ext uri="{FF2B5EF4-FFF2-40B4-BE49-F238E27FC236}">
                <a16:creationId xmlns:a16="http://schemas.microsoft.com/office/drawing/2014/main" id="{6E7613DA-74C9-474C-AB48-B9C00C859A40}"/>
              </a:ext>
            </a:extLst>
          </p:cNvPr>
          <p:cNvPicPr>
            <a:picLocks noGrp="1" noChangeAspect="1"/>
          </p:cNvPicPr>
          <p:nvPr>
            <p:ph sz="half" idx="16"/>
          </p:nvPr>
        </p:nvPicPr>
        <p:blipFill rotWithShape="1">
          <a:blip r:embed="rId3" cstate="print">
            <a:extLst>
              <a:ext uri="{28A0092B-C50C-407E-A947-70E740481C1C}">
                <a14:useLocalDpi xmlns:a14="http://schemas.microsoft.com/office/drawing/2010/main" val="0"/>
              </a:ext>
            </a:extLst>
          </a:blip>
          <a:srcRect t="49764" r="24971"/>
          <a:stretch/>
        </p:blipFill>
        <p:spPr>
          <a:xfrm>
            <a:off x="3454480" y="4259179"/>
            <a:ext cx="2189635" cy="1930484"/>
          </a:xfrm>
        </p:spPr>
      </p:pic>
      <p:sp>
        <p:nvSpPr>
          <p:cNvPr id="8" name="Content Placeholder 7">
            <a:extLst>
              <a:ext uri="{FF2B5EF4-FFF2-40B4-BE49-F238E27FC236}">
                <a16:creationId xmlns:a16="http://schemas.microsoft.com/office/drawing/2014/main" id="{314A0503-A7CD-A040-AF37-6759C2ADB62C}"/>
              </a:ext>
            </a:extLst>
          </p:cNvPr>
          <p:cNvSpPr>
            <a:spLocks noGrp="1"/>
          </p:cNvSpPr>
          <p:nvPr>
            <p:ph sz="half" idx="17"/>
          </p:nvPr>
        </p:nvSpPr>
        <p:spPr/>
        <p:txBody>
          <a:bodyPr>
            <a:normAutofit/>
          </a:bodyPr>
          <a:lstStyle/>
          <a:p>
            <a:r>
              <a:rPr lang="en-CA" sz="2000"/>
              <a:t>Items that are bought and sold</a:t>
            </a:r>
          </a:p>
          <a:p>
            <a:endParaRPr lang="en-US" sz="2200"/>
          </a:p>
        </p:txBody>
      </p:sp>
      <p:sp>
        <p:nvSpPr>
          <p:cNvPr id="9" name="Text Placeholder 8">
            <a:extLst>
              <a:ext uri="{FF2B5EF4-FFF2-40B4-BE49-F238E27FC236}">
                <a16:creationId xmlns:a16="http://schemas.microsoft.com/office/drawing/2014/main" id="{0FA75C7E-17DE-1E49-95F7-628D07E5895A}"/>
              </a:ext>
            </a:extLst>
          </p:cNvPr>
          <p:cNvSpPr>
            <a:spLocks noGrp="1"/>
          </p:cNvSpPr>
          <p:nvPr>
            <p:ph type="body" idx="18"/>
          </p:nvPr>
        </p:nvSpPr>
        <p:spPr>
          <a:xfrm>
            <a:off x="6292264" y="1618488"/>
            <a:ext cx="2223086" cy="475007"/>
          </a:xfrm>
          <a:prstGeom prst="roundRect">
            <a:avLst/>
          </a:prstGeom>
          <a:ln w="57150">
            <a:solidFill>
              <a:srgbClr val="FEEE43"/>
            </a:solidFill>
          </a:ln>
        </p:spPr>
        <p:txBody>
          <a:bodyPr>
            <a:normAutofit/>
          </a:bodyPr>
          <a:lstStyle/>
          <a:p>
            <a:pPr algn="ctr"/>
            <a:r>
              <a:rPr lang="en-US"/>
              <a:t>Services</a:t>
            </a:r>
          </a:p>
        </p:txBody>
      </p:sp>
      <p:sp>
        <p:nvSpPr>
          <p:cNvPr id="11" name="Content Placeholder 10">
            <a:extLst>
              <a:ext uri="{FF2B5EF4-FFF2-40B4-BE49-F238E27FC236}">
                <a16:creationId xmlns:a16="http://schemas.microsoft.com/office/drawing/2014/main" id="{568BE05C-5A59-D44C-BB6F-16C63C3E7F59}"/>
              </a:ext>
            </a:extLst>
          </p:cNvPr>
          <p:cNvSpPr>
            <a:spLocks noGrp="1"/>
          </p:cNvSpPr>
          <p:nvPr>
            <p:ph sz="half" idx="20"/>
          </p:nvPr>
        </p:nvSpPr>
        <p:spPr/>
        <p:txBody>
          <a:bodyPr>
            <a:normAutofit/>
          </a:bodyPr>
          <a:lstStyle/>
          <a:p>
            <a:r>
              <a:rPr lang="en-CA" sz="2000" dirty="0"/>
              <a:t>Work done for others, such as cutting hair or repairing cars</a:t>
            </a:r>
            <a:endParaRPr lang="en-US" sz="2200" dirty="0"/>
          </a:p>
        </p:txBody>
      </p:sp>
      <p:pic>
        <p:nvPicPr>
          <p:cNvPr id="21" name="Picture 20">
            <a:extLst>
              <a:ext uri="{FF2B5EF4-FFF2-40B4-BE49-F238E27FC236}">
                <a16:creationId xmlns:a16="http://schemas.microsoft.com/office/drawing/2014/main" id="{C6D64944-7626-A146-911D-1838089844E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2699" t="21250" r="28497" b="47825"/>
          <a:stretch/>
        </p:blipFill>
        <p:spPr>
          <a:xfrm>
            <a:off x="6520306" y="4259179"/>
            <a:ext cx="1870157" cy="1930484"/>
          </a:xfrm>
          <a:prstGeom prst="rect">
            <a:avLst/>
          </a:prstGeom>
        </p:spPr>
      </p:pic>
    </p:spTree>
    <p:extLst>
      <p:ext uri="{BB962C8B-B14F-4D97-AF65-F5344CB8AC3E}">
        <p14:creationId xmlns:p14="http://schemas.microsoft.com/office/powerpoint/2010/main" val="3192495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8" grpId="0" build="p"/>
      <p:bldP spid="11"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13">
            <a:extLst>
              <a:ext uri="{FF2B5EF4-FFF2-40B4-BE49-F238E27FC236}">
                <a16:creationId xmlns:a16="http://schemas.microsoft.com/office/drawing/2014/main" id="{D2EA6101-F9F5-164E-8322-CA5A09CEEF5C}"/>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30238" y="2006280"/>
            <a:ext cx="3868737" cy="3858266"/>
          </a:xfrm>
        </p:spPr>
      </p:pic>
      <p:sp>
        <p:nvSpPr>
          <p:cNvPr id="2" name="Text Placeholder 1">
            <a:extLst>
              <a:ext uri="{FF2B5EF4-FFF2-40B4-BE49-F238E27FC236}">
                <a16:creationId xmlns:a16="http://schemas.microsoft.com/office/drawing/2014/main" id="{24320B72-F9E2-C140-BB59-26CD1646E7A2}"/>
              </a:ext>
            </a:extLst>
          </p:cNvPr>
          <p:cNvSpPr>
            <a:spLocks noGrp="1"/>
          </p:cNvSpPr>
          <p:nvPr>
            <p:ph type="body" sz="quarter" idx="3"/>
          </p:nvPr>
        </p:nvSpPr>
        <p:spPr>
          <a:prstGeom prst="roundRect">
            <a:avLst/>
          </a:prstGeom>
          <a:ln w="57150">
            <a:solidFill>
              <a:srgbClr val="FEEE43"/>
            </a:solidFill>
          </a:ln>
        </p:spPr>
        <p:txBody>
          <a:bodyPr>
            <a:noAutofit/>
          </a:bodyPr>
          <a:lstStyle/>
          <a:p>
            <a:pPr algn="ctr"/>
            <a:r>
              <a:rPr lang="en-US" sz="4800"/>
              <a:t>Entrepreneur</a:t>
            </a:r>
          </a:p>
        </p:txBody>
      </p:sp>
      <p:sp>
        <p:nvSpPr>
          <p:cNvPr id="3" name="Content Placeholder 2">
            <a:extLst>
              <a:ext uri="{FF2B5EF4-FFF2-40B4-BE49-F238E27FC236}">
                <a16:creationId xmlns:a16="http://schemas.microsoft.com/office/drawing/2014/main" id="{A9B04EE1-E9E8-7740-A3A1-0A2930736A59}"/>
              </a:ext>
            </a:extLst>
          </p:cNvPr>
          <p:cNvSpPr>
            <a:spLocks noGrp="1"/>
          </p:cNvSpPr>
          <p:nvPr>
            <p:ph sz="quarter" idx="4"/>
          </p:nvPr>
        </p:nvSpPr>
        <p:spPr/>
        <p:txBody>
          <a:bodyPr>
            <a:normAutofit/>
          </a:bodyPr>
          <a:lstStyle/>
          <a:p>
            <a:pPr marL="0" indent="0">
              <a:buNone/>
            </a:pPr>
            <a:endParaRPr lang="en-US" dirty="0"/>
          </a:p>
          <a:p>
            <a:pPr algn="ctr"/>
            <a:r>
              <a:rPr lang="en-US" sz="4000" dirty="0"/>
              <a:t> A person who starts a business</a:t>
            </a:r>
          </a:p>
        </p:txBody>
      </p:sp>
      <p:sp>
        <p:nvSpPr>
          <p:cNvPr id="4" name="Title 3">
            <a:extLst>
              <a:ext uri="{FF2B5EF4-FFF2-40B4-BE49-F238E27FC236}">
                <a16:creationId xmlns:a16="http://schemas.microsoft.com/office/drawing/2014/main" id="{7A542BCD-B994-0C4E-9A2A-E3950D31F9B1}"/>
              </a:ext>
            </a:extLst>
          </p:cNvPr>
          <p:cNvSpPr>
            <a:spLocks noGrp="1"/>
          </p:cNvSpPr>
          <p:nvPr>
            <p:ph type="title"/>
          </p:nvPr>
        </p:nvSpPr>
        <p:spPr/>
        <p:txBody>
          <a:bodyPr/>
          <a:lstStyle/>
          <a:p>
            <a:r>
              <a:rPr lang="en-US"/>
              <a:t>What is an entrepreneur?</a:t>
            </a:r>
          </a:p>
        </p:txBody>
      </p:sp>
    </p:spTree>
    <p:extLst>
      <p:ext uri="{BB962C8B-B14F-4D97-AF65-F5344CB8AC3E}">
        <p14:creationId xmlns:p14="http://schemas.microsoft.com/office/powerpoint/2010/main" val="1887929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201F25-2F3B-8F4D-BED3-CE09491BB6E3}"/>
              </a:ext>
            </a:extLst>
          </p:cNvPr>
          <p:cNvSpPr>
            <a:spLocks noGrp="1"/>
          </p:cNvSpPr>
          <p:nvPr>
            <p:ph type="title"/>
          </p:nvPr>
        </p:nvSpPr>
        <p:spPr/>
        <p:txBody>
          <a:bodyPr/>
          <a:lstStyle/>
          <a:p>
            <a:r>
              <a:rPr lang="en-US"/>
              <a:t>Select 3-4 Interests</a:t>
            </a:r>
          </a:p>
        </p:txBody>
      </p:sp>
      <p:pic>
        <p:nvPicPr>
          <p:cNvPr id="5" name="Picture 4">
            <a:extLst>
              <a:ext uri="{FF2B5EF4-FFF2-40B4-BE49-F238E27FC236}">
                <a16:creationId xmlns:a16="http://schemas.microsoft.com/office/drawing/2014/main" id="{40ABDAFB-B050-5E4F-946B-589E85B5DFDE}"/>
              </a:ext>
            </a:extLst>
          </p:cNvPr>
          <p:cNvPicPr>
            <a:picLocks noChangeAspect="1"/>
          </p:cNvPicPr>
          <p:nvPr/>
        </p:nvPicPr>
        <p:blipFill rotWithShape="1">
          <a:blip r:embed="rId2"/>
          <a:srcRect l="14088" t="21896" r="4688" b="20654"/>
          <a:stretch/>
        </p:blipFill>
        <p:spPr>
          <a:xfrm>
            <a:off x="1778000" y="1524243"/>
            <a:ext cx="5577839" cy="5105653"/>
          </a:xfrm>
          <a:prstGeom prst="rect">
            <a:avLst/>
          </a:prstGeom>
        </p:spPr>
      </p:pic>
      <p:sp>
        <p:nvSpPr>
          <p:cNvPr id="6" name="Title 3">
            <a:extLst>
              <a:ext uri="{FF2B5EF4-FFF2-40B4-BE49-F238E27FC236}">
                <a16:creationId xmlns:a16="http://schemas.microsoft.com/office/drawing/2014/main" id="{6D8BE1BC-0677-3D4F-9A2F-97FAD137B437}"/>
              </a:ext>
            </a:extLst>
          </p:cNvPr>
          <p:cNvSpPr txBox="1">
            <a:spLocks/>
          </p:cNvSpPr>
          <p:nvPr/>
        </p:nvSpPr>
        <p:spPr>
          <a:xfrm>
            <a:off x="7921672" y="848611"/>
            <a:ext cx="1187355" cy="7676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a:lstStyle>
          <a:p>
            <a:r>
              <a:rPr lang="en-CA" sz="3200" b="0"/>
              <a:t>Pg.7</a:t>
            </a:r>
          </a:p>
        </p:txBody>
      </p:sp>
      <p:pic>
        <p:nvPicPr>
          <p:cNvPr id="9" name="Picture 8">
            <a:extLst>
              <a:ext uri="{FF2B5EF4-FFF2-40B4-BE49-F238E27FC236}">
                <a16:creationId xmlns:a16="http://schemas.microsoft.com/office/drawing/2014/main" id="{9BCFD157-18B6-454F-95B7-17655AA3F1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03763" y="75019"/>
            <a:ext cx="1187355" cy="980755"/>
          </a:xfrm>
          <a:prstGeom prst="rect">
            <a:avLst/>
          </a:prstGeom>
        </p:spPr>
      </p:pic>
    </p:spTree>
    <p:extLst>
      <p:ext uri="{BB962C8B-B14F-4D97-AF65-F5344CB8AC3E}">
        <p14:creationId xmlns:p14="http://schemas.microsoft.com/office/powerpoint/2010/main" val="31391605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A5883068-877C-7A41-B414-D438F0FB992A}"/>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739214" y="1681163"/>
            <a:ext cx="3650785" cy="4508500"/>
          </a:xfrm>
        </p:spPr>
      </p:pic>
      <p:sp>
        <p:nvSpPr>
          <p:cNvPr id="2" name="Text Placeholder 1">
            <a:extLst>
              <a:ext uri="{FF2B5EF4-FFF2-40B4-BE49-F238E27FC236}">
                <a16:creationId xmlns:a16="http://schemas.microsoft.com/office/drawing/2014/main" id="{2C1271D7-3928-0B43-8CA7-4B6139B9CCDD}"/>
              </a:ext>
            </a:extLst>
          </p:cNvPr>
          <p:cNvSpPr>
            <a:spLocks noGrp="1"/>
          </p:cNvSpPr>
          <p:nvPr>
            <p:ph type="body" sz="quarter" idx="3"/>
          </p:nvPr>
        </p:nvSpPr>
        <p:spPr>
          <a:prstGeom prst="roundRect">
            <a:avLst/>
          </a:prstGeom>
          <a:ln w="57150">
            <a:solidFill>
              <a:srgbClr val="FEEE43"/>
            </a:solidFill>
          </a:ln>
        </p:spPr>
        <p:txBody>
          <a:bodyPr>
            <a:noAutofit/>
          </a:bodyPr>
          <a:lstStyle/>
          <a:p>
            <a:pPr algn="ctr"/>
            <a:r>
              <a:rPr lang="en-US" sz="4800"/>
              <a:t>Skills</a:t>
            </a:r>
          </a:p>
        </p:txBody>
      </p:sp>
      <p:sp>
        <p:nvSpPr>
          <p:cNvPr id="3" name="Content Placeholder 2">
            <a:extLst>
              <a:ext uri="{FF2B5EF4-FFF2-40B4-BE49-F238E27FC236}">
                <a16:creationId xmlns:a16="http://schemas.microsoft.com/office/drawing/2014/main" id="{6A6FD3CD-8B0C-5F48-B9A4-0D5211794E76}"/>
              </a:ext>
            </a:extLst>
          </p:cNvPr>
          <p:cNvSpPr>
            <a:spLocks noGrp="1"/>
          </p:cNvSpPr>
          <p:nvPr>
            <p:ph sz="quarter" idx="4"/>
          </p:nvPr>
        </p:nvSpPr>
        <p:spPr/>
        <p:txBody>
          <a:bodyPr>
            <a:normAutofit/>
          </a:bodyPr>
          <a:lstStyle/>
          <a:p>
            <a:pPr marL="0" indent="0">
              <a:buNone/>
            </a:pPr>
            <a:endParaRPr lang="en-US" sz="2000" dirty="0"/>
          </a:p>
          <a:p>
            <a:pPr algn="ctr"/>
            <a:r>
              <a:rPr lang="en-US" sz="4000" dirty="0"/>
              <a:t> Things a person does well</a:t>
            </a:r>
          </a:p>
        </p:txBody>
      </p:sp>
      <p:sp>
        <p:nvSpPr>
          <p:cNvPr id="4" name="Title 3">
            <a:extLst>
              <a:ext uri="{FF2B5EF4-FFF2-40B4-BE49-F238E27FC236}">
                <a16:creationId xmlns:a16="http://schemas.microsoft.com/office/drawing/2014/main" id="{C48731E1-CCE0-B94A-9055-EF6B1EEA358C}"/>
              </a:ext>
            </a:extLst>
          </p:cNvPr>
          <p:cNvSpPr>
            <a:spLocks noGrp="1"/>
          </p:cNvSpPr>
          <p:nvPr>
            <p:ph type="title"/>
          </p:nvPr>
        </p:nvSpPr>
        <p:spPr/>
        <p:txBody>
          <a:bodyPr/>
          <a:lstStyle/>
          <a:p>
            <a:r>
              <a:rPr lang="en-US"/>
              <a:t>What are skills?</a:t>
            </a:r>
          </a:p>
        </p:txBody>
      </p:sp>
      <p:sp>
        <p:nvSpPr>
          <p:cNvPr id="8" name="Title 3">
            <a:extLst>
              <a:ext uri="{FF2B5EF4-FFF2-40B4-BE49-F238E27FC236}">
                <a16:creationId xmlns:a16="http://schemas.microsoft.com/office/drawing/2014/main" id="{47D5C3B9-3C04-5740-AF25-E91B198DC693}"/>
              </a:ext>
            </a:extLst>
          </p:cNvPr>
          <p:cNvSpPr txBox="1">
            <a:spLocks/>
          </p:cNvSpPr>
          <p:nvPr/>
        </p:nvSpPr>
        <p:spPr>
          <a:xfrm>
            <a:off x="7921672" y="848611"/>
            <a:ext cx="1187355" cy="7676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a:lstStyle>
          <a:p>
            <a:r>
              <a:rPr lang="en-CA" sz="3200" b="0"/>
              <a:t>Pg.5</a:t>
            </a:r>
          </a:p>
        </p:txBody>
      </p:sp>
      <p:pic>
        <p:nvPicPr>
          <p:cNvPr id="10" name="Picture 9">
            <a:extLst>
              <a:ext uri="{FF2B5EF4-FFF2-40B4-BE49-F238E27FC236}">
                <a16:creationId xmlns:a16="http://schemas.microsoft.com/office/drawing/2014/main" id="{9F25F6F3-8EBF-D948-9B43-DDEBE4FD84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03763" y="75019"/>
            <a:ext cx="1187355" cy="980755"/>
          </a:xfrm>
          <a:prstGeom prst="rect">
            <a:avLst/>
          </a:prstGeom>
        </p:spPr>
      </p:pic>
    </p:spTree>
    <p:extLst>
      <p:ext uri="{BB962C8B-B14F-4D97-AF65-F5344CB8AC3E}">
        <p14:creationId xmlns:p14="http://schemas.microsoft.com/office/powerpoint/2010/main" val="1228943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7E3F7CA0-19FF-C843-B966-C8BC4A3B19B6}"/>
              </a:ext>
            </a:extLst>
          </p:cNvPr>
          <p:cNvPicPr>
            <a:picLocks noGrp="1" noChangeAspect="1"/>
          </p:cNvPicPr>
          <p:nvPr>
            <p:ph sz="half" idx="1"/>
          </p:nvPr>
        </p:nvPicPr>
        <p:blipFill rotWithShape="1">
          <a:blip r:embed="rId2" cstate="print">
            <a:extLst>
              <a:ext uri="{28A0092B-C50C-407E-A947-70E740481C1C}">
                <a14:useLocalDpi xmlns:a14="http://schemas.microsoft.com/office/drawing/2010/main" val="0"/>
              </a:ext>
            </a:extLst>
          </a:blip>
          <a:srcRect r="54216"/>
          <a:stretch/>
        </p:blipFill>
        <p:spPr>
          <a:xfrm>
            <a:off x="628650" y="1825625"/>
            <a:ext cx="2429510" cy="4110211"/>
          </a:xfrm>
        </p:spPr>
      </p:pic>
      <p:sp>
        <p:nvSpPr>
          <p:cNvPr id="3" name="Content Placeholder 2">
            <a:extLst>
              <a:ext uri="{FF2B5EF4-FFF2-40B4-BE49-F238E27FC236}">
                <a16:creationId xmlns:a16="http://schemas.microsoft.com/office/drawing/2014/main" id="{72205653-96DC-5749-A9B9-C4E96EEBEDEC}"/>
              </a:ext>
            </a:extLst>
          </p:cNvPr>
          <p:cNvSpPr>
            <a:spLocks noGrp="1"/>
          </p:cNvSpPr>
          <p:nvPr>
            <p:ph sz="half" idx="2"/>
          </p:nvPr>
        </p:nvSpPr>
        <p:spPr>
          <a:xfrm>
            <a:off x="4629150" y="2377439"/>
            <a:ext cx="3886200" cy="3799523"/>
          </a:xfrm>
        </p:spPr>
        <p:txBody>
          <a:bodyPr>
            <a:normAutofit/>
          </a:bodyPr>
          <a:lstStyle/>
          <a:p>
            <a:pPr marL="0" indent="0">
              <a:buNone/>
            </a:pPr>
            <a:endParaRPr lang="en-US" sz="2000"/>
          </a:p>
          <a:p>
            <a:r>
              <a:rPr lang="en-US"/>
              <a:t>Entrepreneur</a:t>
            </a:r>
          </a:p>
          <a:p>
            <a:r>
              <a:rPr lang="en-US"/>
              <a:t>Lots of ideas</a:t>
            </a:r>
          </a:p>
          <a:p>
            <a:r>
              <a:rPr lang="en-US"/>
              <a:t>Knows how to run businesses</a:t>
            </a:r>
          </a:p>
        </p:txBody>
      </p:sp>
      <p:sp>
        <p:nvSpPr>
          <p:cNvPr id="4" name="Title 3">
            <a:extLst>
              <a:ext uri="{FF2B5EF4-FFF2-40B4-BE49-F238E27FC236}">
                <a16:creationId xmlns:a16="http://schemas.microsoft.com/office/drawing/2014/main" id="{8BD398C7-959C-E24B-BCCC-22C9B827AACC}"/>
              </a:ext>
            </a:extLst>
          </p:cNvPr>
          <p:cNvSpPr>
            <a:spLocks noGrp="1"/>
          </p:cNvSpPr>
          <p:nvPr>
            <p:ph type="title"/>
          </p:nvPr>
        </p:nvSpPr>
        <p:spPr/>
        <p:txBody>
          <a:bodyPr/>
          <a:lstStyle/>
          <a:p>
            <a:r>
              <a:rPr lang="en-US"/>
              <a:t>New character</a:t>
            </a:r>
          </a:p>
        </p:txBody>
      </p:sp>
      <p:sp>
        <p:nvSpPr>
          <p:cNvPr id="8" name="Text Placeholder 8">
            <a:extLst>
              <a:ext uri="{FF2B5EF4-FFF2-40B4-BE49-F238E27FC236}">
                <a16:creationId xmlns:a16="http://schemas.microsoft.com/office/drawing/2014/main" id="{4F3B913F-355E-7546-A34E-536D75EA8E73}"/>
              </a:ext>
            </a:extLst>
          </p:cNvPr>
          <p:cNvSpPr txBox="1">
            <a:spLocks/>
          </p:cNvSpPr>
          <p:nvPr/>
        </p:nvSpPr>
        <p:spPr>
          <a:xfrm>
            <a:off x="4702287" y="1681163"/>
            <a:ext cx="3813063" cy="41233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b="1"/>
              <a:t>Ida Idea</a:t>
            </a:r>
          </a:p>
        </p:txBody>
      </p:sp>
    </p:spTree>
    <p:extLst>
      <p:ext uri="{BB962C8B-B14F-4D97-AF65-F5344CB8AC3E}">
        <p14:creationId xmlns:p14="http://schemas.microsoft.com/office/powerpoint/2010/main" val="30649899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FEC61-46BD-614E-8AA9-07C2CD2499CF}"/>
              </a:ext>
            </a:extLst>
          </p:cNvPr>
          <p:cNvSpPr>
            <a:spLocks noGrp="1"/>
          </p:cNvSpPr>
          <p:nvPr>
            <p:ph type="title"/>
          </p:nvPr>
        </p:nvSpPr>
        <p:spPr/>
        <p:txBody>
          <a:bodyPr/>
          <a:lstStyle/>
          <a:p>
            <a:r>
              <a:rPr lang="en-US"/>
              <a:t>Can skills help a business?</a:t>
            </a:r>
          </a:p>
        </p:txBody>
      </p:sp>
      <p:sp>
        <p:nvSpPr>
          <p:cNvPr id="6" name="Title 3">
            <a:extLst>
              <a:ext uri="{FF2B5EF4-FFF2-40B4-BE49-F238E27FC236}">
                <a16:creationId xmlns:a16="http://schemas.microsoft.com/office/drawing/2014/main" id="{F0E9D128-1B5A-6642-8258-D10F21DC5A49}"/>
              </a:ext>
            </a:extLst>
          </p:cNvPr>
          <p:cNvSpPr txBox="1">
            <a:spLocks/>
          </p:cNvSpPr>
          <p:nvPr/>
        </p:nvSpPr>
        <p:spPr>
          <a:xfrm>
            <a:off x="7921672" y="848611"/>
            <a:ext cx="1187355" cy="7676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a:lstStyle>
          <a:p>
            <a:r>
              <a:rPr lang="en-CA" sz="3200" b="0"/>
              <a:t>Pg.5</a:t>
            </a:r>
          </a:p>
        </p:txBody>
      </p:sp>
      <p:pic>
        <p:nvPicPr>
          <p:cNvPr id="9" name="Picture 8">
            <a:extLst>
              <a:ext uri="{FF2B5EF4-FFF2-40B4-BE49-F238E27FC236}">
                <a16:creationId xmlns:a16="http://schemas.microsoft.com/office/drawing/2014/main" id="{BF32760D-662D-DA48-B20C-223B789A697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03763" y="75019"/>
            <a:ext cx="1187355" cy="980755"/>
          </a:xfrm>
          <a:prstGeom prst="rect">
            <a:avLst/>
          </a:prstGeom>
        </p:spPr>
      </p:pic>
      <p:pic>
        <p:nvPicPr>
          <p:cNvPr id="8" name="Content Placeholder 7">
            <a:extLst>
              <a:ext uri="{FF2B5EF4-FFF2-40B4-BE49-F238E27FC236}">
                <a16:creationId xmlns:a16="http://schemas.microsoft.com/office/drawing/2014/main" id="{9FB8D1E1-889F-9046-9C67-A0DE81415CC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636574" y="1825625"/>
            <a:ext cx="5870852" cy="4351338"/>
          </a:xfrm>
        </p:spPr>
      </p:pic>
    </p:spTree>
    <p:extLst>
      <p:ext uri="{BB962C8B-B14F-4D97-AF65-F5344CB8AC3E}">
        <p14:creationId xmlns:p14="http://schemas.microsoft.com/office/powerpoint/2010/main" val="5196533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8EA32F0D-5BBA-EA4D-BA2A-32B91EA45E99}"/>
              </a:ext>
            </a:extLst>
          </p:cNvPr>
          <p:cNvSpPr>
            <a:spLocks noGrp="1"/>
          </p:cNvSpPr>
          <p:nvPr>
            <p:ph sz="half" idx="2"/>
          </p:nvPr>
        </p:nvSpPr>
        <p:spPr>
          <a:xfrm>
            <a:off x="5222827" y="1829366"/>
            <a:ext cx="3886200" cy="4351338"/>
          </a:xfrm>
        </p:spPr>
        <p:txBody>
          <a:bodyPr/>
          <a:lstStyle/>
          <a:p>
            <a:endParaRPr lang="en-US" dirty="0"/>
          </a:p>
          <a:p>
            <a:endParaRPr lang="en-US" dirty="0"/>
          </a:p>
          <a:p>
            <a:r>
              <a:rPr lang="en-US" dirty="0"/>
              <a:t>Use your 3-4 interests and write down a business idea you have</a:t>
            </a:r>
          </a:p>
        </p:txBody>
      </p:sp>
      <p:sp>
        <p:nvSpPr>
          <p:cNvPr id="4" name="Title 3">
            <a:extLst>
              <a:ext uri="{FF2B5EF4-FFF2-40B4-BE49-F238E27FC236}">
                <a16:creationId xmlns:a16="http://schemas.microsoft.com/office/drawing/2014/main" id="{12201F25-2F3B-8F4D-BED3-CE09491BB6E3}"/>
              </a:ext>
            </a:extLst>
          </p:cNvPr>
          <p:cNvSpPr>
            <a:spLocks noGrp="1"/>
          </p:cNvSpPr>
          <p:nvPr>
            <p:ph type="title"/>
          </p:nvPr>
        </p:nvSpPr>
        <p:spPr/>
        <p:txBody>
          <a:bodyPr/>
          <a:lstStyle/>
          <a:p>
            <a:r>
              <a:rPr lang="en-US"/>
              <a:t>Select a Business Idea</a:t>
            </a:r>
          </a:p>
        </p:txBody>
      </p:sp>
      <p:grpSp>
        <p:nvGrpSpPr>
          <p:cNvPr id="11" name="Group 10">
            <a:extLst>
              <a:ext uri="{FF2B5EF4-FFF2-40B4-BE49-F238E27FC236}">
                <a16:creationId xmlns:a16="http://schemas.microsoft.com/office/drawing/2014/main" id="{0EE4353B-C70F-4349-885E-96BD0DBECEDF}"/>
              </a:ext>
            </a:extLst>
          </p:cNvPr>
          <p:cNvGrpSpPr/>
          <p:nvPr/>
        </p:nvGrpSpPr>
        <p:grpSpPr>
          <a:xfrm>
            <a:off x="998019" y="2226443"/>
            <a:ext cx="3886162" cy="3557183"/>
            <a:chOff x="369330" y="1474816"/>
            <a:chExt cx="5577839" cy="5105653"/>
          </a:xfrm>
        </p:grpSpPr>
        <p:pic>
          <p:nvPicPr>
            <p:cNvPr id="5" name="Picture 4">
              <a:extLst>
                <a:ext uri="{FF2B5EF4-FFF2-40B4-BE49-F238E27FC236}">
                  <a16:creationId xmlns:a16="http://schemas.microsoft.com/office/drawing/2014/main" id="{40ABDAFB-B050-5E4F-946B-589E85B5DFDE}"/>
                </a:ext>
              </a:extLst>
            </p:cNvPr>
            <p:cNvPicPr>
              <a:picLocks noChangeAspect="1"/>
            </p:cNvPicPr>
            <p:nvPr/>
          </p:nvPicPr>
          <p:blipFill rotWithShape="1">
            <a:blip r:embed="rId2"/>
            <a:srcRect l="14088" t="21896" r="4688" b="20654"/>
            <a:stretch/>
          </p:blipFill>
          <p:spPr>
            <a:xfrm>
              <a:off x="369330" y="1474816"/>
              <a:ext cx="5577839" cy="5105653"/>
            </a:xfrm>
            <a:prstGeom prst="rect">
              <a:avLst/>
            </a:prstGeom>
          </p:spPr>
        </p:pic>
        <p:pic>
          <p:nvPicPr>
            <p:cNvPr id="7" name="Picture 6" descr="File:Green tick pointed.svg - Wikimedia Commons">
              <a:extLst>
                <a:ext uri="{FF2B5EF4-FFF2-40B4-BE49-F238E27FC236}">
                  <a16:creationId xmlns:a16="http://schemas.microsoft.com/office/drawing/2014/main" id="{FFCF3C2E-ED5A-2345-8B9B-FA8CB4B74F54}"/>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rot="570435">
              <a:off x="5692649" y="1778837"/>
              <a:ext cx="195810" cy="195810"/>
            </a:xfrm>
            <a:prstGeom prst="rect">
              <a:avLst/>
            </a:prstGeom>
          </p:spPr>
        </p:pic>
        <p:pic>
          <p:nvPicPr>
            <p:cNvPr id="8" name="Picture 7" descr="File:Green tick pointed.svg - Wikimedia Commons">
              <a:extLst>
                <a:ext uri="{FF2B5EF4-FFF2-40B4-BE49-F238E27FC236}">
                  <a16:creationId xmlns:a16="http://schemas.microsoft.com/office/drawing/2014/main" id="{84A0BF15-FA14-0148-93C2-60C1513885A6}"/>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rot="570435">
              <a:off x="5696895" y="3236872"/>
              <a:ext cx="195810" cy="195810"/>
            </a:xfrm>
            <a:prstGeom prst="rect">
              <a:avLst/>
            </a:prstGeom>
          </p:spPr>
        </p:pic>
        <p:pic>
          <p:nvPicPr>
            <p:cNvPr id="9" name="Picture 8" descr="File:Green tick pointed.svg - Wikimedia Commons">
              <a:extLst>
                <a:ext uri="{FF2B5EF4-FFF2-40B4-BE49-F238E27FC236}">
                  <a16:creationId xmlns:a16="http://schemas.microsoft.com/office/drawing/2014/main" id="{0E338716-26D8-3D47-A498-5248ECE5F566}"/>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rot="570435">
              <a:off x="5692650" y="3638798"/>
              <a:ext cx="195810" cy="195810"/>
            </a:xfrm>
            <a:prstGeom prst="rect">
              <a:avLst/>
            </a:prstGeom>
          </p:spPr>
        </p:pic>
      </p:grpSp>
      <p:sp>
        <p:nvSpPr>
          <p:cNvPr id="14" name="Title 3">
            <a:extLst>
              <a:ext uri="{FF2B5EF4-FFF2-40B4-BE49-F238E27FC236}">
                <a16:creationId xmlns:a16="http://schemas.microsoft.com/office/drawing/2014/main" id="{49BCE9AC-9883-894E-BEA7-2B9C3A9CA9F0}"/>
              </a:ext>
            </a:extLst>
          </p:cNvPr>
          <p:cNvSpPr txBox="1">
            <a:spLocks/>
          </p:cNvSpPr>
          <p:nvPr/>
        </p:nvSpPr>
        <p:spPr>
          <a:xfrm>
            <a:off x="7921672" y="848611"/>
            <a:ext cx="1187355" cy="7676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a:lstStyle>
          <a:p>
            <a:r>
              <a:rPr lang="en-CA" sz="3200" b="0"/>
              <a:t>Pg.7</a:t>
            </a:r>
          </a:p>
        </p:txBody>
      </p:sp>
      <p:pic>
        <p:nvPicPr>
          <p:cNvPr id="15" name="Picture 14">
            <a:extLst>
              <a:ext uri="{FF2B5EF4-FFF2-40B4-BE49-F238E27FC236}">
                <a16:creationId xmlns:a16="http://schemas.microsoft.com/office/drawing/2014/main" id="{93B4390E-CF99-1B48-B822-3EEEE471199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03763" y="75019"/>
            <a:ext cx="1187355" cy="980755"/>
          </a:xfrm>
          <a:prstGeom prst="rect">
            <a:avLst/>
          </a:prstGeom>
        </p:spPr>
      </p:pic>
    </p:spTree>
    <p:extLst>
      <p:ext uri="{BB962C8B-B14F-4D97-AF65-F5344CB8AC3E}">
        <p14:creationId xmlns:p14="http://schemas.microsoft.com/office/powerpoint/2010/main" val="29709877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344BA86-A454-E045-B1FA-1459687ED2EB}"/>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739837" y="1672389"/>
            <a:ext cx="2101049" cy="3043990"/>
          </a:xfrm>
        </p:spPr>
      </p:pic>
      <p:sp>
        <p:nvSpPr>
          <p:cNvPr id="3" name="Content Placeholder 2">
            <a:extLst>
              <a:ext uri="{FF2B5EF4-FFF2-40B4-BE49-F238E27FC236}">
                <a16:creationId xmlns:a16="http://schemas.microsoft.com/office/drawing/2014/main" id="{ACAA5AA9-79BF-264D-B979-6EFCD77EEB7C}"/>
              </a:ext>
            </a:extLst>
          </p:cNvPr>
          <p:cNvSpPr>
            <a:spLocks noGrp="1"/>
          </p:cNvSpPr>
          <p:nvPr>
            <p:ph sz="half" idx="2"/>
          </p:nvPr>
        </p:nvSpPr>
        <p:spPr>
          <a:xfrm>
            <a:off x="3176337" y="1511300"/>
            <a:ext cx="5017168" cy="4775200"/>
          </a:xfrm>
        </p:spPr>
        <p:txBody>
          <a:bodyPr>
            <a:noAutofit/>
          </a:bodyPr>
          <a:lstStyle/>
          <a:p>
            <a:pPr>
              <a:lnSpc>
                <a:spcPct val="150000"/>
              </a:lnSpc>
            </a:pPr>
            <a:r>
              <a:rPr lang="en-CA" sz="1400" dirty="0">
                <a:cs typeface="Arial" panose="020B0604020202020204" pitchFamily="34" charset="0"/>
              </a:rPr>
              <a:t>1. Place the </a:t>
            </a:r>
            <a:r>
              <a:rPr lang="en-CA" sz="1400" dirty="0">
                <a:solidFill>
                  <a:schemeClr val="accent4">
                    <a:lumMod val="60000"/>
                    <a:lumOff val="40000"/>
                  </a:schemeClr>
                </a:solidFill>
              </a:rPr>
              <a:t>YELLOW</a:t>
            </a:r>
            <a:r>
              <a:rPr lang="en-CA" sz="1400" dirty="0">
                <a:cs typeface="Arial" panose="020B0604020202020204" pitchFamily="34" charset="0"/>
              </a:rPr>
              <a:t> game cards on the Pick a Card section of the board. </a:t>
            </a:r>
          </a:p>
          <a:p>
            <a:pPr>
              <a:lnSpc>
                <a:spcPct val="150000"/>
              </a:lnSpc>
            </a:pPr>
            <a:r>
              <a:rPr lang="en-CA" sz="1400" dirty="0">
                <a:cs typeface="Arial" panose="020B0604020202020204" pitchFamily="34" charset="0"/>
              </a:rPr>
              <a:t>2. Place game pieces on START. To begin play, student with the next birthday goes first, clockwise from there.</a:t>
            </a:r>
          </a:p>
          <a:p>
            <a:pPr>
              <a:lnSpc>
                <a:spcPct val="150000"/>
              </a:lnSpc>
            </a:pPr>
            <a:r>
              <a:rPr lang="en-CA" sz="1400" dirty="0">
                <a:cs typeface="Arial" panose="020B0604020202020204" pitchFamily="34" charset="0"/>
              </a:rPr>
              <a:t>3. You will earn or lose money as you travel around the board. </a:t>
            </a:r>
          </a:p>
          <a:p>
            <a:pPr>
              <a:lnSpc>
                <a:spcPct val="150000"/>
              </a:lnSpc>
            </a:pPr>
            <a:r>
              <a:rPr lang="en-CA" sz="1400" dirty="0">
                <a:cs typeface="Arial" panose="020B0604020202020204" pitchFamily="34" charset="0"/>
              </a:rPr>
              <a:t>4. Enter each amount in the “My Money Tracker” in your workbook. Be sure to collect $50.00 each time you pass START.</a:t>
            </a:r>
          </a:p>
          <a:p>
            <a:pPr>
              <a:lnSpc>
                <a:spcPct val="150000"/>
              </a:lnSpc>
            </a:pPr>
            <a:r>
              <a:rPr lang="en-CA" sz="1400" dirty="0">
                <a:cs typeface="Arial" panose="020B0604020202020204" pitchFamily="34" charset="0"/>
              </a:rPr>
              <a:t>5. Collect skills! Enter the business skills you collect in your workbook, too.</a:t>
            </a:r>
          </a:p>
          <a:p>
            <a:pPr>
              <a:lnSpc>
                <a:spcPct val="150000"/>
              </a:lnSpc>
            </a:pPr>
            <a:r>
              <a:rPr lang="en-CA" sz="1400" dirty="0">
                <a:cs typeface="Arial" panose="020B0604020202020204" pitchFamily="34" charset="0"/>
              </a:rPr>
              <a:t>6. Two winners will be decided for the game: the student with the most money and the student with the most skills!</a:t>
            </a:r>
            <a:endParaRPr lang="en-CA" sz="1400" b="1" dirty="0">
              <a:cs typeface="Arial" panose="020B0604020202020204" pitchFamily="34" charset="0"/>
            </a:endParaRPr>
          </a:p>
        </p:txBody>
      </p:sp>
      <p:sp>
        <p:nvSpPr>
          <p:cNvPr id="2" name="Title 1">
            <a:extLst>
              <a:ext uri="{FF2B5EF4-FFF2-40B4-BE49-F238E27FC236}">
                <a16:creationId xmlns:a16="http://schemas.microsoft.com/office/drawing/2014/main" id="{53D9F275-1B63-DD4F-9B1B-B3D4018BEB37}"/>
              </a:ext>
            </a:extLst>
          </p:cNvPr>
          <p:cNvSpPr>
            <a:spLocks noGrp="1"/>
          </p:cNvSpPr>
          <p:nvPr>
            <p:ph type="title"/>
          </p:nvPr>
        </p:nvSpPr>
        <p:spPr/>
        <p:txBody>
          <a:bodyPr>
            <a:normAutofit/>
          </a:bodyPr>
          <a:lstStyle/>
          <a:p>
            <a:r>
              <a:rPr lang="en-US" sz="3200"/>
              <a:t>Money Tracker | Business Game | Side 1</a:t>
            </a:r>
          </a:p>
        </p:txBody>
      </p:sp>
      <p:pic>
        <p:nvPicPr>
          <p:cNvPr id="6" name="Picture 5">
            <a:extLst>
              <a:ext uri="{FF2B5EF4-FFF2-40B4-BE49-F238E27FC236}">
                <a16:creationId xmlns:a16="http://schemas.microsoft.com/office/drawing/2014/main" id="{25CF8A93-473D-4B90-A026-B4F03012598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739837" y="4829535"/>
            <a:ext cx="2232925" cy="1769653"/>
          </a:xfrm>
          <a:prstGeom prst="rect">
            <a:avLst/>
          </a:prstGeom>
        </p:spPr>
      </p:pic>
    </p:spTree>
    <p:extLst>
      <p:ext uri="{BB962C8B-B14F-4D97-AF65-F5344CB8AC3E}">
        <p14:creationId xmlns:p14="http://schemas.microsoft.com/office/powerpoint/2010/main" val="41221970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823C6-2EF8-584D-90BD-41655EEEED4D}"/>
              </a:ext>
            </a:extLst>
          </p:cNvPr>
          <p:cNvSpPr>
            <a:spLocks noGrp="1"/>
          </p:cNvSpPr>
          <p:nvPr>
            <p:ph type="title"/>
          </p:nvPr>
        </p:nvSpPr>
        <p:spPr/>
        <p:txBody>
          <a:bodyPr>
            <a:normAutofit/>
          </a:bodyPr>
          <a:lstStyle/>
          <a:p>
            <a:r>
              <a:rPr lang="en-US"/>
              <a:t>Business Game Money Tracker</a:t>
            </a:r>
          </a:p>
        </p:txBody>
      </p:sp>
      <p:pic>
        <p:nvPicPr>
          <p:cNvPr id="4" name="Picture 3">
            <a:extLst>
              <a:ext uri="{FF2B5EF4-FFF2-40B4-BE49-F238E27FC236}">
                <a16:creationId xmlns:a16="http://schemas.microsoft.com/office/drawing/2014/main" id="{5A75AB53-15AF-164B-8EE7-2E557F1713B9}"/>
              </a:ext>
            </a:extLst>
          </p:cNvPr>
          <p:cNvPicPr>
            <a:picLocks noChangeAspect="1"/>
          </p:cNvPicPr>
          <p:nvPr/>
        </p:nvPicPr>
        <p:blipFill rotWithShape="1">
          <a:blip r:embed="rId2"/>
          <a:srcRect l="4229" t="41922" r="14764" b="30105"/>
          <a:stretch/>
        </p:blipFill>
        <p:spPr>
          <a:xfrm>
            <a:off x="628650" y="1878226"/>
            <a:ext cx="7846875" cy="3506574"/>
          </a:xfrm>
          <a:prstGeom prst="rect">
            <a:avLst/>
          </a:prstGeom>
        </p:spPr>
      </p:pic>
      <p:pic>
        <p:nvPicPr>
          <p:cNvPr id="5" name="Picture 4">
            <a:extLst>
              <a:ext uri="{FF2B5EF4-FFF2-40B4-BE49-F238E27FC236}">
                <a16:creationId xmlns:a16="http://schemas.microsoft.com/office/drawing/2014/main" id="{6E5C1FA9-7F7D-C348-90FD-6A0BBD64E82E}"/>
              </a:ext>
            </a:extLst>
          </p:cNvPr>
          <p:cNvPicPr>
            <a:picLocks noChangeAspect="1"/>
          </p:cNvPicPr>
          <p:nvPr/>
        </p:nvPicPr>
        <p:blipFill rotWithShape="1">
          <a:blip r:embed="rId2"/>
          <a:srcRect l="4229" t="56117" r="14764" b="30105"/>
          <a:stretch/>
        </p:blipFill>
        <p:spPr>
          <a:xfrm>
            <a:off x="628650" y="4222748"/>
            <a:ext cx="7846875" cy="1727200"/>
          </a:xfrm>
          <a:prstGeom prst="rect">
            <a:avLst/>
          </a:prstGeom>
        </p:spPr>
      </p:pic>
      <p:sp>
        <p:nvSpPr>
          <p:cNvPr id="6" name="Title 3">
            <a:extLst>
              <a:ext uri="{FF2B5EF4-FFF2-40B4-BE49-F238E27FC236}">
                <a16:creationId xmlns:a16="http://schemas.microsoft.com/office/drawing/2014/main" id="{F0E9D128-1B5A-6642-8258-D10F21DC5A49}"/>
              </a:ext>
            </a:extLst>
          </p:cNvPr>
          <p:cNvSpPr txBox="1">
            <a:spLocks/>
          </p:cNvSpPr>
          <p:nvPr/>
        </p:nvSpPr>
        <p:spPr>
          <a:xfrm>
            <a:off x="7921672" y="848611"/>
            <a:ext cx="1187355" cy="7676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a:lstStyle>
          <a:p>
            <a:r>
              <a:rPr lang="en-CA" sz="3200" b="0" dirty="0"/>
              <a:t>Pg.6</a:t>
            </a:r>
          </a:p>
        </p:txBody>
      </p:sp>
      <p:pic>
        <p:nvPicPr>
          <p:cNvPr id="7" name="Picture 6">
            <a:extLst>
              <a:ext uri="{FF2B5EF4-FFF2-40B4-BE49-F238E27FC236}">
                <a16:creationId xmlns:a16="http://schemas.microsoft.com/office/drawing/2014/main" id="{BF32760D-662D-DA48-B20C-223B789A69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03763" y="75019"/>
            <a:ext cx="1187355" cy="980755"/>
          </a:xfrm>
          <a:prstGeom prst="rect">
            <a:avLst/>
          </a:prstGeom>
        </p:spPr>
      </p:pic>
    </p:spTree>
    <p:extLst>
      <p:ext uri="{BB962C8B-B14F-4D97-AF65-F5344CB8AC3E}">
        <p14:creationId xmlns:p14="http://schemas.microsoft.com/office/powerpoint/2010/main" val="18913250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Summary and Review – </a:t>
            </a:r>
            <a:r>
              <a:rPr lang="en-CA" b="0" dirty="0"/>
              <a:t>Lesson 2</a:t>
            </a:r>
          </a:p>
        </p:txBody>
      </p:sp>
      <p:sp>
        <p:nvSpPr>
          <p:cNvPr id="3" name="Content Placeholder 2"/>
          <p:cNvSpPr>
            <a:spLocks noGrp="1"/>
          </p:cNvSpPr>
          <p:nvPr>
            <p:ph idx="1"/>
          </p:nvPr>
        </p:nvSpPr>
        <p:spPr/>
        <p:txBody>
          <a:bodyPr/>
          <a:lstStyle/>
          <a:p>
            <a:r>
              <a:rPr lang="en-US" dirty="0"/>
              <a:t>Can you define business, goods and services?</a:t>
            </a:r>
          </a:p>
          <a:p>
            <a:r>
              <a:rPr lang="en-US" dirty="0"/>
              <a:t>Did you identify businesses to start?</a:t>
            </a:r>
          </a:p>
          <a:p>
            <a:r>
              <a:rPr lang="en-US" dirty="0"/>
              <a:t>What did you learn about entrepreneurs?</a:t>
            </a:r>
          </a:p>
          <a:p>
            <a:endParaRPr lang="en-US" b="1" u="sng" dirty="0"/>
          </a:p>
          <a:p>
            <a:endParaRPr lang="en-CA" dirty="0"/>
          </a:p>
        </p:txBody>
      </p:sp>
    </p:spTree>
    <p:extLst>
      <p:ext uri="{BB962C8B-B14F-4D97-AF65-F5344CB8AC3E}">
        <p14:creationId xmlns:p14="http://schemas.microsoft.com/office/powerpoint/2010/main" val="12960787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4B2C453-BAC7-F141-BA9B-56A10FBC4CB9}"/>
              </a:ext>
            </a:extLst>
          </p:cNvPr>
          <p:cNvSpPr txBox="1">
            <a:spLocks/>
          </p:cNvSpPr>
          <p:nvPr/>
        </p:nvSpPr>
        <p:spPr>
          <a:xfrm>
            <a:off x="809625" y="4617469"/>
            <a:ext cx="7524750" cy="41910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A" b="1">
                <a:solidFill>
                  <a:schemeClr val="bg1"/>
                </a:solidFill>
              </a:rPr>
              <a:t>Lesson 3: Build a Business</a:t>
            </a:r>
          </a:p>
        </p:txBody>
      </p:sp>
      <p:pic>
        <p:nvPicPr>
          <p:cNvPr id="8" name="Content Placeholder 3">
            <a:extLst>
              <a:ext uri="{FF2B5EF4-FFF2-40B4-BE49-F238E27FC236}">
                <a16:creationId xmlns:a16="http://schemas.microsoft.com/office/drawing/2014/main" id="{2447A0CD-B613-0C4C-B501-9E868AA64CE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3659" b="12032"/>
          <a:stretch/>
        </p:blipFill>
        <p:spPr>
          <a:xfrm>
            <a:off x="2465804" y="1300481"/>
            <a:ext cx="4212390" cy="3409697"/>
          </a:xfrm>
          <a:prstGeom prst="rect">
            <a:avLst/>
          </a:prstGeom>
        </p:spPr>
      </p:pic>
      <p:pic>
        <p:nvPicPr>
          <p:cNvPr id="9" name="Picture 8">
            <a:extLst>
              <a:ext uri="{FF2B5EF4-FFF2-40B4-BE49-F238E27FC236}">
                <a16:creationId xmlns:a16="http://schemas.microsoft.com/office/drawing/2014/main" id="{9015A200-78FB-044F-8C6E-020878AC92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690" t="2815" r="11592" b="88148"/>
          <a:stretch/>
        </p:blipFill>
        <p:spPr>
          <a:xfrm>
            <a:off x="1487358" y="396240"/>
            <a:ext cx="6169283" cy="812801"/>
          </a:xfrm>
          <a:prstGeom prst="rect">
            <a:avLst/>
          </a:prstGeom>
        </p:spPr>
      </p:pic>
      <p:sp>
        <p:nvSpPr>
          <p:cNvPr id="10" name="Rounded Rectangle 9">
            <a:extLst>
              <a:ext uri="{FF2B5EF4-FFF2-40B4-BE49-F238E27FC236}">
                <a16:creationId xmlns:a16="http://schemas.microsoft.com/office/drawing/2014/main" id="{7227BF25-5019-6442-A45A-E853E315C57F}"/>
              </a:ext>
            </a:extLst>
          </p:cNvPr>
          <p:cNvSpPr/>
          <p:nvPr/>
        </p:nvSpPr>
        <p:spPr>
          <a:xfrm>
            <a:off x="1688591" y="4872739"/>
            <a:ext cx="5766816" cy="599440"/>
          </a:xfrm>
          <a:prstGeom prst="roundRect">
            <a:avLst/>
          </a:prstGeom>
          <a:solidFill>
            <a:srgbClr val="FDB614"/>
          </a:solidFill>
          <a:ln>
            <a:solidFill>
              <a:srgbClr val="FDB6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
            <a:extLst>
              <a:ext uri="{FF2B5EF4-FFF2-40B4-BE49-F238E27FC236}">
                <a16:creationId xmlns:a16="http://schemas.microsoft.com/office/drawing/2014/main" id="{620355E1-D825-964E-BAFF-5B5D222485C2}"/>
              </a:ext>
            </a:extLst>
          </p:cNvPr>
          <p:cNvSpPr txBox="1">
            <a:spLocks/>
          </p:cNvSpPr>
          <p:nvPr/>
        </p:nvSpPr>
        <p:spPr>
          <a:xfrm>
            <a:off x="809625" y="4973069"/>
            <a:ext cx="7524750" cy="41910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A" b="1">
                <a:solidFill>
                  <a:schemeClr val="bg1"/>
                </a:solidFill>
              </a:rPr>
              <a:t>Lesson 3: Build a Business</a:t>
            </a:r>
          </a:p>
        </p:txBody>
      </p:sp>
    </p:spTree>
    <p:extLst>
      <p:ext uri="{BB962C8B-B14F-4D97-AF65-F5344CB8AC3E}">
        <p14:creationId xmlns:p14="http://schemas.microsoft.com/office/powerpoint/2010/main" val="13801309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Objectives</a:t>
            </a:r>
          </a:p>
        </p:txBody>
      </p:sp>
      <p:sp>
        <p:nvSpPr>
          <p:cNvPr id="3" name="Text Placeholder 2"/>
          <p:cNvSpPr>
            <a:spLocks noGrp="1"/>
          </p:cNvSpPr>
          <p:nvPr>
            <p:ph type="body" sz="quarter" idx="10"/>
          </p:nvPr>
        </p:nvSpPr>
        <p:spPr/>
        <p:txBody>
          <a:bodyPr>
            <a:normAutofit fontScale="92500" lnSpcReduction="10000"/>
          </a:bodyPr>
          <a:lstStyle/>
          <a:p>
            <a:r>
              <a:rPr lang="en-CA"/>
              <a:t>Identify the steps for building a small business</a:t>
            </a:r>
          </a:p>
        </p:txBody>
      </p:sp>
      <p:sp>
        <p:nvSpPr>
          <p:cNvPr id="4" name="Text Placeholder 3"/>
          <p:cNvSpPr>
            <a:spLocks noGrp="1"/>
          </p:cNvSpPr>
          <p:nvPr>
            <p:ph type="body" sz="quarter" idx="11"/>
          </p:nvPr>
        </p:nvSpPr>
        <p:spPr/>
        <p:txBody>
          <a:bodyPr>
            <a:normAutofit fontScale="92500" lnSpcReduction="10000"/>
          </a:bodyPr>
          <a:lstStyle/>
          <a:p>
            <a:r>
              <a:rPr lang="en-CA"/>
              <a:t>Develop a business plan</a:t>
            </a:r>
          </a:p>
        </p:txBody>
      </p:sp>
      <p:sp>
        <p:nvSpPr>
          <p:cNvPr id="8" name="Rectangle 7"/>
          <p:cNvSpPr/>
          <p:nvPr/>
        </p:nvSpPr>
        <p:spPr>
          <a:xfrm>
            <a:off x="164592" y="3054096"/>
            <a:ext cx="8741664" cy="30906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3887923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5C5D5CEE-C3A4-0D48-A850-E27CD844350A}"/>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30238" y="2307293"/>
            <a:ext cx="3868737" cy="3256239"/>
          </a:xfrm>
        </p:spPr>
      </p:pic>
      <p:sp>
        <p:nvSpPr>
          <p:cNvPr id="2" name="Text Placeholder 1">
            <a:extLst>
              <a:ext uri="{FF2B5EF4-FFF2-40B4-BE49-F238E27FC236}">
                <a16:creationId xmlns:a16="http://schemas.microsoft.com/office/drawing/2014/main" id="{3C8CFB78-105D-0C4F-AE8E-C213E0EE097E}"/>
              </a:ext>
            </a:extLst>
          </p:cNvPr>
          <p:cNvSpPr>
            <a:spLocks noGrp="1"/>
          </p:cNvSpPr>
          <p:nvPr>
            <p:ph type="body" sz="quarter" idx="3"/>
          </p:nvPr>
        </p:nvSpPr>
        <p:spPr>
          <a:prstGeom prst="roundRect">
            <a:avLst/>
          </a:prstGeom>
          <a:ln w="57150">
            <a:solidFill>
              <a:srgbClr val="FEEE43"/>
            </a:solidFill>
          </a:ln>
        </p:spPr>
        <p:txBody>
          <a:bodyPr>
            <a:noAutofit/>
          </a:bodyPr>
          <a:lstStyle/>
          <a:p>
            <a:pPr algn="ctr"/>
            <a:r>
              <a:rPr lang="en-US" sz="4800"/>
              <a:t>Business Plan</a:t>
            </a:r>
          </a:p>
        </p:txBody>
      </p:sp>
      <p:sp>
        <p:nvSpPr>
          <p:cNvPr id="3" name="Content Placeholder 2">
            <a:extLst>
              <a:ext uri="{FF2B5EF4-FFF2-40B4-BE49-F238E27FC236}">
                <a16:creationId xmlns:a16="http://schemas.microsoft.com/office/drawing/2014/main" id="{E3B37FA5-9842-8347-BEC0-FDC9758069D8}"/>
              </a:ext>
            </a:extLst>
          </p:cNvPr>
          <p:cNvSpPr>
            <a:spLocks noGrp="1"/>
          </p:cNvSpPr>
          <p:nvPr>
            <p:ph sz="quarter" idx="4"/>
          </p:nvPr>
        </p:nvSpPr>
        <p:spPr/>
        <p:txBody>
          <a:bodyPr>
            <a:noAutofit/>
          </a:bodyPr>
          <a:lstStyle/>
          <a:p>
            <a:r>
              <a:rPr lang="en-US" sz="3200" dirty="0"/>
              <a:t>Goals a business owner wants to achieve</a:t>
            </a:r>
          </a:p>
          <a:p>
            <a:r>
              <a:rPr lang="en-US" sz="3200" dirty="0"/>
              <a:t>Steps needed to reach goals</a:t>
            </a:r>
          </a:p>
        </p:txBody>
      </p:sp>
      <p:sp>
        <p:nvSpPr>
          <p:cNvPr id="4" name="Title 3">
            <a:extLst>
              <a:ext uri="{FF2B5EF4-FFF2-40B4-BE49-F238E27FC236}">
                <a16:creationId xmlns:a16="http://schemas.microsoft.com/office/drawing/2014/main" id="{3FDC5ED8-8CF3-0340-9024-350451C881F8}"/>
              </a:ext>
            </a:extLst>
          </p:cNvPr>
          <p:cNvSpPr>
            <a:spLocks noGrp="1"/>
          </p:cNvSpPr>
          <p:nvPr>
            <p:ph type="title"/>
          </p:nvPr>
        </p:nvSpPr>
        <p:spPr/>
        <p:txBody>
          <a:bodyPr/>
          <a:lstStyle/>
          <a:p>
            <a:r>
              <a:rPr lang="en-US"/>
              <a:t>What is a business plan?</a:t>
            </a:r>
          </a:p>
        </p:txBody>
      </p:sp>
      <p:sp>
        <p:nvSpPr>
          <p:cNvPr id="5" name="Rounded Rectangle 4"/>
          <p:cNvSpPr/>
          <p:nvPr/>
        </p:nvSpPr>
        <p:spPr>
          <a:xfrm>
            <a:off x="4686300" y="2743200"/>
            <a:ext cx="3381375" cy="13239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ounded Rectangle 5"/>
          <p:cNvSpPr/>
          <p:nvPr/>
        </p:nvSpPr>
        <p:spPr>
          <a:xfrm>
            <a:off x="4686300" y="4181475"/>
            <a:ext cx="3381375" cy="11334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376974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ounded Rectangle 21">
            <a:extLst>
              <a:ext uri="{FF2B5EF4-FFF2-40B4-BE49-F238E27FC236}">
                <a16:creationId xmlns:a16="http://schemas.microsoft.com/office/drawing/2014/main" id="{4B6D7F39-A1B4-974E-982F-358F4D80680F}"/>
              </a:ext>
            </a:extLst>
          </p:cNvPr>
          <p:cNvSpPr/>
          <p:nvPr/>
        </p:nvSpPr>
        <p:spPr>
          <a:xfrm rot="16200000">
            <a:off x="5062469" y="2937079"/>
            <a:ext cx="3949211" cy="1384155"/>
          </a:xfrm>
          <a:prstGeom prst="roundRect">
            <a:avLst/>
          </a:prstGeom>
          <a:solidFill>
            <a:srgbClr val="FE8204"/>
          </a:solidFill>
          <a:ln>
            <a:solidFill>
              <a:srgbClr val="FE820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94CD2BAB-C4D2-E645-A4D3-77806F1906D9}"/>
              </a:ext>
            </a:extLst>
          </p:cNvPr>
          <p:cNvSpPr/>
          <p:nvPr/>
        </p:nvSpPr>
        <p:spPr>
          <a:xfrm rot="5400000">
            <a:off x="3608117" y="2935014"/>
            <a:ext cx="3981322" cy="1384154"/>
          </a:xfrm>
          <a:prstGeom prst="roundRect">
            <a:avLst/>
          </a:prstGeom>
          <a:solidFill>
            <a:srgbClr val="1DB46C"/>
          </a:solidFill>
          <a:ln>
            <a:solidFill>
              <a:srgbClr val="1DB4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a:extLst>
              <a:ext uri="{FF2B5EF4-FFF2-40B4-BE49-F238E27FC236}">
                <a16:creationId xmlns:a16="http://schemas.microsoft.com/office/drawing/2014/main" id="{CAA47C47-2B8D-1341-8F53-D56DFC37FDC3}"/>
              </a:ext>
            </a:extLst>
          </p:cNvPr>
          <p:cNvSpPr/>
          <p:nvPr/>
        </p:nvSpPr>
        <p:spPr>
          <a:xfrm rot="16200000">
            <a:off x="2162064" y="2921024"/>
            <a:ext cx="3981320" cy="1384153"/>
          </a:xfrm>
          <a:prstGeom prst="roundRect">
            <a:avLst/>
          </a:prstGeom>
          <a:solidFill>
            <a:srgbClr val="FDB614"/>
          </a:solidFill>
          <a:ln>
            <a:solidFill>
              <a:srgbClr val="FDB6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a:extLst>
              <a:ext uri="{FF2B5EF4-FFF2-40B4-BE49-F238E27FC236}">
                <a16:creationId xmlns:a16="http://schemas.microsoft.com/office/drawing/2014/main" id="{19734F91-AA86-C740-935A-485DBB7FCEA4}"/>
              </a:ext>
            </a:extLst>
          </p:cNvPr>
          <p:cNvSpPr/>
          <p:nvPr/>
        </p:nvSpPr>
        <p:spPr>
          <a:xfrm rot="16200000">
            <a:off x="716007" y="2921024"/>
            <a:ext cx="3981322" cy="1384154"/>
          </a:xfrm>
          <a:prstGeom prst="roundRect">
            <a:avLst/>
          </a:prstGeom>
          <a:solidFill>
            <a:srgbClr val="85C656"/>
          </a:solidFill>
          <a:ln>
            <a:solidFill>
              <a:srgbClr val="85C6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43534322-703B-5248-8036-A5FE7E3A33C1}"/>
              </a:ext>
            </a:extLst>
          </p:cNvPr>
          <p:cNvSpPr/>
          <p:nvPr/>
        </p:nvSpPr>
        <p:spPr>
          <a:xfrm rot="5400000">
            <a:off x="-733023" y="2921024"/>
            <a:ext cx="3981321" cy="1384153"/>
          </a:xfrm>
          <a:prstGeom prst="roundRect">
            <a:avLst/>
          </a:prstGeom>
          <a:solidFill>
            <a:srgbClr val="F26022"/>
          </a:solidFill>
          <a:ln>
            <a:solidFill>
              <a:srgbClr val="F260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E454C5EE-289D-5344-90F7-085B6F67AB2C}"/>
              </a:ext>
            </a:extLst>
          </p:cNvPr>
          <p:cNvSpPr>
            <a:spLocks noGrp="1"/>
          </p:cNvSpPr>
          <p:nvPr>
            <p:ph type="body" idx="1"/>
          </p:nvPr>
        </p:nvSpPr>
        <p:spPr>
          <a:xfrm>
            <a:off x="565560" y="1678999"/>
            <a:ext cx="1384154" cy="412332"/>
          </a:xfrm>
        </p:spPr>
        <p:txBody>
          <a:bodyPr>
            <a:normAutofit lnSpcReduction="10000"/>
          </a:bodyPr>
          <a:lstStyle/>
          <a:p>
            <a:pPr algn="ctr"/>
            <a:r>
              <a:rPr lang="en-US"/>
              <a:t>W</a:t>
            </a:r>
            <a:r>
              <a:rPr lang="en-US" b="0"/>
              <a:t>ho</a:t>
            </a:r>
          </a:p>
        </p:txBody>
      </p:sp>
      <p:sp>
        <p:nvSpPr>
          <p:cNvPr id="4" name="Title 3">
            <a:extLst>
              <a:ext uri="{FF2B5EF4-FFF2-40B4-BE49-F238E27FC236}">
                <a16:creationId xmlns:a16="http://schemas.microsoft.com/office/drawing/2014/main" id="{74CF1E92-01EB-C248-B072-A54019AC062E}"/>
              </a:ext>
            </a:extLst>
          </p:cNvPr>
          <p:cNvSpPr>
            <a:spLocks noGrp="1"/>
          </p:cNvSpPr>
          <p:nvPr>
            <p:ph type="title"/>
          </p:nvPr>
        </p:nvSpPr>
        <p:spPr/>
        <p:txBody>
          <a:bodyPr/>
          <a:lstStyle/>
          <a:p>
            <a:r>
              <a:rPr lang="en-US"/>
              <a:t>5W’s Business Plan</a:t>
            </a:r>
          </a:p>
        </p:txBody>
      </p:sp>
      <p:sp>
        <p:nvSpPr>
          <p:cNvPr id="5" name="Content Placeholder 4">
            <a:extLst>
              <a:ext uri="{FF2B5EF4-FFF2-40B4-BE49-F238E27FC236}">
                <a16:creationId xmlns:a16="http://schemas.microsoft.com/office/drawing/2014/main" id="{E92B6CC3-D08F-EB4B-8961-6DB8798981E1}"/>
              </a:ext>
            </a:extLst>
          </p:cNvPr>
          <p:cNvSpPr>
            <a:spLocks noGrp="1"/>
          </p:cNvSpPr>
          <p:nvPr>
            <p:ph sz="half" idx="14"/>
          </p:nvPr>
        </p:nvSpPr>
        <p:spPr>
          <a:xfrm>
            <a:off x="576695" y="2211095"/>
            <a:ext cx="1384155" cy="1930484"/>
          </a:xfrm>
        </p:spPr>
        <p:txBody>
          <a:bodyPr>
            <a:normAutofit/>
          </a:bodyPr>
          <a:lstStyle/>
          <a:p>
            <a:pPr marL="0" indent="0" algn="ctr">
              <a:buNone/>
            </a:pPr>
            <a:r>
              <a:rPr lang="en-US" sz="2000"/>
              <a:t>Who are your customers?</a:t>
            </a:r>
          </a:p>
        </p:txBody>
      </p:sp>
      <p:sp>
        <p:nvSpPr>
          <p:cNvPr id="24" name="Text Placeholder 1">
            <a:extLst>
              <a:ext uri="{FF2B5EF4-FFF2-40B4-BE49-F238E27FC236}">
                <a16:creationId xmlns:a16="http://schemas.microsoft.com/office/drawing/2014/main" id="{9E50F9B8-F043-CB44-A11E-95113F0A5525}"/>
              </a:ext>
            </a:extLst>
          </p:cNvPr>
          <p:cNvSpPr txBox="1">
            <a:spLocks/>
          </p:cNvSpPr>
          <p:nvPr/>
        </p:nvSpPr>
        <p:spPr>
          <a:xfrm>
            <a:off x="1994726" y="1678999"/>
            <a:ext cx="1384154" cy="412332"/>
          </a:xfrm>
          <a:prstGeom prst="rect">
            <a:avLst/>
          </a:prstGeom>
        </p:spPr>
        <p:txBody>
          <a:bodyPr vert="horz" lIns="91440" tIns="45720" rIns="91440" bIns="45720" rtlCol="0" anchor="b">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j-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a:t>W</a:t>
            </a:r>
            <a:r>
              <a:rPr lang="en-US" b="0"/>
              <a:t>hat</a:t>
            </a:r>
          </a:p>
        </p:txBody>
      </p:sp>
      <p:sp>
        <p:nvSpPr>
          <p:cNvPr id="27" name="Text Placeholder 1">
            <a:extLst>
              <a:ext uri="{FF2B5EF4-FFF2-40B4-BE49-F238E27FC236}">
                <a16:creationId xmlns:a16="http://schemas.microsoft.com/office/drawing/2014/main" id="{2D081AB5-3BAF-5C43-8A88-81973D0063FA}"/>
              </a:ext>
            </a:extLst>
          </p:cNvPr>
          <p:cNvSpPr txBox="1">
            <a:spLocks/>
          </p:cNvSpPr>
          <p:nvPr/>
        </p:nvSpPr>
        <p:spPr>
          <a:xfrm>
            <a:off x="3452486" y="1678999"/>
            <a:ext cx="1384154" cy="412332"/>
          </a:xfrm>
          <a:prstGeom prst="rect">
            <a:avLst/>
          </a:prstGeom>
        </p:spPr>
        <p:txBody>
          <a:bodyPr vert="horz" lIns="91440" tIns="45720" rIns="91440" bIns="45720" rtlCol="0" anchor="b">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j-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a:t>W</a:t>
            </a:r>
            <a:r>
              <a:rPr lang="en-US" b="0"/>
              <a:t>hen</a:t>
            </a:r>
          </a:p>
        </p:txBody>
      </p:sp>
      <p:sp>
        <p:nvSpPr>
          <p:cNvPr id="30" name="Text Placeholder 1">
            <a:extLst>
              <a:ext uri="{FF2B5EF4-FFF2-40B4-BE49-F238E27FC236}">
                <a16:creationId xmlns:a16="http://schemas.microsoft.com/office/drawing/2014/main" id="{D5933740-7B7C-7444-BC0F-A3397E0AF086}"/>
              </a:ext>
            </a:extLst>
          </p:cNvPr>
          <p:cNvSpPr txBox="1">
            <a:spLocks/>
          </p:cNvSpPr>
          <p:nvPr/>
        </p:nvSpPr>
        <p:spPr>
          <a:xfrm>
            <a:off x="4910328" y="1678999"/>
            <a:ext cx="1384154" cy="412332"/>
          </a:xfrm>
          <a:prstGeom prst="rect">
            <a:avLst/>
          </a:prstGeom>
        </p:spPr>
        <p:txBody>
          <a:bodyPr vert="horz" lIns="91440" tIns="45720" rIns="91440" bIns="45720" rtlCol="0" anchor="b">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j-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a:t>W</a:t>
            </a:r>
            <a:r>
              <a:rPr lang="en-US" b="0"/>
              <a:t>here</a:t>
            </a:r>
          </a:p>
        </p:txBody>
      </p:sp>
      <p:sp>
        <p:nvSpPr>
          <p:cNvPr id="33" name="Text Placeholder 1">
            <a:extLst>
              <a:ext uri="{FF2B5EF4-FFF2-40B4-BE49-F238E27FC236}">
                <a16:creationId xmlns:a16="http://schemas.microsoft.com/office/drawing/2014/main" id="{E3E297FD-CDFF-F442-8D2D-4695607C874E}"/>
              </a:ext>
            </a:extLst>
          </p:cNvPr>
          <p:cNvSpPr txBox="1">
            <a:spLocks/>
          </p:cNvSpPr>
          <p:nvPr/>
        </p:nvSpPr>
        <p:spPr>
          <a:xfrm>
            <a:off x="6350051" y="1680424"/>
            <a:ext cx="1384154" cy="412332"/>
          </a:xfrm>
          <a:prstGeom prst="rect">
            <a:avLst/>
          </a:prstGeom>
        </p:spPr>
        <p:txBody>
          <a:bodyPr vert="horz" lIns="91440" tIns="45720" rIns="91440" bIns="45720" rtlCol="0" anchor="b">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j-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a:t>W</a:t>
            </a:r>
            <a:r>
              <a:rPr lang="en-US" b="0"/>
              <a:t>hy</a:t>
            </a:r>
          </a:p>
        </p:txBody>
      </p:sp>
      <p:sp>
        <p:nvSpPr>
          <p:cNvPr id="38" name="Content Placeholder 4">
            <a:extLst>
              <a:ext uri="{FF2B5EF4-FFF2-40B4-BE49-F238E27FC236}">
                <a16:creationId xmlns:a16="http://schemas.microsoft.com/office/drawing/2014/main" id="{626EDB7C-CCD2-6547-B7D1-FB3057E16891}"/>
              </a:ext>
            </a:extLst>
          </p:cNvPr>
          <p:cNvSpPr txBox="1">
            <a:spLocks/>
          </p:cNvSpPr>
          <p:nvPr/>
        </p:nvSpPr>
        <p:spPr>
          <a:xfrm>
            <a:off x="2013400" y="2211095"/>
            <a:ext cx="1384155" cy="19304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a:t>What products or services will you sell?</a:t>
            </a:r>
          </a:p>
        </p:txBody>
      </p:sp>
      <p:sp>
        <p:nvSpPr>
          <p:cNvPr id="39" name="Content Placeholder 4">
            <a:extLst>
              <a:ext uri="{FF2B5EF4-FFF2-40B4-BE49-F238E27FC236}">
                <a16:creationId xmlns:a16="http://schemas.microsoft.com/office/drawing/2014/main" id="{72EA867D-7357-4F49-B1A0-2B59467309B9}"/>
              </a:ext>
            </a:extLst>
          </p:cNvPr>
          <p:cNvSpPr txBox="1">
            <a:spLocks/>
          </p:cNvSpPr>
          <p:nvPr/>
        </p:nvSpPr>
        <p:spPr>
          <a:xfrm>
            <a:off x="3495769" y="2211095"/>
            <a:ext cx="1384155" cy="19304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a:t>When will your product or service be ready?</a:t>
            </a:r>
          </a:p>
        </p:txBody>
      </p:sp>
      <p:sp>
        <p:nvSpPr>
          <p:cNvPr id="40" name="Content Placeholder 4">
            <a:extLst>
              <a:ext uri="{FF2B5EF4-FFF2-40B4-BE49-F238E27FC236}">
                <a16:creationId xmlns:a16="http://schemas.microsoft.com/office/drawing/2014/main" id="{69AD8383-BCE6-884B-A2D3-D0A650BC7197}"/>
              </a:ext>
            </a:extLst>
          </p:cNvPr>
          <p:cNvSpPr txBox="1">
            <a:spLocks/>
          </p:cNvSpPr>
          <p:nvPr/>
        </p:nvSpPr>
        <p:spPr>
          <a:xfrm>
            <a:off x="4906700" y="2211095"/>
            <a:ext cx="1384155" cy="19304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a:t>Where will you get the money to start?</a:t>
            </a:r>
          </a:p>
        </p:txBody>
      </p:sp>
      <p:sp>
        <p:nvSpPr>
          <p:cNvPr id="41" name="Content Placeholder 4">
            <a:extLst>
              <a:ext uri="{FF2B5EF4-FFF2-40B4-BE49-F238E27FC236}">
                <a16:creationId xmlns:a16="http://schemas.microsoft.com/office/drawing/2014/main" id="{6BFCADEB-7AD4-264B-B61D-2297233790DC}"/>
              </a:ext>
            </a:extLst>
          </p:cNvPr>
          <p:cNvSpPr txBox="1">
            <a:spLocks/>
          </p:cNvSpPr>
          <p:nvPr/>
        </p:nvSpPr>
        <p:spPr>
          <a:xfrm>
            <a:off x="6350730" y="2198535"/>
            <a:ext cx="1384155" cy="19304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a:t>Why is your business needed?</a:t>
            </a:r>
          </a:p>
        </p:txBody>
      </p:sp>
      <p:pic>
        <p:nvPicPr>
          <p:cNvPr id="45" name="Picture 44">
            <a:extLst>
              <a:ext uri="{FF2B5EF4-FFF2-40B4-BE49-F238E27FC236}">
                <a16:creationId xmlns:a16="http://schemas.microsoft.com/office/drawing/2014/main" id="{D5C0B42E-7018-4648-9AAF-87427C8F6F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53731" y="3935421"/>
            <a:ext cx="1151979" cy="1506867"/>
          </a:xfrm>
          <a:prstGeom prst="rect">
            <a:avLst/>
          </a:prstGeom>
        </p:spPr>
      </p:pic>
      <p:pic>
        <p:nvPicPr>
          <p:cNvPr id="47" name="Picture 46">
            <a:extLst>
              <a:ext uri="{FF2B5EF4-FFF2-40B4-BE49-F238E27FC236}">
                <a16:creationId xmlns:a16="http://schemas.microsoft.com/office/drawing/2014/main" id="{A9B9D986-2332-8142-B222-B2EAC7B7E5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34114" y="4289597"/>
            <a:ext cx="1037220" cy="1037220"/>
          </a:xfrm>
          <a:prstGeom prst="rect">
            <a:avLst/>
          </a:prstGeom>
        </p:spPr>
      </p:pic>
      <p:pic>
        <p:nvPicPr>
          <p:cNvPr id="49" name="Picture 48">
            <a:extLst>
              <a:ext uri="{FF2B5EF4-FFF2-40B4-BE49-F238E27FC236}">
                <a16:creationId xmlns:a16="http://schemas.microsoft.com/office/drawing/2014/main" id="{9E957214-FE28-2D42-9D60-669F92F5AA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50933" y="4066969"/>
            <a:ext cx="1155565" cy="1094059"/>
          </a:xfrm>
          <a:prstGeom prst="rect">
            <a:avLst/>
          </a:prstGeom>
        </p:spPr>
      </p:pic>
      <p:pic>
        <p:nvPicPr>
          <p:cNvPr id="51" name="Picture 50">
            <a:extLst>
              <a:ext uri="{FF2B5EF4-FFF2-40B4-BE49-F238E27FC236}">
                <a16:creationId xmlns:a16="http://schemas.microsoft.com/office/drawing/2014/main" id="{B920ABDF-344A-CA45-B501-82AB7974FAE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87879" y="4028179"/>
            <a:ext cx="1324935" cy="1321349"/>
          </a:xfrm>
          <a:prstGeom prst="rect">
            <a:avLst/>
          </a:prstGeom>
        </p:spPr>
      </p:pic>
      <p:pic>
        <p:nvPicPr>
          <p:cNvPr id="32" name="Content Placeholder 31">
            <a:extLst>
              <a:ext uri="{FF2B5EF4-FFF2-40B4-BE49-F238E27FC236}">
                <a16:creationId xmlns:a16="http://schemas.microsoft.com/office/drawing/2014/main" id="{423B18D9-F82B-7944-B3AB-06FFA6F35100}"/>
              </a:ext>
            </a:extLst>
          </p:cNvPr>
          <p:cNvPicPr>
            <a:picLocks noGrp="1" noChangeAspect="1"/>
          </p:cNvPicPr>
          <p:nvPr>
            <p:ph sz="half" idx="2"/>
          </p:nvPr>
        </p:nvPicPr>
        <p:blipFill>
          <a:blip r:embed="rId6">
            <a:extLst>
              <a:ext uri="{28A0092B-C50C-407E-A947-70E740481C1C}">
                <a14:useLocalDpi xmlns:a14="http://schemas.microsoft.com/office/drawing/2010/main" val="0"/>
              </a:ext>
            </a:extLst>
          </a:blip>
          <a:stretch>
            <a:fillRect/>
          </a:stretch>
        </p:blipFill>
        <p:spPr>
          <a:xfrm>
            <a:off x="716236" y="3968884"/>
            <a:ext cx="1104900" cy="1371600"/>
          </a:xfrm>
        </p:spPr>
      </p:pic>
    </p:spTree>
    <p:extLst>
      <p:ext uri="{BB962C8B-B14F-4D97-AF65-F5344CB8AC3E}">
        <p14:creationId xmlns:p14="http://schemas.microsoft.com/office/powerpoint/2010/main" val="1647209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38" grpId="0"/>
      <p:bldP spid="39" grpId="0"/>
      <p:bldP spid="40" grpId="0"/>
      <p:bldP spid="4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91F6685-3C38-F949-8627-FCB798B99FAD}"/>
              </a:ext>
            </a:extLst>
          </p:cNvPr>
          <p:cNvSpPr>
            <a:spLocks noGrp="1"/>
          </p:cNvSpPr>
          <p:nvPr>
            <p:ph type="body" idx="1"/>
          </p:nvPr>
        </p:nvSpPr>
        <p:spPr>
          <a:xfrm>
            <a:off x="629841" y="1681163"/>
            <a:ext cx="3813063" cy="412332"/>
          </a:xfrm>
        </p:spPr>
        <p:txBody>
          <a:bodyPr>
            <a:normAutofit lnSpcReduction="10000"/>
          </a:bodyPr>
          <a:lstStyle/>
          <a:p>
            <a:r>
              <a:rPr lang="en-US"/>
              <a:t>Plan Man</a:t>
            </a:r>
          </a:p>
        </p:txBody>
      </p:sp>
      <p:sp>
        <p:nvSpPr>
          <p:cNvPr id="3" name="Content Placeholder 2">
            <a:extLst>
              <a:ext uri="{FF2B5EF4-FFF2-40B4-BE49-F238E27FC236}">
                <a16:creationId xmlns:a16="http://schemas.microsoft.com/office/drawing/2014/main" id="{65E543A5-8272-7D43-8105-F5D772897EFD}"/>
              </a:ext>
            </a:extLst>
          </p:cNvPr>
          <p:cNvSpPr>
            <a:spLocks noGrp="1"/>
          </p:cNvSpPr>
          <p:nvPr>
            <p:ph sz="half" idx="2"/>
          </p:nvPr>
        </p:nvSpPr>
        <p:spPr>
          <a:xfrm>
            <a:off x="629841" y="4259179"/>
            <a:ext cx="3813063" cy="1930484"/>
          </a:xfrm>
        </p:spPr>
        <p:txBody>
          <a:bodyPr>
            <a:normAutofit/>
          </a:bodyPr>
          <a:lstStyle/>
          <a:p>
            <a:pPr marL="0" indent="0">
              <a:buNone/>
            </a:pPr>
            <a:endParaRPr lang="en-US"/>
          </a:p>
          <a:p>
            <a:r>
              <a:rPr lang="en-US"/>
              <a:t>Organized</a:t>
            </a:r>
          </a:p>
          <a:p>
            <a:r>
              <a:rPr lang="en-US"/>
              <a:t>Knows how to run a business</a:t>
            </a:r>
          </a:p>
          <a:p>
            <a:r>
              <a:rPr lang="en-US"/>
              <a:t>Works with Ida</a:t>
            </a:r>
          </a:p>
          <a:p>
            <a:endParaRPr lang="en-US"/>
          </a:p>
        </p:txBody>
      </p:sp>
      <p:sp>
        <p:nvSpPr>
          <p:cNvPr id="4" name="Title 3">
            <a:extLst>
              <a:ext uri="{FF2B5EF4-FFF2-40B4-BE49-F238E27FC236}">
                <a16:creationId xmlns:a16="http://schemas.microsoft.com/office/drawing/2014/main" id="{53378E02-8F9B-FA4B-9130-AD29F3053DD6}"/>
              </a:ext>
            </a:extLst>
          </p:cNvPr>
          <p:cNvSpPr>
            <a:spLocks noGrp="1"/>
          </p:cNvSpPr>
          <p:nvPr>
            <p:ph type="title"/>
          </p:nvPr>
        </p:nvSpPr>
        <p:spPr/>
        <p:txBody>
          <a:bodyPr/>
          <a:lstStyle/>
          <a:p>
            <a:r>
              <a:rPr lang="en-US"/>
              <a:t>New characters</a:t>
            </a:r>
          </a:p>
        </p:txBody>
      </p:sp>
      <p:pic>
        <p:nvPicPr>
          <p:cNvPr id="13" name="Content Placeholder 12">
            <a:extLst>
              <a:ext uri="{FF2B5EF4-FFF2-40B4-BE49-F238E27FC236}">
                <a16:creationId xmlns:a16="http://schemas.microsoft.com/office/drawing/2014/main" id="{A908023C-0242-F649-8BBD-802C09126208}"/>
              </a:ext>
            </a:extLst>
          </p:cNvPr>
          <p:cNvPicPr>
            <a:picLocks noGrp="1" noChangeAspect="1"/>
          </p:cNvPicPr>
          <p:nvPr>
            <p:ph sz="half" idx="14"/>
          </p:nvPr>
        </p:nvPicPr>
        <p:blipFill>
          <a:blip r:embed="rId2" cstate="print">
            <a:extLst>
              <a:ext uri="{28A0092B-C50C-407E-A947-70E740481C1C}">
                <a14:useLocalDpi xmlns:a14="http://schemas.microsoft.com/office/drawing/2010/main" val="0"/>
              </a:ext>
            </a:extLst>
          </a:blip>
          <a:stretch>
            <a:fillRect/>
          </a:stretch>
        </p:blipFill>
        <p:spPr>
          <a:xfrm>
            <a:off x="1866201" y="2211388"/>
            <a:ext cx="1312672" cy="1930400"/>
          </a:xfrm>
        </p:spPr>
      </p:pic>
      <p:sp>
        <p:nvSpPr>
          <p:cNvPr id="9" name="Text Placeholder 8">
            <a:extLst>
              <a:ext uri="{FF2B5EF4-FFF2-40B4-BE49-F238E27FC236}">
                <a16:creationId xmlns:a16="http://schemas.microsoft.com/office/drawing/2014/main" id="{022E9149-7E64-4644-AFC4-7DD0EAEF338C}"/>
              </a:ext>
            </a:extLst>
          </p:cNvPr>
          <p:cNvSpPr>
            <a:spLocks noGrp="1"/>
          </p:cNvSpPr>
          <p:nvPr>
            <p:ph type="body" idx="18"/>
          </p:nvPr>
        </p:nvSpPr>
        <p:spPr>
          <a:xfrm>
            <a:off x="4702287" y="1681163"/>
            <a:ext cx="3813063" cy="412332"/>
          </a:xfrm>
        </p:spPr>
        <p:txBody>
          <a:bodyPr>
            <a:normAutofit lnSpcReduction="10000"/>
          </a:bodyPr>
          <a:lstStyle/>
          <a:p>
            <a:r>
              <a:rPr lang="en-US"/>
              <a:t>Show How</a:t>
            </a:r>
          </a:p>
        </p:txBody>
      </p:sp>
      <p:sp>
        <p:nvSpPr>
          <p:cNvPr id="10" name="Content Placeholder 9">
            <a:extLst>
              <a:ext uri="{FF2B5EF4-FFF2-40B4-BE49-F238E27FC236}">
                <a16:creationId xmlns:a16="http://schemas.microsoft.com/office/drawing/2014/main" id="{396D35EF-E116-484A-8363-05F4F84121C0}"/>
              </a:ext>
            </a:extLst>
          </p:cNvPr>
          <p:cNvSpPr>
            <a:spLocks noGrp="1"/>
          </p:cNvSpPr>
          <p:nvPr>
            <p:ph sz="half" idx="19"/>
          </p:nvPr>
        </p:nvSpPr>
        <p:spPr>
          <a:xfrm>
            <a:off x="4702287" y="4259179"/>
            <a:ext cx="3813063" cy="1930484"/>
          </a:xfrm>
        </p:spPr>
        <p:txBody>
          <a:bodyPr/>
          <a:lstStyle/>
          <a:p>
            <a:pPr marL="0" indent="0">
              <a:buNone/>
            </a:pPr>
            <a:endParaRPr lang="en-US"/>
          </a:p>
          <a:p>
            <a:r>
              <a:rPr lang="en-US"/>
              <a:t>Knows about advertising</a:t>
            </a:r>
          </a:p>
          <a:p>
            <a:r>
              <a:rPr lang="en-US"/>
              <a:t>Uses skill to help businesses</a:t>
            </a:r>
          </a:p>
        </p:txBody>
      </p:sp>
      <p:pic>
        <p:nvPicPr>
          <p:cNvPr id="15" name="Content Placeholder 14">
            <a:extLst>
              <a:ext uri="{FF2B5EF4-FFF2-40B4-BE49-F238E27FC236}">
                <a16:creationId xmlns:a16="http://schemas.microsoft.com/office/drawing/2014/main" id="{F44F201F-480B-3942-BC5D-9687B23562DE}"/>
              </a:ext>
            </a:extLst>
          </p:cNvPr>
          <p:cNvPicPr>
            <a:picLocks noGrp="1" noChangeAspect="1"/>
          </p:cNvPicPr>
          <p:nvPr>
            <p:ph sz="half" idx="20"/>
          </p:nvPr>
        </p:nvPicPr>
        <p:blipFill rotWithShape="1">
          <a:blip r:embed="rId3" cstate="print">
            <a:extLst>
              <a:ext uri="{28A0092B-C50C-407E-A947-70E740481C1C}">
                <a14:useLocalDpi xmlns:a14="http://schemas.microsoft.com/office/drawing/2010/main" val="0"/>
              </a:ext>
            </a:extLst>
          </a:blip>
          <a:srcRect l="60102"/>
          <a:stretch/>
        </p:blipFill>
        <p:spPr>
          <a:xfrm>
            <a:off x="5965129" y="2211137"/>
            <a:ext cx="994328" cy="1930400"/>
          </a:xfrm>
        </p:spPr>
      </p:pic>
    </p:spTree>
    <p:extLst>
      <p:ext uri="{BB962C8B-B14F-4D97-AF65-F5344CB8AC3E}">
        <p14:creationId xmlns:p14="http://schemas.microsoft.com/office/powerpoint/2010/main" val="39007751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FEC61-46BD-614E-8AA9-07C2CD2499CF}"/>
              </a:ext>
            </a:extLst>
          </p:cNvPr>
          <p:cNvSpPr>
            <a:spLocks noGrp="1"/>
          </p:cNvSpPr>
          <p:nvPr>
            <p:ph type="title"/>
          </p:nvPr>
        </p:nvSpPr>
        <p:spPr/>
        <p:txBody>
          <a:bodyPr>
            <a:normAutofit/>
          </a:bodyPr>
          <a:lstStyle/>
          <a:p>
            <a:r>
              <a:rPr lang="en-US" sz="3600" dirty="0"/>
              <a:t>What are the 5W’s of Ida’s business?</a:t>
            </a:r>
          </a:p>
        </p:txBody>
      </p:sp>
      <p:pic>
        <p:nvPicPr>
          <p:cNvPr id="5" name="Content Placeholder 4">
            <a:extLst>
              <a:ext uri="{FF2B5EF4-FFF2-40B4-BE49-F238E27FC236}">
                <a16:creationId xmlns:a16="http://schemas.microsoft.com/office/drawing/2014/main" id="{2C3287EC-2E74-9C42-B82C-9B238BE283ED}"/>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628" b="693"/>
          <a:stretch/>
        </p:blipFill>
        <p:spPr>
          <a:xfrm>
            <a:off x="1498600" y="1825625"/>
            <a:ext cx="6108686" cy="4321175"/>
          </a:xfrm>
        </p:spPr>
      </p:pic>
      <p:sp>
        <p:nvSpPr>
          <p:cNvPr id="6" name="Title 3">
            <a:extLst>
              <a:ext uri="{FF2B5EF4-FFF2-40B4-BE49-F238E27FC236}">
                <a16:creationId xmlns:a16="http://schemas.microsoft.com/office/drawing/2014/main" id="{F0E9D128-1B5A-6642-8258-D10F21DC5A49}"/>
              </a:ext>
            </a:extLst>
          </p:cNvPr>
          <p:cNvSpPr txBox="1">
            <a:spLocks/>
          </p:cNvSpPr>
          <p:nvPr/>
        </p:nvSpPr>
        <p:spPr>
          <a:xfrm>
            <a:off x="7921672" y="848611"/>
            <a:ext cx="1187355" cy="7676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a:lstStyle>
          <a:p>
            <a:r>
              <a:rPr lang="en-CA" sz="3200" b="0"/>
              <a:t>Pg.8</a:t>
            </a:r>
          </a:p>
        </p:txBody>
      </p:sp>
      <p:pic>
        <p:nvPicPr>
          <p:cNvPr id="9" name="Picture 8">
            <a:extLst>
              <a:ext uri="{FF2B5EF4-FFF2-40B4-BE49-F238E27FC236}">
                <a16:creationId xmlns:a16="http://schemas.microsoft.com/office/drawing/2014/main" id="{BF32760D-662D-DA48-B20C-223B789A69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03763" y="75019"/>
            <a:ext cx="1187355" cy="980755"/>
          </a:xfrm>
          <a:prstGeom prst="rect">
            <a:avLst/>
          </a:prstGeom>
        </p:spPr>
      </p:pic>
    </p:spTree>
    <p:extLst>
      <p:ext uri="{BB962C8B-B14F-4D97-AF65-F5344CB8AC3E}">
        <p14:creationId xmlns:p14="http://schemas.microsoft.com/office/powerpoint/2010/main" val="14083962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CB4D8253-CA45-A34F-8A58-5F1AD9F6FB2E}"/>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30238" y="2325713"/>
            <a:ext cx="3868737" cy="3219400"/>
          </a:xfrm>
        </p:spPr>
      </p:pic>
      <p:sp>
        <p:nvSpPr>
          <p:cNvPr id="2" name="Text Placeholder 1">
            <a:extLst>
              <a:ext uri="{FF2B5EF4-FFF2-40B4-BE49-F238E27FC236}">
                <a16:creationId xmlns:a16="http://schemas.microsoft.com/office/drawing/2014/main" id="{336EA4EA-595F-9442-9D1A-45B01CD32F57}"/>
              </a:ext>
            </a:extLst>
          </p:cNvPr>
          <p:cNvSpPr>
            <a:spLocks noGrp="1"/>
          </p:cNvSpPr>
          <p:nvPr>
            <p:ph type="body" sz="quarter" idx="3"/>
          </p:nvPr>
        </p:nvSpPr>
        <p:spPr/>
        <p:txBody>
          <a:bodyPr>
            <a:noAutofit/>
          </a:bodyPr>
          <a:lstStyle/>
          <a:p>
            <a:r>
              <a:rPr lang="en-US" sz="4800"/>
              <a:t>Advertising</a:t>
            </a:r>
          </a:p>
        </p:txBody>
      </p:sp>
      <p:sp>
        <p:nvSpPr>
          <p:cNvPr id="3" name="Content Placeholder 2">
            <a:extLst>
              <a:ext uri="{FF2B5EF4-FFF2-40B4-BE49-F238E27FC236}">
                <a16:creationId xmlns:a16="http://schemas.microsoft.com/office/drawing/2014/main" id="{F95CDB29-E159-8E47-93F2-063CBEED0C6E}"/>
              </a:ext>
            </a:extLst>
          </p:cNvPr>
          <p:cNvSpPr>
            <a:spLocks noGrp="1"/>
          </p:cNvSpPr>
          <p:nvPr>
            <p:ph sz="quarter" idx="4"/>
          </p:nvPr>
        </p:nvSpPr>
        <p:spPr>
          <a:xfrm>
            <a:off x="4823927" y="2660073"/>
            <a:ext cx="3692614" cy="3529590"/>
          </a:xfrm>
        </p:spPr>
        <p:txBody>
          <a:bodyPr>
            <a:noAutofit/>
          </a:bodyPr>
          <a:lstStyle/>
          <a:p>
            <a:r>
              <a:rPr lang="en-US" sz="4000" dirty="0"/>
              <a:t>Encouraging people to buy your services or goods </a:t>
            </a:r>
          </a:p>
        </p:txBody>
      </p:sp>
      <p:sp>
        <p:nvSpPr>
          <p:cNvPr id="4" name="Title 3">
            <a:extLst>
              <a:ext uri="{FF2B5EF4-FFF2-40B4-BE49-F238E27FC236}">
                <a16:creationId xmlns:a16="http://schemas.microsoft.com/office/drawing/2014/main" id="{8C3DC322-6BA6-9C46-91B7-BA8E34EF4C3E}"/>
              </a:ext>
            </a:extLst>
          </p:cNvPr>
          <p:cNvSpPr>
            <a:spLocks noGrp="1"/>
          </p:cNvSpPr>
          <p:nvPr>
            <p:ph type="title"/>
          </p:nvPr>
        </p:nvSpPr>
        <p:spPr/>
        <p:txBody>
          <a:bodyPr/>
          <a:lstStyle/>
          <a:p>
            <a:r>
              <a:rPr lang="en-US"/>
              <a:t>What is advertising?</a:t>
            </a:r>
          </a:p>
        </p:txBody>
      </p:sp>
    </p:spTree>
    <p:extLst>
      <p:ext uri="{BB962C8B-B14F-4D97-AF65-F5344CB8AC3E}">
        <p14:creationId xmlns:p14="http://schemas.microsoft.com/office/powerpoint/2010/main" val="3607469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F5A14-30CB-6746-8A15-5E31E909F9DE}"/>
              </a:ext>
            </a:extLst>
          </p:cNvPr>
          <p:cNvSpPr>
            <a:spLocks noGrp="1"/>
          </p:cNvSpPr>
          <p:nvPr>
            <p:ph type="title"/>
          </p:nvPr>
        </p:nvSpPr>
        <p:spPr/>
        <p:txBody>
          <a:bodyPr/>
          <a:lstStyle/>
          <a:p>
            <a:r>
              <a:rPr lang="en-US"/>
              <a:t>Business Plan for Ida</a:t>
            </a:r>
          </a:p>
        </p:txBody>
      </p:sp>
      <p:pic>
        <p:nvPicPr>
          <p:cNvPr id="9" name="Content Placeholder 8">
            <a:extLst>
              <a:ext uri="{FF2B5EF4-FFF2-40B4-BE49-F238E27FC236}">
                <a16:creationId xmlns:a16="http://schemas.microsoft.com/office/drawing/2014/main" id="{549DA101-4566-1941-A6B0-C5AEEA287860}"/>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21033" y="1461731"/>
            <a:ext cx="6160757" cy="4351338"/>
          </a:xfrm>
        </p:spPr>
      </p:pic>
    </p:spTree>
    <p:extLst>
      <p:ext uri="{BB962C8B-B14F-4D97-AF65-F5344CB8AC3E}">
        <p14:creationId xmlns:p14="http://schemas.microsoft.com/office/powerpoint/2010/main" val="40594391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6E9BE20E-ABA8-A74C-A327-9D38528EBB31}"/>
              </a:ext>
            </a:extLst>
          </p:cNvPr>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l="64132"/>
          <a:stretch/>
        </p:blipFill>
        <p:spPr>
          <a:xfrm>
            <a:off x="1235034" y="2660073"/>
            <a:ext cx="1387640" cy="3313562"/>
          </a:xfrm>
        </p:spPr>
      </p:pic>
      <p:sp>
        <p:nvSpPr>
          <p:cNvPr id="2" name="Text Placeholder 1">
            <a:extLst>
              <a:ext uri="{FF2B5EF4-FFF2-40B4-BE49-F238E27FC236}">
                <a16:creationId xmlns:a16="http://schemas.microsoft.com/office/drawing/2014/main" id="{97493515-D8AB-5F49-92C6-D456BAEA056F}"/>
              </a:ext>
            </a:extLst>
          </p:cNvPr>
          <p:cNvSpPr>
            <a:spLocks noGrp="1"/>
          </p:cNvSpPr>
          <p:nvPr>
            <p:ph type="body" sz="quarter" idx="3"/>
          </p:nvPr>
        </p:nvSpPr>
        <p:spPr>
          <a:prstGeom prst="roundRect">
            <a:avLst/>
          </a:prstGeom>
          <a:ln w="57150">
            <a:solidFill>
              <a:srgbClr val="FEEE43"/>
            </a:solidFill>
          </a:ln>
        </p:spPr>
        <p:txBody>
          <a:bodyPr>
            <a:noAutofit/>
          </a:bodyPr>
          <a:lstStyle/>
          <a:p>
            <a:pPr algn="ctr"/>
            <a:r>
              <a:rPr lang="en-US" sz="4800"/>
              <a:t>Expenses</a:t>
            </a:r>
          </a:p>
        </p:txBody>
      </p:sp>
      <p:sp>
        <p:nvSpPr>
          <p:cNvPr id="3" name="Content Placeholder 2">
            <a:extLst>
              <a:ext uri="{FF2B5EF4-FFF2-40B4-BE49-F238E27FC236}">
                <a16:creationId xmlns:a16="http://schemas.microsoft.com/office/drawing/2014/main" id="{D31F9CE0-544F-244C-8971-68C6EA1EDA20}"/>
              </a:ext>
            </a:extLst>
          </p:cNvPr>
          <p:cNvSpPr>
            <a:spLocks noGrp="1"/>
          </p:cNvSpPr>
          <p:nvPr>
            <p:ph sz="quarter" idx="4"/>
          </p:nvPr>
        </p:nvSpPr>
        <p:spPr/>
        <p:txBody>
          <a:bodyPr>
            <a:normAutofit/>
          </a:bodyPr>
          <a:lstStyle/>
          <a:p>
            <a:r>
              <a:rPr lang="en-CA" sz="4000" dirty="0"/>
              <a:t>Spending money on something needed for business</a:t>
            </a:r>
          </a:p>
        </p:txBody>
      </p:sp>
      <p:sp>
        <p:nvSpPr>
          <p:cNvPr id="4" name="Title 3">
            <a:extLst>
              <a:ext uri="{FF2B5EF4-FFF2-40B4-BE49-F238E27FC236}">
                <a16:creationId xmlns:a16="http://schemas.microsoft.com/office/drawing/2014/main" id="{30A1EBCD-0477-424F-92A4-AB25AB9B08D9}"/>
              </a:ext>
            </a:extLst>
          </p:cNvPr>
          <p:cNvSpPr>
            <a:spLocks noGrp="1"/>
          </p:cNvSpPr>
          <p:nvPr>
            <p:ph type="title"/>
          </p:nvPr>
        </p:nvSpPr>
        <p:spPr/>
        <p:txBody>
          <a:bodyPr/>
          <a:lstStyle/>
          <a:p>
            <a:r>
              <a:rPr lang="en-US"/>
              <a:t>What are expenses?</a:t>
            </a:r>
          </a:p>
        </p:txBody>
      </p:sp>
    </p:spTree>
    <p:extLst>
      <p:ext uri="{BB962C8B-B14F-4D97-AF65-F5344CB8AC3E}">
        <p14:creationId xmlns:p14="http://schemas.microsoft.com/office/powerpoint/2010/main" val="104619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3873C-DF58-D543-B3B1-3BF271540919}"/>
              </a:ext>
            </a:extLst>
          </p:cNvPr>
          <p:cNvSpPr>
            <a:spLocks noGrp="1"/>
          </p:cNvSpPr>
          <p:nvPr>
            <p:ph type="title"/>
          </p:nvPr>
        </p:nvSpPr>
        <p:spPr/>
        <p:txBody>
          <a:bodyPr/>
          <a:lstStyle/>
          <a:p>
            <a:r>
              <a:rPr lang="en-US"/>
              <a:t>Your Business Plan</a:t>
            </a:r>
          </a:p>
        </p:txBody>
      </p:sp>
      <p:pic>
        <p:nvPicPr>
          <p:cNvPr id="4" name="Picture 3">
            <a:extLst>
              <a:ext uri="{FF2B5EF4-FFF2-40B4-BE49-F238E27FC236}">
                <a16:creationId xmlns:a16="http://schemas.microsoft.com/office/drawing/2014/main" id="{CF8BBE0A-C5EE-C64C-98FA-C9DE21FB9166}"/>
              </a:ext>
            </a:extLst>
          </p:cNvPr>
          <p:cNvPicPr>
            <a:picLocks noChangeAspect="1"/>
          </p:cNvPicPr>
          <p:nvPr/>
        </p:nvPicPr>
        <p:blipFill rotWithShape="1">
          <a:blip r:embed="rId2"/>
          <a:srcRect l="9579" t="6913" b="6419"/>
          <a:stretch/>
        </p:blipFill>
        <p:spPr>
          <a:xfrm>
            <a:off x="2560478" y="1666873"/>
            <a:ext cx="3890736" cy="4826000"/>
          </a:xfrm>
          <a:prstGeom prst="rect">
            <a:avLst/>
          </a:prstGeom>
        </p:spPr>
      </p:pic>
      <p:sp>
        <p:nvSpPr>
          <p:cNvPr id="8" name="Title 3">
            <a:extLst>
              <a:ext uri="{FF2B5EF4-FFF2-40B4-BE49-F238E27FC236}">
                <a16:creationId xmlns:a16="http://schemas.microsoft.com/office/drawing/2014/main" id="{E8E9A5FC-FEDA-EC41-8280-51654CB4CF11}"/>
              </a:ext>
            </a:extLst>
          </p:cNvPr>
          <p:cNvSpPr txBox="1">
            <a:spLocks/>
          </p:cNvSpPr>
          <p:nvPr/>
        </p:nvSpPr>
        <p:spPr>
          <a:xfrm>
            <a:off x="7921672" y="848611"/>
            <a:ext cx="1187355" cy="7676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a:lstStyle>
          <a:p>
            <a:r>
              <a:rPr lang="en-CA" sz="3200" b="0"/>
              <a:t>Pg.9</a:t>
            </a:r>
          </a:p>
        </p:txBody>
      </p:sp>
      <p:pic>
        <p:nvPicPr>
          <p:cNvPr id="9" name="Picture 8">
            <a:extLst>
              <a:ext uri="{FF2B5EF4-FFF2-40B4-BE49-F238E27FC236}">
                <a16:creationId xmlns:a16="http://schemas.microsoft.com/office/drawing/2014/main" id="{B1F9E72E-0E12-AC46-9D73-39AFBCE86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03763" y="75019"/>
            <a:ext cx="1187355" cy="980755"/>
          </a:xfrm>
          <a:prstGeom prst="rect">
            <a:avLst/>
          </a:prstGeom>
        </p:spPr>
      </p:pic>
    </p:spTree>
    <p:extLst>
      <p:ext uri="{BB962C8B-B14F-4D97-AF65-F5344CB8AC3E}">
        <p14:creationId xmlns:p14="http://schemas.microsoft.com/office/powerpoint/2010/main" val="31789995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Summary and Review </a:t>
            </a:r>
            <a:r>
              <a:rPr lang="en-CA" b="0" dirty="0"/>
              <a:t>– Lesson 3</a:t>
            </a:r>
          </a:p>
        </p:txBody>
      </p:sp>
      <p:sp>
        <p:nvSpPr>
          <p:cNvPr id="3" name="Content Placeholder 2"/>
          <p:cNvSpPr>
            <a:spLocks noGrp="1"/>
          </p:cNvSpPr>
          <p:nvPr>
            <p:ph idx="1"/>
          </p:nvPr>
        </p:nvSpPr>
        <p:spPr/>
        <p:txBody>
          <a:bodyPr/>
          <a:lstStyle/>
          <a:p>
            <a:r>
              <a:rPr lang="en-CA" dirty="0"/>
              <a:t>What are the steps for building a small business?</a:t>
            </a:r>
          </a:p>
          <a:p>
            <a:r>
              <a:rPr lang="en-CA" dirty="0"/>
              <a:t>What was your main takeaway from your business plan?</a:t>
            </a:r>
          </a:p>
          <a:p>
            <a:endParaRPr lang="en-CA" dirty="0"/>
          </a:p>
        </p:txBody>
      </p:sp>
    </p:spTree>
    <p:extLst>
      <p:ext uri="{BB962C8B-B14F-4D97-AF65-F5344CB8AC3E}">
        <p14:creationId xmlns:p14="http://schemas.microsoft.com/office/powerpoint/2010/main" val="25012089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4B2C453-BAC7-F141-BA9B-56A10FBC4CB9}"/>
              </a:ext>
            </a:extLst>
          </p:cNvPr>
          <p:cNvSpPr txBox="1">
            <a:spLocks/>
          </p:cNvSpPr>
          <p:nvPr/>
        </p:nvSpPr>
        <p:spPr>
          <a:xfrm>
            <a:off x="809625" y="4617469"/>
            <a:ext cx="7524750" cy="41910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A" b="1">
                <a:solidFill>
                  <a:schemeClr val="bg1"/>
                </a:solidFill>
              </a:rPr>
              <a:t>Lesson 4: Run a Business</a:t>
            </a:r>
          </a:p>
        </p:txBody>
      </p:sp>
      <p:pic>
        <p:nvPicPr>
          <p:cNvPr id="8" name="Content Placeholder 3">
            <a:extLst>
              <a:ext uri="{FF2B5EF4-FFF2-40B4-BE49-F238E27FC236}">
                <a16:creationId xmlns:a16="http://schemas.microsoft.com/office/drawing/2014/main" id="{A25400C1-E596-6242-B8BD-E2FDA75F702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3659" b="12032"/>
          <a:stretch/>
        </p:blipFill>
        <p:spPr>
          <a:xfrm>
            <a:off x="2465804" y="1300481"/>
            <a:ext cx="4212390" cy="3409697"/>
          </a:xfrm>
          <a:prstGeom prst="rect">
            <a:avLst/>
          </a:prstGeom>
        </p:spPr>
      </p:pic>
      <p:pic>
        <p:nvPicPr>
          <p:cNvPr id="9" name="Picture 8">
            <a:extLst>
              <a:ext uri="{FF2B5EF4-FFF2-40B4-BE49-F238E27FC236}">
                <a16:creationId xmlns:a16="http://schemas.microsoft.com/office/drawing/2014/main" id="{D80F5261-A970-324C-B99A-254CC5A2597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690" t="2815" r="11592" b="88148"/>
          <a:stretch/>
        </p:blipFill>
        <p:spPr>
          <a:xfrm>
            <a:off x="1487358" y="396240"/>
            <a:ext cx="6169283" cy="812801"/>
          </a:xfrm>
          <a:prstGeom prst="rect">
            <a:avLst/>
          </a:prstGeom>
        </p:spPr>
      </p:pic>
      <p:sp>
        <p:nvSpPr>
          <p:cNvPr id="10" name="Rounded Rectangle 9">
            <a:extLst>
              <a:ext uri="{FF2B5EF4-FFF2-40B4-BE49-F238E27FC236}">
                <a16:creationId xmlns:a16="http://schemas.microsoft.com/office/drawing/2014/main" id="{A2468DC0-EA08-A74B-8A31-29D155524D24}"/>
              </a:ext>
            </a:extLst>
          </p:cNvPr>
          <p:cNvSpPr/>
          <p:nvPr/>
        </p:nvSpPr>
        <p:spPr>
          <a:xfrm>
            <a:off x="1688591" y="4872739"/>
            <a:ext cx="5766816" cy="599440"/>
          </a:xfrm>
          <a:prstGeom prst="roundRect">
            <a:avLst/>
          </a:prstGeom>
          <a:solidFill>
            <a:srgbClr val="1CB56C"/>
          </a:solidFill>
          <a:ln>
            <a:solidFill>
              <a:srgbClr val="1CB5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
            <a:extLst>
              <a:ext uri="{FF2B5EF4-FFF2-40B4-BE49-F238E27FC236}">
                <a16:creationId xmlns:a16="http://schemas.microsoft.com/office/drawing/2014/main" id="{4D968156-0D3B-2240-B48A-E98FB87C98FA}"/>
              </a:ext>
            </a:extLst>
          </p:cNvPr>
          <p:cNvSpPr txBox="1">
            <a:spLocks/>
          </p:cNvSpPr>
          <p:nvPr/>
        </p:nvSpPr>
        <p:spPr>
          <a:xfrm>
            <a:off x="809625" y="4973069"/>
            <a:ext cx="7524750" cy="41910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A" b="1">
                <a:solidFill>
                  <a:schemeClr val="bg1"/>
                </a:solidFill>
              </a:rPr>
              <a:t>Lesson 4: Run a Business</a:t>
            </a:r>
          </a:p>
        </p:txBody>
      </p:sp>
    </p:spTree>
    <p:extLst>
      <p:ext uri="{BB962C8B-B14F-4D97-AF65-F5344CB8AC3E}">
        <p14:creationId xmlns:p14="http://schemas.microsoft.com/office/powerpoint/2010/main" val="6903371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802FE-74BE-B048-B683-A30C386B6DF5}"/>
              </a:ext>
            </a:extLst>
          </p:cNvPr>
          <p:cNvSpPr>
            <a:spLocks noGrp="1"/>
          </p:cNvSpPr>
          <p:nvPr>
            <p:ph type="title"/>
          </p:nvPr>
        </p:nvSpPr>
        <p:spPr/>
        <p:txBody>
          <a:bodyPr/>
          <a:lstStyle/>
          <a:p>
            <a:r>
              <a:rPr lang="en-US"/>
              <a:t>Objectives</a:t>
            </a:r>
          </a:p>
        </p:txBody>
      </p:sp>
      <p:sp>
        <p:nvSpPr>
          <p:cNvPr id="3" name="Text Placeholder 2">
            <a:extLst>
              <a:ext uri="{FF2B5EF4-FFF2-40B4-BE49-F238E27FC236}">
                <a16:creationId xmlns:a16="http://schemas.microsoft.com/office/drawing/2014/main" id="{BA7DBA59-8E5E-EF48-B416-03F95A1ED682}"/>
              </a:ext>
            </a:extLst>
          </p:cNvPr>
          <p:cNvSpPr>
            <a:spLocks noGrp="1"/>
          </p:cNvSpPr>
          <p:nvPr>
            <p:ph type="body" sz="quarter" idx="10"/>
          </p:nvPr>
        </p:nvSpPr>
        <p:spPr/>
        <p:txBody>
          <a:bodyPr>
            <a:normAutofit fontScale="92500" lnSpcReduction="10000"/>
          </a:bodyPr>
          <a:lstStyle/>
          <a:p>
            <a:r>
              <a:rPr lang="en-US"/>
              <a:t>Why financial institutions lend money</a:t>
            </a:r>
          </a:p>
        </p:txBody>
      </p:sp>
      <p:sp>
        <p:nvSpPr>
          <p:cNvPr id="4" name="Text Placeholder 3">
            <a:extLst>
              <a:ext uri="{FF2B5EF4-FFF2-40B4-BE49-F238E27FC236}">
                <a16:creationId xmlns:a16="http://schemas.microsoft.com/office/drawing/2014/main" id="{A45DC9F1-F774-8543-8A21-9CB9CA480553}"/>
              </a:ext>
            </a:extLst>
          </p:cNvPr>
          <p:cNvSpPr>
            <a:spLocks noGrp="1"/>
          </p:cNvSpPr>
          <p:nvPr>
            <p:ph type="body" sz="quarter" idx="11"/>
          </p:nvPr>
        </p:nvSpPr>
        <p:spPr/>
        <p:txBody>
          <a:bodyPr>
            <a:normAutofit fontScale="92500" lnSpcReduction="10000"/>
          </a:bodyPr>
          <a:lstStyle/>
          <a:p>
            <a:r>
              <a:rPr lang="en-US"/>
              <a:t>Trustworthy borrower decisions and traits</a:t>
            </a:r>
          </a:p>
        </p:txBody>
      </p:sp>
      <p:sp>
        <p:nvSpPr>
          <p:cNvPr id="5" name="Text Placeholder 4">
            <a:extLst>
              <a:ext uri="{FF2B5EF4-FFF2-40B4-BE49-F238E27FC236}">
                <a16:creationId xmlns:a16="http://schemas.microsoft.com/office/drawing/2014/main" id="{31DC68D1-F38F-AA43-98CD-CD93E0F2E05A}"/>
              </a:ext>
            </a:extLst>
          </p:cNvPr>
          <p:cNvSpPr>
            <a:spLocks noGrp="1"/>
          </p:cNvSpPr>
          <p:nvPr>
            <p:ph type="body" sz="quarter" idx="12"/>
          </p:nvPr>
        </p:nvSpPr>
        <p:spPr/>
        <p:txBody>
          <a:bodyPr>
            <a:normAutofit fontScale="92500" lnSpcReduction="10000"/>
          </a:bodyPr>
          <a:lstStyle/>
          <a:p>
            <a:r>
              <a:rPr lang="en-US"/>
              <a:t>Record and track financial gains and losses</a:t>
            </a:r>
          </a:p>
        </p:txBody>
      </p:sp>
      <p:sp>
        <p:nvSpPr>
          <p:cNvPr id="6" name="Text Placeholder 5">
            <a:extLst>
              <a:ext uri="{FF2B5EF4-FFF2-40B4-BE49-F238E27FC236}">
                <a16:creationId xmlns:a16="http://schemas.microsoft.com/office/drawing/2014/main" id="{2A401DD0-6EC9-E44C-8E8A-3BA4FE44846A}"/>
              </a:ext>
            </a:extLst>
          </p:cNvPr>
          <p:cNvSpPr>
            <a:spLocks noGrp="1"/>
          </p:cNvSpPr>
          <p:nvPr>
            <p:ph type="body" sz="quarter" idx="13"/>
          </p:nvPr>
        </p:nvSpPr>
        <p:spPr/>
        <p:txBody>
          <a:bodyPr>
            <a:normAutofit fontScale="92500" lnSpcReduction="10000"/>
          </a:bodyPr>
          <a:lstStyle/>
          <a:p>
            <a:endParaRPr lang="en-US"/>
          </a:p>
        </p:txBody>
      </p:sp>
      <p:sp>
        <p:nvSpPr>
          <p:cNvPr id="7" name="Text Placeholder 6">
            <a:extLst>
              <a:ext uri="{FF2B5EF4-FFF2-40B4-BE49-F238E27FC236}">
                <a16:creationId xmlns:a16="http://schemas.microsoft.com/office/drawing/2014/main" id="{3ECFCEF4-06B1-7C40-92D4-8D74BE61990F}"/>
              </a:ext>
            </a:extLst>
          </p:cNvPr>
          <p:cNvSpPr>
            <a:spLocks noGrp="1"/>
          </p:cNvSpPr>
          <p:nvPr>
            <p:ph type="body" sz="quarter" idx="14"/>
          </p:nvPr>
        </p:nvSpPr>
        <p:spPr/>
        <p:txBody>
          <a:bodyPr>
            <a:normAutofit fontScale="92500" lnSpcReduction="10000"/>
          </a:bodyPr>
          <a:lstStyle/>
          <a:p>
            <a:endParaRPr lang="en-US"/>
          </a:p>
        </p:txBody>
      </p:sp>
      <p:sp>
        <p:nvSpPr>
          <p:cNvPr id="8" name="Rectangle 7">
            <a:extLst>
              <a:ext uri="{FF2B5EF4-FFF2-40B4-BE49-F238E27FC236}">
                <a16:creationId xmlns:a16="http://schemas.microsoft.com/office/drawing/2014/main" id="{C58DF121-2E88-7D43-9926-0058B445EE7F}"/>
              </a:ext>
            </a:extLst>
          </p:cNvPr>
          <p:cNvSpPr/>
          <p:nvPr/>
        </p:nvSpPr>
        <p:spPr>
          <a:xfrm>
            <a:off x="164592" y="3816096"/>
            <a:ext cx="8741664" cy="23286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8686935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25708F34-9E73-BF47-8E95-2469020B29EA}"/>
              </a:ext>
            </a:extLst>
          </p:cNvPr>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l="64439"/>
          <a:stretch/>
        </p:blipFill>
        <p:spPr>
          <a:xfrm>
            <a:off x="627459" y="2799370"/>
            <a:ext cx="3887390" cy="3390293"/>
          </a:xfrm>
        </p:spPr>
      </p:pic>
      <p:sp>
        <p:nvSpPr>
          <p:cNvPr id="2" name="Text Placeholder 1">
            <a:extLst>
              <a:ext uri="{FF2B5EF4-FFF2-40B4-BE49-F238E27FC236}">
                <a16:creationId xmlns:a16="http://schemas.microsoft.com/office/drawing/2014/main" id="{E712F56B-0EEA-2449-9C73-84679FC0C5A6}"/>
              </a:ext>
            </a:extLst>
          </p:cNvPr>
          <p:cNvSpPr>
            <a:spLocks noGrp="1"/>
          </p:cNvSpPr>
          <p:nvPr>
            <p:ph type="body" sz="quarter" idx="3"/>
          </p:nvPr>
        </p:nvSpPr>
        <p:spPr>
          <a:xfrm>
            <a:off x="4629150" y="1604866"/>
            <a:ext cx="3887391" cy="1387716"/>
          </a:xfrm>
        </p:spPr>
        <p:txBody>
          <a:bodyPr>
            <a:noAutofit/>
          </a:bodyPr>
          <a:lstStyle/>
          <a:p>
            <a:pPr>
              <a:spcBef>
                <a:spcPts val="1200"/>
              </a:spcBef>
            </a:pPr>
            <a:r>
              <a:rPr lang="en-US" sz="4000"/>
              <a:t>Financial</a:t>
            </a:r>
          </a:p>
          <a:p>
            <a:r>
              <a:rPr lang="en-US" sz="4000"/>
              <a:t>Institutions</a:t>
            </a:r>
          </a:p>
        </p:txBody>
      </p:sp>
      <p:sp>
        <p:nvSpPr>
          <p:cNvPr id="3" name="Content Placeholder 2">
            <a:extLst>
              <a:ext uri="{FF2B5EF4-FFF2-40B4-BE49-F238E27FC236}">
                <a16:creationId xmlns:a16="http://schemas.microsoft.com/office/drawing/2014/main" id="{FE143DAD-621C-1740-87BA-2AEEEA54CF2C}"/>
              </a:ext>
            </a:extLst>
          </p:cNvPr>
          <p:cNvSpPr>
            <a:spLocks noGrp="1"/>
          </p:cNvSpPr>
          <p:nvPr>
            <p:ph sz="quarter" idx="4"/>
          </p:nvPr>
        </p:nvSpPr>
        <p:spPr/>
        <p:txBody>
          <a:bodyPr/>
          <a:lstStyle/>
          <a:p>
            <a:pPr marL="0" indent="0">
              <a:buNone/>
            </a:pPr>
            <a:endParaRPr lang="en-US"/>
          </a:p>
          <a:p>
            <a:r>
              <a:rPr lang="en-CA" sz="3600"/>
              <a:t> A business that provides money-related services</a:t>
            </a:r>
          </a:p>
        </p:txBody>
      </p:sp>
      <p:sp>
        <p:nvSpPr>
          <p:cNvPr id="4" name="Title 3">
            <a:extLst>
              <a:ext uri="{FF2B5EF4-FFF2-40B4-BE49-F238E27FC236}">
                <a16:creationId xmlns:a16="http://schemas.microsoft.com/office/drawing/2014/main" id="{64786C59-81B3-944F-BA81-2E8C9AAE12F3}"/>
              </a:ext>
            </a:extLst>
          </p:cNvPr>
          <p:cNvSpPr>
            <a:spLocks noGrp="1"/>
          </p:cNvSpPr>
          <p:nvPr>
            <p:ph type="title"/>
          </p:nvPr>
        </p:nvSpPr>
        <p:spPr/>
        <p:txBody>
          <a:bodyPr/>
          <a:lstStyle/>
          <a:p>
            <a:r>
              <a:rPr lang="en-US" dirty="0"/>
              <a:t> Review: Financial Institutions</a:t>
            </a:r>
          </a:p>
        </p:txBody>
      </p:sp>
    </p:spTree>
    <p:extLst>
      <p:ext uri="{BB962C8B-B14F-4D97-AF65-F5344CB8AC3E}">
        <p14:creationId xmlns:p14="http://schemas.microsoft.com/office/powerpoint/2010/main" val="431825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050A8-88E6-9D40-944E-859328E9B2B6}"/>
              </a:ext>
            </a:extLst>
          </p:cNvPr>
          <p:cNvSpPr>
            <a:spLocks noGrp="1"/>
          </p:cNvSpPr>
          <p:nvPr>
            <p:ph type="title"/>
          </p:nvPr>
        </p:nvSpPr>
        <p:spPr/>
        <p:txBody>
          <a:bodyPr/>
          <a:lstStyle/>
          <a:p>
            <a:r>
              <a:rPr lang="en-US" dirty="0"/>
              <a:t>Review: Money on the move</a:t>
            </a:r>
          </a:p>
        </p:txBody>
      </p:sp>
      <p:sp>
        <p:nvSpPr>
          <p:cNvPr id="6" name="Text Placeholder 1">
            <a:extLst>
              <a:ext uri="{FF2B5EF4-FFF2-40B4-BE49-F238E27FC236}">
                <a16:creationId xmlns:a16="http://schemas.microsoft.com/office/drawing/2014/main" id="{FE12C5EF-3E85-F640-8129-06F42E661775}"/>
              </a:ext>
            </a:extLst>
          </p:cNvPr>
          <p:cNvSpPr txBox="1">
            <a:spLocks/>
          </p:cNvSpPr>
          <p:nvPr/>
        </p:nvSpPr>
        <p:spPr>
          <a:xfrm>
            <a:off x="1146870" y="6234713"/>
            <a:ext cx="2223086" cy="37926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a:t>Businesses</a:t>
            </a:r>
          </a:p>
        </p:txBody>
      </p:sp>
      <p:sp>
        <p:nvSpPr>
          <p:cNvPr id="7" name="Text Placeholder 5">
            <a:extLst>
              <a:ext uri="{FF2B5EF4-FFF2-40B4-BE49-F238E27FC236}">
                <a16:creationId xmlns:a16="http://schemas.microsoft.com/office/drawing/2014/main" id="{A3729866-132B-EF41-9722-1DCF5BAD3A10}"/>
              </a:ext>
            </a:extLst>
          </p:cNvPr>
          <p:cNvSpPr txBox="1">
            <a:spLocks/>
          </p:cNvSpPr>
          <p:nvPr/>
        </p:nvSpPr>
        <p:spPr>
          <a:xfrm>
            <a:off x="3411029" y="6234713"/>
            <a:ext cx="2223086" cy="37926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a:t>People</a:t>
            </a:r>
          </a:p>
        </p:txBody>
      </p:sp>
      <p:sp>
        <p:nvSpPr>
          <p:cNvPr id="8" name="Text Placeholder 8">
            <a:extLst>
              <a:ext uri="{FF2B5EF4-FFF2-40B4-BE49-F238E27FC236}">
                <a16:creationId xmlns:a16="http://schemas.microsoft.com/office/drawing/2014/main" id="{C6C42F52-58DE-0045-ADFB-29A1AAEB5D36}"/>
              </a:ext>
            </a:extLst>
          </p:cNvPr>
          <p:cNvSpPr txBox="1">
            <a:spLocks/>
          </p:cNvSpPr>
          <p:nvPr/>
        </p:nvSpPr>
        <p:spPr>
          <a:xfrm>
            <a:off x="5623364" y="6234713"/>
            <a:ext cx="2223086" cy="48058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a:t>Banks</a:t>
            </a:r>
          </a:p>
        </p:txBody>
      </p:sp>
      <p:pic>
        <p:nvPicPr>
          <p:cNvPr id="11" name="Content Placeholder 10">
            <a:extLst>
              <a:ext uri="{FF2B5EF4-FFF2-40B4-BE49-F238E27FC236}">
                <a16:creationId xmlns:a16="http://schemas.microsoft.com/office/drawing/2014/main" id="{689DBA10-CE4F-4E41-B133-3F5A5DACF71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65189" y="1675829"/>
            <a:ext cx="5819937" cy="4501134"/>
          </a:xfrm>
        </p:spPr>
      </p:pic>
      <p:sp>
        <p:nvSpPr>
          <p:cNvPr id="9" name="Title 3">
            <a:extLst>
              <a:ext uri="{FF2B5EF4-FFF2-40B4-BE49-F238E27FC236}">
                <a16:creationId xmlns:a16="http://schemas.microsoft.com/office/drawing/2014/main" id="{0CF295F0-07C8-C44E-AEE8-BC0F316400F8}"/>
              </a:ext>
            </a:extLst>
          </p:cNvPr>
          <p:cNvSpPr txBox="1">
            <a:spLocks/>
          </p:cNvSpPr>
          <p:nvPr/>
        </p:nvSpPr>
        <p:spPr>
          <a:xfrm>
            <a:off x="7921672" y="848611"/>
            <a:ext cx="1187355" cy="7676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a:lstStyle>
          <a:p>
            <a:r>
              <a:rPr lang="en-CA" sz="3200" b="0"/>
              <a:t>Pg.4</a:t>
            </a:r>
          </a:p>
        </p:txBody>
      </p:sp>
      <p:pic>
        <p:nvPicPr>
          <p:cNvPr id="12" name="Picture 11">
            <a:extLst>
              <a:ext uri="{FF2B5EF4-FFF2-40B4-BE49-F238E27FC236}">
                <a16:creationId xmlns:a16="http://schemas.microsoft.com/office/drawing/2014/main" id="{A6150FFD-48BF-054A-A64E-D09C86EAD4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03763" y="75019"/>
            <a:ext cx="1187355" cy="980755"/>
          </a:xfrm>
          <a:prstGeom prst="rect">
            <a:avLst/>
          </a:prstGeom>
        </p:spPr>
      </p:pic>
    </p:spTree>
    <p:extLst>
      <p:ext uri="{BB962C8B-B14F-4D97-AF65-F5344CB8AC3E}">
        <p14:creationId xmlns:p14="http://schemas.microsoft.com/office/powerpoint/2010/main" val="37446300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6CEC6132-521D-4344-80E9-D1204AF0F31B}"/>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30238" y="2018072"/>
            <a:ext cx="3868737" cy="3834681"/>
          </a:xfrm>
        </p:spPr>
      </p:pic>
      <p:sp>
        <p:nvSpPr>
          <p:cNvPr id="2" name="Text Placeholder 1">
            <a:extLst>
              <a:ext uri="{FF2B5EF4-FFF2-40B4-BE49-F238E27FC236}">
                <a16:creationId xmlns:a16="http://schemas.microsoft.com/office/drawing/2014/main" id="{BA25177E-545E-B743-8EEB-D72564C53136}"/>
              </a:ext>
            </a:extLst>
          </p:cNvPr>
          <p:cNvSpPr>
            <a:spLocks noGrp="1"/>
          </p:cNvSpPr>
          <p:nvPr>
            <p:ph type="body" sz="quarter" idx="3"/>
          </p:nvPr>
        </p:nvSpPr>
        <p:spPr/>
        <p:txBody>
          <a:bodyPr>
            <a:noAutofit/>
          </a:bodyPr>
          <a:lstStyle/>
          <a:p>
            <a:r>
              <a:rPr lang="en-US" sz="4000" dirty="0"/>
              <a:t>Business Loan</a:t>
            </a:r>
          </a:p>
        </p:txBody>
      </p:sp>
      <p:sp>
        <p:nvSpPr>
          <p:cNvPr id="3" name="Content Placeholder 2">
            <a:extLst>
              <a:ext uri="{FF2B5EF4-FFF2-40B4-BE49-F238E27FC236}">
                <a16:creationId xmlns:a16="http://schemas.microsoft.com/office/drawing/2014/main" id="{A57E744A-291E-2049-A305-27793D575070}"/>
              </a:ext>
            </a:extLst>
          </p:cNvPr>
          <p:cNvSpPr>
            <a:spLocks noGrp="1"/>
          </p:cNvSpPr>
          <p:nvPr>
            <p:ph sz="quarter" idx="4"/>
          </p:nvPr>
        </p:nvSpPr>
        <p:spPr/>
        <p:txBody>
          <a:bodyPr>
            <a:noAutofit/>
          </a:bodyPr>
          <a:lstStyle/>
          <a:p>
            <a:r>
              <a:rPr lang="en-US" sz="3600" dirty="0"/>
              <a:t>Money borrowed to start or run a business</a:t>
            </a:r>
          </a:p>
        </p:txBody>
      </p:sp>
      <p:sp>
        <p:nvSpPr>
          <p:cNvPr id="4" name="Title 3">
            <a:extLst>
              <a:ext uri="{FF2B5EF4-FFF2-40B4-BE49-F238E27FC236}">
                <a16:creationId xmlns:a16="http://schemas.microsoft.com/office/drawing/2014/main" id="{03D9CC5E-5EE9-FC48-9A77-32851FEC5F45}"/>
              </a:ext>
            </a:extLst>
          </p:cNvPr>
          <p:cNvSpPr>
            <a:spLocks noGrp="1"/>
          </p:cNvSpPr>
          <p:nvPr>
            <p:ph type="title"/>
          </p:nvPr>
        </p:nvSpPr>
        <p:spPr/>
        <p:txBody>
          <a:bodyPr/>
          <a:lstStyle/>
          <a:p>
            <a:r>
              <a:rPr lang="en-US" dirty="0"/>
              <a:t>What is a business loan?</a:t>
            </a:r>
          </a:p>
        </p:txBody>
      </p:sp>
    </p:spTree>
    <p:extLst>
      <p:ext uri="{BB962C8B-B14F-4D97-AF65-F5344CB8AC3E}">
        <p14:creationId xmlns:p14="http://schemas.microsoft.com/office/powerpoint/2010/main" val="736408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9836E-8BE2-B748-91D0-14CF876B7864}"/>
              </a:ext>
            </a:extLst>
          </p:cNvPr>
          <p:cNvSpPr>
            <a:spLocks noGrp="1"/>
          </p:cNvSpPr>
          <p:nvPr>
            <p:ph type="title"/>
          </p:nvPr>
        </p:nvSpPr>
        <p:spPr>
          <a:xfrm>
            <a:off x="628650" y="365127"/>
            <a:ext cx="7886700" cy="767638"/>
          </a:xfrm>
        </p:spPr>
        <p:txBody>
          <a:bodyPr/>
          <a:lstStyle/>
          <a:p>
            <a:r>
              <a:rPr lang="en-US"/>
              <a:t>Ida’s Decision Making</a:t>
            </a:r>
          </a:p>
        </p:txBody>
      </p:sp>
      <p:pic>
        <p:nvPicPr>
          <p:cNvPr id="10" name="Content Placeholder 9">
            <a:extLst>
              <a:ext uri="{FF2B5EF4-FFF2-40B4-BE49-F238E27FC236}">
                <a16:creationId xmlns:a16="http://schemas.microsoft.com/office/drawing/2014/main" id="{7B146996-7D61-4944-AD69-AD7284422D24}"/>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71677" y="1825625"/>
            <a:ext cx="7800646" cy="4351338"/>
          </a:xfrm>
        </p:spPr>
      </p:pic>
      <p:sp>
        <p:nvSpPr>
          <p:cNvPr id="6" name="Title 3">
            <a:extLst>
              <a:ext uri="{FF2B5EF4-FFF2-40B4-BE49-F238E27FC236}">
                <a16:creationId xmlns:a16="http://schemas.microsoft.com/office/drawing/2014/main" id="{43D5C2A5-9F08-0548-AF28-A1571506B3FC}"/>
              </a:ext>
            </a:extLst>
          </p:cNvPr>
          <p:cNvSpPr txBox="1">
            <a:spLocks/>
          </p:cNvSpPr>
          <p:nvPr/>
        </p:nvSpPr>
        <p:spPr>
          <a:xfrm>
            <a:off x="7921672" y="848611"/>
            <a:ext cx="1187355" cy="7676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a:lstStyle>
          <a:p>
            <a:r>
              <a:rPr lang="en-CA" sz="3200" b="0"/>
              <a:t>Pg.10</a:t>
            </a:r>
          </a:p>
        </p:txBody>
      </p:sp>
      <p:pic>
        <p:nvPicPr>
          <p:cNvPr id="8" name="Picture 7">
            <a:extLst>
              <a:ext uri="{FF2B5EF4-FFF2-40B4-BE49-F238E27FC236}">
                <a16:creationId xmlns:a16="http://schemas.microsoft.com/office/drawing/2014/main" id="{04011596-1785-3345-A8EF-432A3CBE42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03763" y="75019"/>
            <a:ext cx="1187355" cy="980755"/>
          </a:xfrm>
          <a:prstGeom prst="rect">
            <a:avLst/>
          </a:prstGeom>
        </p:spPr>
      </p:pic>
    </p:spTree>
    <p:extLst>
      <p:ext uri="{BB962C8B-B14F-4D97-AF65-F5344CB8AC3E}">
        <p14:creationId xmlns:p14="http://schemas.microsoft.com/office/powerpoint/2010/main" val="11707089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8641E-53C5-2640-9C03-B87A5F6CCA4F}"/>
              </a:ext>
            </a:extLst>
          </p:cNvPr>
          <p:cNvSpPr>
            <a:spLocks noGrp="1"/>
          </p:cNvSpPr>
          <p:nvPr>
            <p:ph type="title"/>
          </p:nvPr>
        </p:nvSpPr>
        <p:spPr/>
        <p:txBody>
          <a:bodyPr/>
          <a:lstStyle/>
          <a:p>
            <a:r>
              <a:rPr lang="en-US"/>
              <a:t>Questions</a:t>
            </a:r>
          </a:p>
        </p:txBody>
      </p:sp>
      <p:sp>
        <p:nvSpPr>
          <p:cNvPr id="3" name="Content Placeholder 2">
            <a:extLst>
              <a:ext uri="{FF2B5EF4-FFF2-40B4-BE49-F238E27FC236}">
                <a16:creationId xmlns:a16="http://schemas.microsoft.com/office/drawing/2014/main" id="{00DCF58F-CD5B-F548-A726-8A8C131AD2E5}"/>
              </a:ext>
            </a:extLst>
          </p:cNvPr>
          <p:cNvSpPr>
            <a:spLocks noGrp="1"/>
          </p:cNvSpPr>
          <p:nvPr>
            <p:ph idx="1"/>
          </p:nvPr>
        </p:nvSpPr>
        <p:spPr/>
        <p:txBody>
          <a:bodyPr/>
          <a:lstStyle/>
          <a:p>
            <a:pPr marL="0" indent="0">
              <a:buNone/>
            </a:pPr>
            <a:endParaRPr lang="en-US"/>
          </a:p>
          <a:p>
            <a:r>
              <a:rPr lang="en-US"/>
              <a:t>What does Ernie mean when he says that Ida is a good risk?</a:t>
            </a:r>
          </a:p>
          <a:p>
            <a:endParaRPr lang="en-US"/>
          </a:p>
          <a:p>
            <a:r>
              <a:rPr lang="en-US"/>
              <a:t>What do the characters know about lending money to Sir Spend-a-Lot?</a:t>
            </a:r>
          </a:p>
        </p:txBody>
      </p:sp>
    </p:spTree>
    <p:extLst>
      <p:ext uri="{BB962C8B-B14F-4D97-AF65-F5344CB8AC3E}">
        <p14:creationId xmlns:p14="http://schemas.microsoft.com/office/powerpoint/2010/main" val="26386053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AE04BFE1-46DF-594B-8C79-19B8F0FF58C3}"/>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30238" y="2001044"/>
            <a:ext cx="3868737" cy="3868737"/>
          </a:xfrm>
        </p:spPr>
      </p:pic>
      <p:sp>
        <p:nvSpPr>
          <p:cNvPr id="2" name="Text Placeholder 1">
            <a:extLst>
              <a:ext uri="{FF2B5EF4-FFF2-40B4-BE49-F238E27FC236}">
                <a16:creationId xmlns:a16="http://schemas.microsoft.com/office/drawing/2014/main" id="{3C4BBC85-AB5D-0A47-B8BE-F0259A518239}"/>
              </a:ext>
            </a:extLst>
          </p:cNvPr>
          <p:cNvSpPr>
            <a:spLocks noGrp="1"/>
          </p:cNvSpPr>
          <p:nvPr>
            <p:ph type="body" sz="quarter" idx="3"/>
          </p:nvPr>
        </p:nvSpPr>
        <p:spPr>
          <a:xfrm>
            <a:off x="4728117" y="2320500"/>
            <a:ext cx="3887391" cy="823912"/>
          </a:xfrm>
        </p:spPr>
        <p:txBody>
          <a:bodyPr>
            <a:noAutofit/>
          </a:bodyPr>
          <a:lstStyle/>
          <a:p>
            <a:r>
              <a:rPr lang="en-US" sz="4000" dirty="0"/>
              <a:t>Decision Making</a:t>
            </a:r>
          </a:p>
        </p:txBody>
      </p:sp>
      <p:sp>
        <p:nvSpPr>
          <p:cNvPr id="3" name="Content Placeholder 2">
            <a:extLst>
              <a:ext uri="{FF2B5EF4-FFF2-40B4-BE49-F238E27FC236}">
                <a16:creationId xmlns:a16="http://schemas.microsoft.com/office/drawing/2014/main" id="{E0DD9D5C-A41C-1448-AF92-714EF8C434F1}"/>
              </a:ext>
            </a:extLst>
          </p:cNvPr>
          <p:cNvSpPr>
            <a:spLocks noGrp="1"/>
          </p:cNvSpPr>
          <p:nvPr>
            <p:ph sz="quarter" idx="4"/>
          </p:nvPr>
        </p:nvSpPr>
        <p:spPr>
          <a:xfrm>
            <a:off x="4728117" y="3328410"/>
            <a:ext cx="3887391" cy="3529590"/>
          </a:xfrm>
        </p:spPr>
        <p:txBody>
          <a:bodyPr>
            <a:noAutofit/>
          </a:bodyPr>
          <a:lstStyle/>
          <a:p>
            <a:r>
              <a:rPr lang="en-US" sz="3600" dirty="0"/>
              <a:t>Process of choosing between different options</a:t>
            </a:r>
          </a:p>
        </p:txBody>
      </p:sp>
      <p:sp>
        <p:nvSpPr>
          <p:cNvPr id="4" name="Title 3">
            <a:extLst>
              <a:ext uri="{FF2B5EF4-FFF2-40B4-BE49-F238E27FC236}">
                <a16:creationId xmlns:a16="http://schemas.microsoft.com/office/drawing/2014/main" id="{932662C5-6C50-3E4D-99B5-685909DA8E8C}"/>
              </a:ext>
            </a:extLst>
          </p:cNvPr>
          <p:cNvSpPr>
            <a:spLocks noGrp="1"/>
          </p:cNvSpPr>
          <p:nvPr>
            <p:ph type="title"/>
          </p:nvPr>
        </p:nvSpPr>
        <p:spPr/>
        <p:txBody>
          <a:bodyPr/>
          <a:lstStyle/>
          <a:p>
            <a:r>
              <a:rPr lang="en-US"/>
              <a:t>What is decision making?</a:t>
            </a:r>
          </a:p>
        </p:txBody>
      </p:sp>
    </p:spTree>
    <p:extLst>
      <p:ext uri="{BB962C8B-B14F-4D97-AF65-F5344CB8AC3E}">
        <p14:creationId xmlns:p14="http://schemas.microsoft.com/office/powerpoint/2010/main" val="1561869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0AD0143-C8E8-684E-9194-CFAAE10BEA6D}"/>
              </a:ext>
            </a:extLst>
          </p:cNvPr>
          <p:cNvSpPr>
            <a:spLocks noGrp="1"/>
          </p:cNvSpPr>
          <p:nvPr>
            <p:ph type="body" idx="1"/>
          </p:nvPr>
        </p:nvSpPr>
        <p:spPr>
          <a:xfrm>
            <a:off x="629842" y="1681163"/>
            <a:ext cx="3868340" cy="823912"/>
          </a:xfrm>
        </p:spPr>
        <p:txBody>
          <a:bodyPr>
            <a:noAutofit/>
          </a:bodyPr>
          <a:lstStyle/>
          <a:p>
            <a:pPr algn="ctr"/>
            <a:r>
              <a:rPr lang="en-US" sz="5400" dirty="0"/>
              <a:t>FOR</a:t>
            </a:r>
          </a:p>
        </p:txBody>
      </p:sp>
      <p:sp>
        <p:nvSpPr>
          <p:cNvPr id="3" name="Content Placeholder 2">
            <a:extLst>
              <a:ext uri="{FF2B5EF4-FFF2-40B4-BE49-F238E27FC236}">
                <a16:creationId xmlns:a16="http://schemas.microsoft.com/office/drawing/2014/main" id="{55019478-8ED8-FB4C-8F24-95A7E3DBB416}"/>
              </a:ext>
            </a:extLst>
          </p:cNvPr>
          <p:cNvSpPr>
            <a:spLocks noGrp="1"/>
          </p:cNvSpPr>
          <p:nvPr>
            <p:ph sz="half" idx="2"/>
          </p:nvPr>
        </p:nvSpPr>
        <p:spPr>
          <a:xfrm>
            <a:off x="629842" y="2505076"/>
            <a:ext cx="3868340" cy="3684588"/>
          </a:xfrm>
          <a:solidFill>
            <a:srgbClr val="34983D">
              <a:alpha val="34902"/>
            </a:srgbClr>
          </a:solidFill>
        </p:spPr>
        <p:txBody>
          <a:bodyPr/>
          <a:lstStyle/>
          <a:p>
            <a:pPr>
              <a:spcBef>
                <a:spcPts val="1800"/>
              </a:spcBef>
            </a:pPr>
            <a:endParaRPr lang="en-US" dirty="0"/>
          </a:p>
          <a:p>
            <a:pPr>
              <a:spcBef>
                <a:spcPts val="600"/>
              </a:spcBef>
            </a:pPr>
            <a:r>
              <a:rPr lang="en-US" dirty="0"/>
              <a:t>List all the good reasons</a:t>
            </a:r>
          </a:p>
          <a:p>
            <a:r>
              <a:rPr lang="en-US" dirty="0"/>
              <a:t>More reasons here are generally better choice</a:t>
            </a:r>
          </a:p>
        </p:txBody>
      </p:sp>
      <p:sp>
        <p:nvSpPr>
          <p:cNvPr id="2" name="Text Placeholder 1">
            <a:extLst>
              <a:ext uri="{FF2B5EF4-FFF2-40B4-BE49-F238E27FC236}">
                <a16:creationId xmlns:a16="http://schemas.microsoft.com/office/drawing/2014/main" id="{73E6270E-7785-1248-B5B4-30941B57A17C}"/>
              </a:ext>
            </a:extLst>
          </p:cNvPr>
          <p:cNvSpPr>
            <a:spLocks noGrp="1"/>
          </p:cNvSpPr>
          <p:nvPr>
            <p:ph type="body" sz="quarter" idx="3"/>
          </p:nvPr>
        </p:nvSpPr>
        <p:spPr/>
        <p:txBody>
          <a:bodyPr>
            <a:normAutofit lnSpcReduction="10000"/>
          </a:bodyPr>
          <a:lstStyle/>
          <a:p>
            <a:pPr algn="ctr"/>
            <a:r>
              <a:rPr lang="en-US" sz="5400" dirty="0"/>
              <a:t>AGAINST</a:t>
            </a:r>
          </a:p>
        </p:txBody>
      </p:sp>
      <p:sp>
        <p:nvSpPr>
          <p:cNvPr id="5" name="Content Placeholder 4">
            <a:extLst>
              <a:ext uri="{FF2B5EF4-FFF2-40B4-BE49-F238E27FC236}">
                <a16:creationId xmlns:a16="http://schemas.microsoft.com/office/drawing/2014/main" id="{08312A5B-D7FA-DE4C-A0DA-645F1AC764D5}"/>
              </a:ext>
            </a:extLst>
          </p:cNvPr>
          <p:cNvSpPr>
            <a:spLocks noGrp="1"/>
          </p:cNvSpPr>
          <p:nvPr>
            <p:ph sz="quarter" idx="4"/>
          </p:nvPr>
        </p:nvSpPr>
        <p:spPr>
          <a:solidFill>
            <a:srgbClr val="C00000">
              <a:alpha val="34902"/>
            </a:srgbClr>
          </a:solidFill>
        </p:spPr>
        <p:txBody>
          <a:bodyPr/>
          <a:lstStyle/>
          <a:p>
            <a:endParaRPr lang="en-US"/>
          </a:p>
          <a:p>
            <a:r>
              <a:rPr lang="en-US"/>
              <a:t>List all the bad reasons</a:t>
            </a:r>
          </a:p>
        </p:txBody>
      </p:sp>
      <p:sp>
        <p:nvSpPr>
          <p:cNvPr id="6" name="Title 5">
            <a:extLst>
              <a:ext uri="{FF2B5EF4-FFF2-40B4-BE49-F238E27FC236}">
                <a16:creationId xmlns:a16="http://schemas.microsoft.com/office/drawing/2014/main" id="{D68AAB55-54DB-4D40-B97B-F32FD6D9AE54}"/>
              </a:ext>
            </a:extLst>
          </p:cNvPr>
          <p:cNvSpPr>
            <a:spLocks noGrp="1"/>
          </p:cNvSpPr>
          <p:nvPr>
            <p:ph type="title"/>
          </p:nvPr>
        </p:nvSpPr>
        <p:spPr/>
        <p:txBody>
          <a:bodyPr/>
          <a:lstStyle/>
          <a:p>
            <a:r>
              <a:rPr lang="en-US" dirty="0"/>
              <a:t>Simple Decision-making Chart</a:t>
            </a:r>
          </a:p>
        </p:txBody>
      </p:sp>
    </p:spTree>
    <p:extLst>
      <p:ext uri="{BB962C8B-B14F-4D97-AF65-F5344CB8AC3E}">
        <p14:creationId xmlns:p14="http://schemas.microsoft.com/office/powerpoint/2010/main" val="26212998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B2DED51-E2CD-5849-BA10-5AB6229A99BE}"/>
              </a:ext>
            </a:extLst>
          </p:cNvPr>
          <p:cNvSpPr>
            <a:spLocks noGrp="1"/>
          </p:cNvSpPr>
          <p:nvPr>
            <p:ph type="body" idx="4294967295"/>
          </p:nvPr>
        </p:nvSpPr>
        <p:spPr>
          <a:xfrm>
            <a:off x="629842" y="1681163"/>
            <a:ext cx="3868340" cy="823912"/>
          </a:xfrm>
        </p:spPr>
        <p:txBody>
          <a:bodyPr>
            <a:normAutofit/>
          </a:bodyPr>
          <a:lstStyle/>
          <a:p>
            <a:pPr marL="0" indent="0">
              <a:buNone/>
            </a:pPr>
            <a:r>
              <a:rPr lang="en-US" sz="3200" b="1"/>
              <a:t>Qualities:</a:t>
            </a:r>
          </a:p>
        </p:txBody>
      </p:sp>
      <p:sp>
        <p:nvSpPr>
          <p:cNvPr id="3" name="Content Placeholder 2">
            <a:extLst>
              <a:ext uri="{FF2B5EF4-FFF2-40B4-BE49-F238E27FC236}">
                <a16:creationId xmlns:a16="http://schemas.microsoft.com/office/drawing/2014/main" id="{E7C07B64-BC19-6F4B-8456-F8B1344352EA}"/>
              </a:ext>
            </a:extLst>
          </p:cNvPr>
          <p:cNvSpPr>
            <a:spLocks noGrp="1"/>
          </p:cNvSpPr>
          <p:nvPr>
            <p:ph sz="half" idx="2"/>
          </p:nvPr>
        </p:nvSpPr>
        <p:spPr>
          <a:xfrm>
            <a:off x="628650" y="1870768"/>
            <a:ext cx="3868340" cy="3684588"/>
          </a:xfrm>
        </p:spPr>
        <p:txBody>
          <a:bodyPr>
            <a:normAutofit/>
          </a:bodyPr>
          <a:lstStyle/>
          <a:p>
            <a:pPr marL="0" indent="0">
              <a:buNone/>
            </a:pPr>
            <a:endParaRPr lang="en-US" dirty="0"/>
          </a:p>
          <a:p>
            <a:pPr>
              <a:buFont typeface="Wingdings" pitchFamily="2" charset="2"/>
              <a:buChar char="ü"/>
            </a:pPr>
            <a:r>
              <a:rPr lang="en-US" dirty="0"/>
              <a:t>Dependable</a:t>
            </a:r>
          </a:p>
          <a:p>
            <a:pPr>
              <a:buFont typeface="Wingdings" pitchFamily="2" charset="2"/>
              <a:buChar char="ü"/>
            </a:pPr>
            <a:r>
              <a:rPr lang="en-US" dirty="0"/>
              <a:t>Honest</a:t>
            </a:r>
          </a:p>
          <a:p>
            <a:pPr>
              <a:buFont typeface="Wingdings" pitchFamily="2" charset="2"/>
              <a:buChar char="ü"/>
            </a:pPr>
            <a:r>
              <a:rPr lang="en-US" dirty="0"/>
              <a:t>Able to Repay</a:t>
            </a:r>
          </a:p>
          <a:p>
            <a:pPr>
              <a:buFont typeface="Wingdings" pitchFamily="2" charset="2"/>
              <a:buChar char="ü"/>
            </a:pPr>
            <a:r>
              <a:rPr lang="en-US" dirty="0"/>
              <a:t>Timely with Payments</a:t>
            </a:r>
          </a:p>
          <a:p>
            <a:pPr>
              <a:buFont typeface="Wingdings" pitchFamily="2" charset="2"/>
              <a:buChar char="ü"/>
            </a:pPr>
            <a:r>
              <a:rPr lang="en-US" dirty="0"/>
              <a:t>Experienced</a:t>
            </a:r>
          </a:p>
        </p:txBody>
      </p:sp>
      <p:pic>
        <p:nvPicPr>
          <p:cNvPr id="9" name="Content Placeholder 8">
            <a:extLst>
              <a:ext uri="{FF2B5EF4-FFF2-40B4-BE49-F238E27FC236}">
                <a16:creationId xmlns:a16="http://schemas.microsoft.com/office/drawing/2014/main" id="{3DD642B5-1FF4-3643-818D-F442454953FE}"/>
              </a:ext>
            </a:extLst>
          </p:cNvPr>
          <p:cNvPicPr>
            <a:picLocks noGrp="1" noChangeAspect="1"/>
          </p:cNvPicPr>
          <p:nvPr>
            <p:ph sz="quarter" idx="4"/>
          </p:nvPr>
        </p:nvPicPr>
        <p:blipFill>
          <a:blip r:embed="rId2" cstate="print">
            <a:extLst>
              <a:ext uri="{28A0092B-C50C-407E-A947-70E740481C1C}">
                <a14:useLocalDpi xmlns:a14="http://schemas.microsoft.com/office/drawing/2010/main" val="0"/>
              </a:ext>
            </a:extLst>
          </a:blip>
          <a:stretch>
            <a:fillRect/>
          </a:stretch>
        </p:blipFill>
        <p:spPr>
          <a:xfrm>
            <a:off x="5081235" y="2505075"/>
            <a:ext cx="2983617" cy="3684588"/>
          </a:xfrm>
        </p:spPr>
      </p:pic>
      <p:sp>
        <p:nvSpPr>
          <p:cNvPr id="2" name="Title 1">
            <a:extLst>
              <a:ext uri="{FF2B5EF4-FFF2-40B4-BE49-F238E27FC236}">
                <a16:creationId xmlns:a16="http://schemas.microsoft.com/office/drawing/2014/main" id="{339DB39F-EABE-8345-820D-C653567BFCAB}"/>
              </a:ext>
            </a:extLst>
          </p:cNvPr>
          <p:cNvSpPr>
            <a:spLocks noGrp="1"/>
          </p:cNvSpPr>
          <p:nvPr>
            <p:ph type="title"/>
          </p:nvPr>
        </p:nvSpPr>
        <p:spPr/>
        <p:txBody>
          <a:bodyPr>
            <a:normAutofit/>
          </a:bodyPr>
          <a:lstStyle/>
          <a:p>
            <a:r>
              <a:rPr lang="en-US" sz="4000" dirty="0"/>
              <a:t>Traits of a Trustworthy Borrower</a:t>
            </a:r>
          </a:p>
        </p:txBody>
      </p:sp>
      <p:pic>
        <p:nvPicPr>
          <p:cNvPr id="11" name="Picture 10" descr="File:Green tick pointed.svg - Wikimedia Commons">
            <a:extLst>
              <a:ext uri="{FF2B5EF4-FFF2-40B4-BE49-F238E27FC236}">
                <a16:creationId xmlns:a16="http://schemas.microsoft.com/office/drawing/2014/main" id="{555B2141-15E4-0E4F-A2F5-B6B5FA606069}"/>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rot="570435">
            <a:off x="6210198" y="1724436"/>
            <a:ext cx="725690" cy="725690"/>
          </a:xfrm>
          <a:prstGeom prst="rect">
            <a:avLst/>
          </a:prstGeom>
        </p:spPr>
      </p:pic>
      <p:sp>
        <p:nvSpPr>
          <p:cNvPr id="6" name="TextBox 5">
            <a:extLst>
              <a:ext uri="{FF2B5EF4-FFF2-40B4-BE49-F238E27FC236}">
                <a16:creationId xmlns:a16="http://schemas.microsoft.com/office/drawing/2014/main" id="{881BCF2D-6B1B-3B45-BA22-0A2A9F2614C1}"/>
              </a:ext>
            </a:extLst>
          </p:cNvPr>
          <p:cNvSpPr txBox="1"/>
          <p:nvPr/>
        </p:nvSpPr>
        <p:spPr>
          <a:xfrm>
            <a:off x="628650" y="6004997"/>
            <a:ext cx="3036384" cy="646331"/>
          </a:xfrm>
          <a:prstGeom prst="rect">
            <a:avLst/>
          </a:prstGeom>
          <a:noFill/>
        </p:spPr>
        <p:txBody>
          <a:bodyPr wrap="square" rtlCol="0">
            <a:spAutoFit/>
          </a:bodyPr>
          <a:lstStyle/>
          <a:p>
            <a:r>
              <a:rPr lang="en-US" dirty="0"/>
              <a:t>Write this down on Page 10</a:t>
            </a:r>
          </a:p>
          <a:p>
            <a:endParaRPr lang="en-US" dirty="0"/>
          </a:p>
        </p:txBody>
      </p:sp>
      <p:sp>
        <p:nvSpPr>
          <p:cNvPr id="13" name="Title 3">
            <a:extLst>
              <a:ext uri="{FF2B5EF4-FFF2-40B4-BE49-F238E27FC236}">
                <a16:creationId xmlns:a16="http://schemas.microsoft.com/office/drawing/2014/main" id="{9D86A5A8-525D-744F-82BF-A620C7D13ABC}"/>
              </a:ext>
            </a:extLst>
          </p:cNvPr>
          <p:cNvSpPr txBox="1">
            <a:spLocks/>
          </p:cNvSpPr>
          <p:nvPr/>
        </p:nvSpPr>
        <p:spPr>
          <a:xfrm>
            <a:off x="7921672" y="848611"/>
            <a:ext cx="1187355" cy="7676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a:lstStyle>
          <a:p>
            <a:r>
              <a:rPr lang="en-CA" sz="3200" b="0"/>
              <a:t>Pg.10</a:t>
            </a:r>
          </a:p>
        </p:txBody>
      </p:sp>
      <p:pic>
        <p:nvPicPr>
          <p:cNvPr id="14" name="Picture 13">
            <a:extLst>
              <a:ext uri="{FF2B5EF4-FFF2-40B4-BE49-F238E27FC236}">
                <a16:creationId xmlns:a16="http://schemas.microsoft.com/office/drawing/2014/main" id="{9259E28A-2272-AE4D-9032-7148B2C85FA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03763" y="75019"/>
            <a:ext cx="1187355" cy="980755"/>
          </a:xfrm>
          <a:prstGeom prst="rect">
            <a:avLst/>
          </a:prstGeom>
        </p:spPr>
      </p:pic>
    </p:spTree>
    <p:extLst>
      <p:ext uri="{BB962C8B-B14F-4D97-AF65-F5344CB8AC3E}">
        <p14:creationId xmlns:p14="http://schemas.microsoft.com/office/powerpoint/2010/main" val="5199829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3166E8-6DA5-2F4B-8EA3-325663776872}"/>
              </a:ext>
            </a:extLst>
          </p:cNvPr>
          <p:cNvSpPr>
            <a:spLocks noGrp="1"/>
          </p:cNvSpPr>
          <p:nvPr>
            <p:ph type="body" idx="1"/>
          </p:nvPr>
        </p:nvSpPr>
        <p:spPr/>
        <p:txBody>
          <a:bodyPr>
            <a:noAutofit/>
          </a:bodyPr>
          <a:lstStyle/>
          <a:p>
            <a:pPr algn="ctr"/>
            <a:r>
              <a:rPr lang="en-US" sz="2800"/>
              <a:t>1</a:t>
            </a:r>
          </a:p>
        </p:txBody>
      </p:sp>
      <p:sp>
        <p:nvSpPr>
          <p:cNvPr id="4" name="Title 3">
            <a:extLst>
              <a:ext uri="{FF2B5EF4-FFF2-40B4-BE49-F238E27FC236}">
                <a16:creationId xmlns:a16="http://schemas.microsoft.com/office/drawing/2014/main" id="{4B36A265-A2A7-7848-AD82-9BD6DB7CBD0C}"/>
              </a:ext>
            </a:extLst>
          </p:cNvPr>
          <p:cNvSpPr>
            <a:spLocks noGrp="1"/>
          </p:cNvSpPr>
          <p:nvPr>
            <p:ph type="title"/>
          </p:nvPr>
        </p:nvSpPr>
        <p:spPr/>
        <p:txBody>
          <a:bodyPr>
            <a:normAutofit fontScale="90000"/>
          </a:bodyPr>
          <a:lstStyle/>
          <a:p>
            <a:r>
              <a:rPr lang="en-US" dirty="0"/>
              <a:t>Do you lend this person the money?</a:t>
            </a:r>
          </a:p>
        </p:txBody>
      </p:sp>
      <p:sp>
        <p:nvSpPr>
          <p:cNvPr id="5" name="Content Placeholder 4">
            <a:extLst>
              <a:ext uri="{FF2B5EF4-FFF2-40B4-BE49-F238E27FC236}">
                <a16:creationId xmlns:a16="http://schemas.microsoft.com/office/drawing/2014/main" id="{642262CA-A3EE-EA4C-8821-A1F362568CD9}"/>
              </a:ext>
            </a:extLst>
          </p:cNvPr>
          <p:cNvSpPr>
            <a:spLocks noGrp="1"/>
          </p:cNvSpPr>
          <p:nvPr>
            <p:ph sz="half" idx="14"/>
          </p:nvPr>
        </p:nvSpPr>
        <p:spPr>
          <a:xfrm>
            <a:off x="616697" y="2211095"/>
            <a:ext cx="2223086" cy="3978568"/>
          </a:xfrm>
        </p:spPr>
        <p:txBody>
          <a:bodyPr vert="horz" lIns="91440" tIns="45720" rIns="91440" bIns="45720" rtlCol="0" anchor="t">
            <a:normAutofit/>
          </a:bodyPr>
          <a:lstStyle/>
          <a:p>
            <a:r>
              <a:rPr lang="en-US" sz="2000" dirty="0"/>
              <a:t>Your friend needs $500 for her new business. She promises to pay it back by Friday.</a:t>
            </a:r>
            <a:endParaRPr lang="en-US" dirty="0"/>
          </a:p>
        </p:txBody>
      </p:sp>
      <p:sp>
        <p:nvSpPr>
          <p:cNvPr id="6" name="Text Placeholder 5">
            <a:extLst>
              <a:ext uri="{FF2B5EF4-FFF2-40B4-BE49-F238E27FC236}">
                <a16:creationId xmlns:a16="http://schemas.microsoft.com/office/drawing/2014/main" id="{C8211B01-DFA6-E745-B181-C11D6127BEC3}"/>
              </a:ext>
            </a:extLst>
          </p:cNvPr>
          <p:cNvSpPr>
            <a:spLocks noGrp="1"/>
          </p:cNvSpPr>
          <p:nvPr>
            <p:ph type="body" idx="15"/>
          </p:nvPr>
        </p:nvSpPr>
        <p:spPr>
          <a:xfrm>
            <a:off x="3292047" y="1681163"/>
            <a:ext cx="2223086" cy="412332"/>
          </a:xfrm>
        </p:spPr>
        <p:txBody>
          <a:bodyPr>
            <a:noAutofit/>
          </a:bodyPr>
          <a:lstStyle/>
          <a:p>
            <a:pPr algn="ctr"/>
            <a:r>
              <a:rPr lang="en-US" sz="2800"/>
              <a:t>2</a:t>
            </a:r>
          </a:p>
        </p:txBody>
      </p:sp>
      <p:sp>
        <p:nvSpPr>
          <p:cNvPr id="15" name="Content Placeholder 4">
            <a:extLst>
              <a:ext uri="{FF2B5EF4-FFF2-40B4-BE49-F238E27FC236}">
                <a16:creationId xmlns:a16="http://schemas.microsoft.com/office/drawing/2014/main" id="{A0CABC67-E19A-1045-B708-52CBABFDA899}"/>
              </a:ext>
            </a:extLst>
          </p:cNvPr>
          <p:cNvSpPr txBox="1">
            <a:spLocks/>
          </p:cNvSpPr>
          <p:nvPr/>
        </p:nvSpPr>
        <p:spPr>
          <a:xfrm>
            <a:off x="3292047" y="2211095"/>
            <a:ext cx="2223086" cy="397856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Your </a:t>
            </a:r>
            <a:r>
              <a:rPr lang="en-US" sz="2000" dirty="0" err="1"/>
              <a:t>neighbour</a:t>
            </a:r>
            <a:r>
              <a:rPr lang="en-US" sz="2000" dirty="0"/>
              <a:t> needs $500 for his new business. He promises to pay it back in two weeks.</a:t>
            </a:r>
            <a:endParaRPr lang="en-US" sz="2000" dirty="0">
              <a:cs typeface="Calibri" panose="020F0502020204030204"/>
            </a:endParaRPr>
          </a:p>
        </p:txBody>
      </p:sp>
      <p:sp>
        <p:nvSpPr>
          <p:cNvPr id="18" name="Text Placeholder 5">
            <a:extLst>
              <a:ext uri="{FF2B5EF4-FFF2-40B4-BE49-F238E27FC236}">
                <a16:creationId xmlns:a16="http://schemas.microsoft.com/office/drawing/2014/main" id="{D440B182-19CD-3C46-86FA-6D914DF4966A}"/>
              </a:ext>
            </a:extLst>
          </p:cNvPr>
          <p:cNvSpPr txBox="1">
            <a:spLocks/>
          </p:cNvSpPr>
          <p:nvPr/>
        </p:nvSpPr>
        <p:spPr>
          <a:xfrm>
            <a:off x="5717000" y="1681163"/>
            <a:ext cx="2223086" cy="412332"/>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j-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2800"/>
              <a:t>3</a:t>
            </a:r>
          </a:p>
        </p:txBody>
      </p:sp>
      <p:sp>
        <p:nvSpPr>
          <p:cNvPr id="19" name="Content Placeholder 4">
            <a:extLst>
              <a:ext uri="{FF2B5EF4-FFF2-40B4-BE49-F238E27FC236}">
                <a16:creationId xmlns:a16="http://schemas.microsoft.com/office/drawing/2014/main" id="{88C5DA85-A830-D843-9CA3-20C5BADE29C5}"/>
              </a:ext>
            </a:extLst>
          </p:cNvPr>
          <p:cNvSpPr txBox="1">
            <a:spLocks/>
          </p:cNvSpPr>
          <p:nvPr/>
        </p:nvSpPr>
        <p:spPr>
          <a:xfrm>
            <a:off x="5690711" y="2211095"/>
            <a:ext cx="2223086" cy="397856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A person needs $500 for their new business. They have never borrowed money before but h</a:t>
            </a:r>
            <a:r>
              <a:rPr lang="en-US" sz="2000" dirty="0">
                <a:latin typeface="Calibri"/>
                <a:cs typeface="Calibri Light"/>
              </a:rPr>
              <a:t>ave</a:t>
            </a:r>
            <a:r>
              <a:rPr lang="en-US" sz="2000" dirty="0"/>
              <a:t> a letter from their boss saying they are always on time and a good worker.</a:t>
            </a:r>
            <a:endParaRPr lang="en-US" sz="2000" dirty="0">
              <a:latin typeface="Calibri" panose="020F0502020204030204"/>
              <a:cs typeface="Calibri" panose="020F0502020204030204"/>
            </a:endParaRPr>
          </a:p>
        </p:txBody>
      </p:sp>
      <p:pic>
        <p:nvPicPr>
          <p:cNvPr id="11" name="Picture 10" descr="Graphical user interface, text&#10;&#10;Description automatically generated">
            <a:extLst>
              <a:ext uri="{FF2B5EF4-FFF2-40B4-BE49-F238E27FC236}">
                <a16:creationId xmlns:a16="http://schemas.microsoft.com/office/drawing/2014/main" id="{102EFE55-02C8-4316-B87D-8A29C8A018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72015" y="4580335"/>
            <a:ext cx="3187800" cy="1609328"/>
          </a:xfrm>
          <a:prstGeom prst="rect">
            <a:avLst/>
          </a:prstGeom>
          <a:ln w="3175">
            <a:solidFill>
              <a:schemeClr val="tx1">
                <a:lumMod val="95000"/>
                <a:lumOff val="5000"/>
              </a:schemeClr>
            </a:solidFill>
          </a:ln>
        </p:spPr>
      </p:pic>
    </p:spTree>
    <p:extLst>
      <p:ext uri="{BB962C8B-B14F-4D97-AF65-F5344CB8AC3E}">
        <p14:creationId xmlns:p14="http://schemas.microsoft.com/office/powerpoint/2010/main" val="27568265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3166E8-6DA5-2F4B-8EA3-325663776872}"/>
              </a:ext>
            </a:extLst>
          </p:cNvPr>
          <p:cNvSpPr>
            <a:spLocks noGrp="1"/>
          </p:cNvSpPr>
          <p:nvPr>
            <p:ph type="body" idx="1"/>
          </p:nvPr>
        </p:nvSpPr>
        <p:spPr/>
        <p:txBody>
          <a:bodyPr>
            <a:noAutofit/>
          </a:bodyPr>
          <a:lstStyle/>
          <a:p>
            <a:pPr algn="ctr"/>
            <a:r>
              <a:rPr lang="en-US" sz="2800"/>
              <a:t>4</a:t>
            </a:r>
          </a:p>
        </p:txBody>
      </p:sp>
      <p:sp>
        <p:nvSpPr>
          <p:cNvPr id="4" name="Title 3">
            <a:extLst>
              <a:ext uri="{FF2B5EF4-FFF2-40B4-BE49-F238E27FC236}">
                <a16:creationId xmlns:a16="http://schemas.microsoft.com/office/drawing/2014/main" id="{4B36A265-A2A7-7848-AD82-9BD6DB7CBD0C}"/>
              </a:ext>
            </a:extLst>
          </p:cNvPr>
          <p:cNvSpPr>
            <a:spLocks noGrp="1"/>
          </p:cNvSpPr>
          <p:nvPr>
            <p:ph type="title"/>
          </p:nvPr>
        </p:nvSpPr>
        <p:spPr/>
        <p:txBody>
          <a:bodyPr/>
          <a:lstStyle/>
          <a:p>
            <a:r>
              <a:rPr lang="en-US"/>
              <a:t>Decision Making Examples</a:t>
            </a:r>
          </a:p>
        </p:txBody>
      </p:sp>
      <p:sp>
        <p:nvSpPr>
          <p:cNvPr id="5" name="Content Placeholder 4">
            <a:extLst>
              <a:ext uri="{FF2B5EF4-FFF2-40B4-BE49-F238E27FC236}">
                <a16:creationId xmlns:a16="http://schemas.microsoft.com/office/drawing/2014/main" id="{642262CA-A3EE-EA4C-8821-A1F362568CD9}"/>
              </a:ext>
            </a:extLst>
          </p:cNvPr>
          <p:cNvSpPr>
            <a:spLocks noGrp="1"/>
          </p:cNvSpPr>
          <p:nvPr>
            <p:ph sz="half" idx="14"/>
          </p:nvPr>
        </p:nvSpPr>
        <p:spPr>
          <a:xfrm>
            <a:off x="616697" y="2211095"/>
            <a:ext cx="2223086" cy="3978568"/>
          </a:xfrm>
        </p:spPr>
        <p:txBody>
          <a:bodyPr vert="horz" lIns="91440" tIns="45720" rIns="91440" bIns="45720" rtlCol="0" anchor="t">
            <a:normAutofit/>
          </a:bodyPr>
          <a:lstStyle/>
          <a:p>
            <a:r>
              <a:rPr lang="en-US" sz="2000" dirty="0"/>
              <a:t>A person needs $500 to start a new business. The person was caught stealing a sweater from a store once.</a:t>
            </a:r>
            <a:endParaRPr lang="en-US" sz="2000" dirty="0">
              <a:cs typeface="Calibri" panose="020F0502020204030204"/>
            </a:endParaRPr>
          </a:p>
        </p:txBody>
      </p:sp>
      <p:sp>
        <p:nvSpPr>
          <p:cNvPr id="6" name="Text Placeholder 5">
            <a:extLst>
              <a:ext uri="{FF2B5EF4-FFF2-40B4-BE49-F238E27FC236}">
                <a16:creationId xmlns:a16="http://schemas.microsoft.com/office/drawing/2014/main" id="{C8211B01-DFA6-E745-B181-C11D6127BEC3}"/>
              </a:ext>
            </a:extLst>
          </p:cNvPr>
          <p:cNvSpPr>
            <a:spLocks noGrp="1"/>
          </p:cNvSpPr>
          <p:nvPr>
            <p:ph type="body" idx="15"/>
          </p:nvPr>
        </p:nvSpPr>
        <p:spPr>
          <a:xfrm>
            <a:off x="3262351" y="1681163"/>
            <a:ext cx="2223086" cy="412332"/>
          </a:xfrm>
        </p:spPr>
        <p:txBody>
          <a:bodyPr>
            <a:noAutofit/>
          </a:bodyPr>
          <a:lstStyle/>
          <a:p>
            <a:pPr algn="ctr"/>
            <a:r>
              <a:rPr lang="en-US" sz="2800"/>
              <a:t>5</a:t>
            </a:r>
          </a:p>
        </p:txBody>
      </p:sp>
      <p:sp>
        <p:nvSpPr>
          <p:cNvPr id="15" name="Content Placeholder 4">
            <a:extLst>
              <a:ext uri="{FF2B5EF4-FFF2-40B4-BE49-F238E27FC236}">
                <a16:creationId xmlns:a16="http://schemas.microsoft.com/office/drawing/2014/main" id="{A0CABC67-E19A-1045-B708-52CBABFDA899}"/>
              </a:ext>
            </a:extLst>
          </p:cNvPr>
          <p:cNvSpPr txBox="1">
            <a:spLocks/>
          </p:cNvSpPr>
          <p:nvPr/>
        </p:nvSpPr>
        <p:spPr>
          <a:xfrm>
            <a:off x="3329368" y="2220166"/>
            <a:ext cx="2223086" cy="397856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A person needs $500 to start a business. They have no job.</a:t>
            </a:r>
            <a:endParaRPr lang="en-US" sz="2000" dirty="0">
              <a:cs typeface="Calibri" panose="020F0502020204030204"/>
            </a:endParaRPr>
          </a:p>
        </p:txBody>
      </p:sp>
      <p:sp>
        <p:nvSpPr>
          <p:cNvPr id="18" name="Text Placeholder 5">
            <a:extLst>
              <a:ext uri="{FF2B5EF4-FFF2-40B4-BE49-F238E27FC236}">
                <a16:creationId xmlns:a16="http://schemas.microsoft.com/office/drawing/2014/main" id="{D440B182-19CD-3C46-86FA-6D914DF4966A}"/>
              </a:ext>
            </a:extLst>
          </p:cNvPr>
          <p:cNvSpPr txBox="1">
            <a:spLocks/>
          </p:cNvSpPr>
          <p:nvPr/>
        </p:nvSpPr>
        <p:spPr>
          <a:xfrm>
            <a:off x="5717000" y="1681163"/>
            <a:ext cx="2223086" cy="412332"/>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j-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2800"/>
              <a:t>6</a:t>
            </a:r>
          </a:p>
        </p:txBody>
      </p:sp>
      <p:sp>
        <p:nvSpPr>
          <p:cNvPr id="19" name="Content Placeholder 4">
            <a:extLst>
              <a:ext uri="{FF2B5EF4-FFF2-40B4-BE49-F238E27FC236}">
                <a16:creationId xmlns:a16="http://schemas.microsoft.com/office/drawing/2014/main" id="{88C5DA85-A830-D843-9CA3-20C5BADE29C5}"/>
              </a:ext>
            </a:extLst>
          </p:cNvPr>
          <p:cNvSpPr txBox="1">
            <a:spLocks/>
          </p:cNvSpPr>
          <p:nvPr/>
        </p:nvSpPr>
        <p:spPr>
          <a:xfrm>
            <a:off x="5690711" y="2211095"/>
            <a:ext cx="2223086" cy="397856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A person needs $500 for business supplies. They promise to pay it back after their vacation in one or two months.</a:t>
            </a:r>
            <a:endParaRPr lang="en-US" sz="1600" dirty="0">
              <a:cs typeface="Calibri"/>
            </a:endParaRPr>
          </a:p>
        </p:txBody>
      </p:sp>
      <p:pic>
        <p:nvPicPr>
          <p:cNvPr id="8" name="Picture 7" descr="Graphical user interface, text&#10;&#10;Description automatically generated">
            <a:extLst>
              <a:ext uri="{FF2B5EF4-FFF2-40B4-BE49-F238E27FC236}">
                <a16:creationId xmlns:a16="http://schemas.microsoft.com/office/drawing/2014/main" id="{808B6077-517B-4678-938D-EE6732BEE1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24799" y="4697935"/>
            <a:ext cx="3187800" cy="1609328"/>
          </a:xfrm>
          <a:prstGeom prst="rect">
            <a:avLst/>
          </a:prstGeom>
          <a:ln w="3175">
            <a:solidFill>
              <a:schemeClr val="tx1">
                <a:lumMod val="95000"/>
                <a:lumOff val="5000"/>
              </a:schemeClr>
            </a:solidFill>
          </a:ln>
        </p:spPr>
      </p:pic>
    </p:spTree>
    <p:extLst>
      <p:ext uri="{BB962C8B-B14F-4D97-AF65-F5344CB8AC3E}">
        <p14:creationId xmlns:p14="http://schemas.microsoft.com/office/powerpoint/2010/main" val="23874969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BC9CF05-BA7B-2647-9C3F-E0CA135222CE}"/>
              </a:ext>
            </a:extLst>
          </p:cNvPr>
          <p:cNvSpPr>
            <a:spLocks noGrp="1"/>
          </p:cNvSpPr>
          <p:nvPr>
            <p:ph type="body" idx="1"/>
          </p:nvPr>
        </p:nvSpPr>
        <p:spPr>
          <a:xfrm>
            <a:off x="629842" y="1618488"/>
            <a:ext cx="2223086" cy="475007"/>
          </a:xfrm>
          <a:prstGeom prst="roundRect">
            <a:avLst/>
          </a:prstGeom>
          <a:ln w="57150">
            <a:solidFill>
              <a:srgbClr val="FEEE43"/>
            </a:solidFill>
          </a:ln>
        </p:spPr>
        <p:txBody>
          <a:bodyPr>
            <a:normAutofit/>
          </a:bodyPr>
          <a:lstStyle/>
          <a:p>
            <a:pPr algn="ctr"/>
            <a:r>
              <a:rPr lang="en-US"/>
              <a:t>Profit</a:t>
            </a:r>
          </a:p>
        </p:txBody>
      </p:sp>
      <p:pic>
        <p:nvPicPr>
          <p:cNvPr id="13" name="Content Placeholder 12">
            <a:extLst>
              <a:ext uri="{FF2B5EF4-FFF2-40B4-BE49-F238E27FC236}">
                <a16:creationId xmlns:a16="http://schemas.microsoft.com/office/drawing/2014/main" id="{E18A6B79-2BC7-3548-A453-ABECAEE4C460}"/>
              </a:ext>
            </a:extLst>
          </p:cNvPr>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l="34812" r="41915" b="18906"/>
          <a:stretch/>
        </p:blipFill>
        <p:spPr>
          <a:xfrm>
            <a:off x="908584" y="4259179"/>
            <a:ext cx="1639310" cy="1771541"/>
          </a:xfrm>
        </p:spPr>
      </p:pic>
      <p:sp>
        <p:nvSpPr>
          <p:cNvPr id="4" name="Title 3">
            <a:extLst>
              <a:ext uri="{FF2B5EF4-FFF2-40B4-BE49-F238E27FC236}">
                <a16:creationId xmlns:a16="http://schemas.microsoft.com/office/drawing/2014/main" id="{BC525AA0-CF02-C147-8F6F-8E5B9770CD93}"/>
              </a:ext>
            </a:extLst>
          </p:cNvPr>
          <p:cNvSpPr>
            <a:spLocks noGrp="1"/>
          </p:cNvSpPr>
          <p:nvPr>
            <p:ph type="title"/>
          </p:nvPr>
        </p:nvSpPr>
        <p:spPr/>
        <p:txBody>
          <a:bodyPr/>
          <a:lstStyle/>
          <a:p>
            <a:r>
              <a:rPr lang="en-US" dirty="0"/>
              <a:t>Paying back a loan</a:t>
            </a:r>
          </a:p>
        </p:txBody>
      </p:sp>
      <p:sp>
        <p:nvSpPr>
          <p:cNvPr id="5" name="Content Placeholder 4">
            <a:extLst>
              <a:ext uri="{FF2B5EF4-FFF2-40B4-BE49-F238E27FC236}">
                <a16:creationId xmlns:a16="http://schemas.microsoft.com/office/drawing/2014/main" id="{290BD095-B11E-944A-B361-57426DA2D972}"/>
              </a:ext>
            </a:extLst>
          </p:cNvPr>
          <p:cNvSpPr>
            <a:spLocks noGrp="1"/>
          </p:cNvSpPr>
          <p:nvPr>
            <p:ph sz="half" idx="14"/>
          </p:nvPr>
        </p:nvSpPr>
        <p:spPr/>
        <p:txBody>
          <a:bodyPr>
            <a:normAutofit/>
          </a:bodyPr>
          <a:lstStyle/>
          <a:p>
            <a:r>
              <a:rPr lang="en-CA" sz="2000" dirty="0"/>
              <a:t>Income earned after all expenses are paid</a:t>
            </a:r>
          </a:p>
          <a:p>
            <a:endParaRPr lang="en-US" sz="2000" dirty="0"/>
          </a:p>
        </p:txBody>
      </p:sp>
      <p:sp>
        <p:nvSpPr>
          <p:cNvPr id="6" name="Text Placeholder 5">
            <a:extLst>
              <a:ext uri="{FF2B5EF4-FFF2-40B4-BE49-F238E27FC236}">
                <a16:creationId xmlns:a16="http://schemas.microsoft.com/office/drawing/2014/main" id="{1E669940-3D26-EE4F-AD02-F755E28A953F}"/>
              </a:ext>
            </a:extLst>
          </p:cNvPr>
          <p:cNvSpPr>
            <a:spLocks noGrp="1"/>
          </p:cNvSpPr>
          <p:nvPr>
            <p:ph type="body" idx="15"/>
          </p:nvPr>
        </p:nvSpPr>
        <p:spPr>
          <a:xfrm>
            <a:off x="3467625" y="1618488"/>
            <a:ext cx="2223086" cy="475007"/>
          </a:xfrm>
          <a:prstGeom prst="roundRect">
            <a:avLst/>
          </a:prstGeom>
          <a:ln w="57150">
            <a:solidFill>
              <a:srgbClr val="FEEE43"/>
            </a:solidFill>
          </a:ln>
        </p:spPr>
        <p:txBody>
          <a:bodyPr>
            <a:normAutofit/>
          </a:bodyPr>
          <a:lstStyle/>
          <a:p>
            <a:pPr algn="ctr"/>
            <a:r>
              <a:rPr lang="en-US"/>
              <a:t>Loss</a:t>
            </a:r>
          </a:p>
        </p:txBody>
      </p:sp>
      <p:sp>
        <p:nvSpPr>
          <p:cNvPr id="8" name="Content Placeholder 7">
            <a:extLst>
              <a:ext uri="{FF2B5EF4-FFF2-40B4-BE49-F238E27FC236}">
                <a16:creationId xmlns:a16="http://schemas.microsoft.com/office/drawing/2014/main" id="{83577D8A-C5BE-5F42-A67D-CFBF9282FC71}"/>
              </a:ext>
            </a:extLst>
          </p:cNvPr>
          <p:cNvSpPr>
            <a:spLocks noGrp="1"/>
          </p:cNvSpPr>
          <p:nvPr>
            <p:ph sz="half" idx="17"/>
          </p:nvPr>
        </p:nvSpPr>
        <p:spPr/>
        <p:txBody>
          <a:bodyPr>
            <a:normAutofit/>
          </a:bodyPr>
          <a:lstStyle/>
          <a:p>
            <a:r>
              <a:rPr lang="en-CA" sz="2000" dirty="0"/>
              <a:t>When a business pays more expenses than it earns</a:t>
            </a:r>
          </a:p>
          <a:p>
            <a:endParaRPr lang="en-US" sz="2000" dirty="0"/>
          </a:p>
        </p:txBody>
      </p:sp>
      <p:sp>
        <p:nvSpPr>
          <p:cNvPr id="9" name="Text Placeholder 8">
            <a:extLst>
              <a:ext uri="{FF2B5EF4-FFF2-40B4-BE49-F238E27FC236}">
                <a16:creationId xmlns:a16="http://schemas.microsoft.com/office/drawing/2014/main" id="{09544A18-2023-1349-995E-1A239FC33111}"/>
              </a:ext>
            </a:extLst>
          </p:cNvPr>
          <p:cNvSpPr>
            <a:spLocks noGrp="1"/>
          </p:cNvSpPr>
          <p:nvPr>
            <p:ph type="body" idx="18"/>
          </p:nvPr>
        </p:nvSpPr>
        <p:spPr>
          <a:xfrm>
            <a:off x="6292264" y="1618488"/>
            <a:ext cx="2223086" cy="475007"/>
          </a:xfrm>
          <a:prstGeom prst="roundRect">
            <a:avLst/>
          </a:prstGeom>
          <a:ln w="57150">
            <a:solidFill>
              <a:srgbClr val="FEEE43"/>
            </a:solidFill>
          </a:ln>
        </p:spPr>
        <p:txBody>
          <a:bodyPr>
            <a:normAutofit/>
          </a:bodyPr>
          <a:lstStyle/>
          <a:p>
            <a:pPr algn="ctr"/>
            <a:r>
              <a:rPr lang="en-US"/>
              <a:t>Interest</a:t>
            </a:r>
          </a:p>
        </p:txBody>
      </p:sp>
      <p:sp>
        <p:nvSpPr>
          <p:cNvPr id="11" name="Content Placeholder 10">
            <a:extLst>
              <a:ext uri="{FF2B5EF4-FFF2-40B4-BE49-F238E27FC236}">
                <a16:creationId xmlns:a16="http://schemas.microsoft.com/office/drawing/2014/main" id="{9B735973-6F17-ED47-B282-D6B558283CE8}"/>
              </a:ext>
            </a:extLst>
          </p:cNvPr>
          <p:cNvSpPr>
            <a:spLocks noGrp="1"/>
          </p:cNvSpPr>
          <p:nvPr>
            <p:ph sz="half" idx="20"/>
          </p:nvPr>
        </p:nvSpPr>
        <p:spPr/>
        <p:txBody>
          <a:bodyPr>
            <a:normAutofit/>
          </a:bodyPr>
          <a:lstStyle/>
          <a:p>
            <a:r>
              <a:rPr lang="en-US" sz="2000" dirty="0"/>
              <a:t>Money paid for using someone else’s money</a:t>
            </a:r>
          </a:p>
        </p:txBody>
      </p:sp>
      <p:pic>
        <p:nvPicPr>
          <p:cNvPr id="20" name="Picture 19">
            <a:extLst>
              <a:ext uri="{FF2B5EF4-FFF2-40B4-BE49-F238E27FC236}">
                <a16:creationId xmlns:a16="http://schemas.microsoft.com/office/drawing/2014/main" id="{C29B8304-AB5B-E344-88C3-3827D975461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4821" r="32318" b="55556"/>
          <a:stretch/>
        </p:blipFill>
        <p:spPr>
          <a:xfrm>
            <a:off x="6796950" y="4141579"/>
            <a:ext cx="1213714" cy="2011680"/>
          </a:xfrm>
          <a:prstGeom prst="rect">
            <a:avLst/>
          </a:prstGeom>
        </p:spPr>
      </p:pic>
      <p:pic>
        <p:nvPicPr>
          <p:cNvPr id="24" name="Content Placeholder 23">
            <a:extLst>
              <a:ext uri="{FF2B5EF4-FFF2-40B4-BE49-F238E27FC236}">
                <a16:creationId xmlns:a16="http://schemas.microsoft.com/office/drawing/2014/main" id="{B0562E34-70B5-684B-8AC1-F1BEF37BDD76}"/>
              </a:ext>
            </a:extLst>
          </p:cNvPr>
          <p:cNvPicPr>
            <a:picLocks noGrp="1" noChangeAspect="1"/>
          </p:cNvPicPr>
          <p:nvPr>
            <p:ph sz="half" idx="16"/>
          </p:nvPr>
        </p:nvPicPr>
        <p:blipFill rotWithShape="1">
          <a:blip r:embed="rId4" cstate="print">
            <a:extLst>
              <a:ext uri="{28A0092B-C50C-407E-A947-70E740481C1C}">
                <a14:useLocalDpi xmlns:a14="http://schemas.microsoft.com/office/drawing/2010/main" val="0"/>
              </a:ext>
            </a:extLst>
          </a:blip>
          <a:srcRect l="62926"/>
          <a:stretch/>
        </p:blipFill>
        <p:spPr>
          <a:xfrm>
            <a:off x="4260148" y="4141579"/>
            <a:ext cx="824548" cy="1904925"/>
          </a:xfrm>
        </p:spPr>
      </p:pic>
    </p:spTree>
    <p:extLst>
      <p:ext uri="{BB962C8B-B14F-4D97-AF65-F5344CB8AC3E}">
        <p14:creationId xmlns:p14="http://schemas.microsoft.com/office/powerpoint/2010/main" val="1970583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8" grpId="0" build="p"/>
      <p:bldP spid="11"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39BD715A-76B3-0C4C-AA37-B210ACD17BD7}"/>
              </a:ext>
            </a:extLst>
          </p:cNvPr>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tretch/>
        </p:blipFill>
        <p:spPr>
          <a:xfrm>
            <a:off x="628650" y="1556980"/>
            <a:ext cx="3246636" cy="3147368"/>
          </a:xfrm>
        </p:spPr>
      </p:pic>
      <p:sp>
        <p:nvSpPr>
          <p:cNvPr id="11" name="Content Placeholder 10">
            <a:extLst>
              <a:ext uri="{FF2B5EF4-FFF2-40B4-BE49-F238E27FC236}">
                <a16:creationId xmlns:a16="http://schemas.microsoft.com/office/drawing/2014/main" id="{85703E0B-1416-3E42-AAAA-3E8DD853C454}"/>
              </a:ext>
            </a:extLst>
          </p:cNvPr>
          <p:cNvSpPr>
            <a:spLocks noGrp="1"/>
          </p:cNvSpPr>
          <p:nvPr>
            <p:ph sz="half" idx="2"/>
          </p:nvPr>
        </p:nvSpPr>
        <p:spPr>
          <a:xfrm>
            <a:off x="3188368" y="1533644"/>
            <a:ext cx="4925765" cy="4351338"/>
          </a:xfrm>
        </p:spPr>
        <p:txBody>
          <a:bodyPr>
            <a:noAutofit/>
          </a:bodyPr>
          <a:lstStyle/>
          <a:p>
            <a:r>
              <a:rPr lang="en-CA" sz="1600" dirty="0">
                <a:cs typeface="Arial" panose="020B0604020202020204" pitchFamily="34" charset="0"/>
              </a:rPr>
              <a:t>Place the </a:t>
            </a:r>
            <a:r>
              <a:rPr lang="en-CA" sz="1600" b="1" u="sng" dirty="0">
                <a:solidFill>
                  <a:srgbClr val="0070C0"/>
                </a:solidFill>
                <a:cs typeface="Arial" panose="020B0604020202020204" pitchFamily="34" charset="0"/>
              </a:rPr>
              <a:t>BLUE</a:t>
            </a:r>
            <a:r>
              <a:rPr lang="en-CA" sz="1600" dirty="0">
                <a:cs typeface="Arial" panose="020B0604020202020204" pitchFamily="34" charset="0"/>
              </a:rPr>
              <a:t> game cards on the “Pick a Card” section-top of the board. Place game pieces on START. To begin play, student with the next birthday goes first, clockwise from there.</a:t>
            </a:r>
          </a:p>
          <a:p>
            <a:r>
              <a:rPr lang="en-CA" sz="1600" dirty="0">
                <a:cs typeface="Arial" panose="020B0604020202020204" pitchFamily="34" charset="0"/>
              </a:rPr>
              <a:t>Collect $50 each time you pass START.</a:t>
            </a:r>
          </a:p>
          <a:p>
            <a:r>
              <a:rPr lang="en-CA" sz="1600" dirty="0">
                <a:cs typeface="Arial" panose="020B0604020202020204" pitchFamily="34" charset="0"/>
              </a:rPr>
              <a:t>You will start with a $500 loan. You must pay it back with 10% interest to win the game. You owe $550. You need to subtract money from your balance each time you make a payment.</a:t>
            </a:r>
          </a:p>
          <a:p>
            <a:r>
              <a:rPr lang="en-CA" sz="1600" dirty="0">
                <a:cs typeface="Arial" panose="020B0604020202020204" pitchFamily="34" charset="0"/>
              </a:rPr>
              <a:t>You will earn or lose money as you travel around the board. Enter amounts in your workbook.</a:t>
            </a:r>
          </a:p>
          <a:p>
            <a:r>
              <a:rPr lang="en-CA" sz="1600" dirty="0">
                <a:cs typeface="Arial" panose="020B0604020202020204" pitchFamily="34" charset="0"/>
              </a:rPr>
              <a:t>Each time you land on a “Make a Loan Payment” space, enter $100 in your loan payment column and subtract it from the balance column.</a:t>
            </a:r>
          </a:p>
          <a:p>
            <a:r>
              <a:rPr lang="en-CA" sz="1600" dirty="0">
                <a:cs typeface="Arial" panose="020B0604020202020204" pitchFamily="34" charset="0"/>
              </a:rPr>
              <a:t>The first player to pay back the loan with a positive balance wins the round. If you reach the end of the game without paying back the loan, slide back to the beginning and start again.</a:t>
            </a:r>
            <a:endParaRPr lang="en-CA" sz="1600" b="1" dirty="0">
              <a:cs typeface="Arial" panose="020B0604020202020204" pitchFamily="34" charset="0"/>
            </a:endParaRPr>
          </a:p>
        </p:txBody>
      </p:sp>
      <p:sp>
        <p:nvSpPr>
          <p:cNvPr id="2" name="Title 1">
            <a:extLst>
              <a:ext uri="{FF2B5EF4-FFF2-40B4-BE49-F238E27FC236}">
                <a16:creationId xmlns:a16="http://schemas.microsoft.com/office/drawing/2014/main" id="{53D9F275-1B63-DD4F-9B1B-B3D4018BEB37}"/>
              </a:ext>
            </a:extLst>
          </p:cNvPr>
          <p:cNvSpPr>
            <a:spLocks noGrp="1"/>
          </p:cNvSpPr>
          <p:nvPr>
            <p:ph type="title"/>
          </p:nvPr>
        </p:nvSpPr>
        <p:spPr/>
        <p:txBody>
          <a:bodyPr>
            <a:normAutofit/>
          </a:bodyPr>
          <a:lstStyle/>
          <a:p>
            <a:r>
              <a:rPr lang="en-US" sz="3200"/>
              <a:t>Money Tracker | Business Game | Side 2</a:t>
            </a:r>
          </a:p>
        </p:txBody>
      </p:sp>
      <p:pic>
        <p:nvPicPr>
          <p:cNvPr id="3" name="Picture 2">
            <a:extLst>
              <a:ext uri="{FF2B5EF4-FFF2-40B4-BE49-F238E27FC236}">
                <a16:creationId xmlns:a16="http://schemas.microsoft.com/office/drawing/2014/main" id="{E536F79E-7053-4B88-94DE-A5EB542F5E8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79250" y="4819473"/>
            <a:ext cx="2232925" cy="1769653"/>
          </a:xfrm>
          <a:prstGeom prst="rect">
            <a:avLst/>
          </a:prstGeom>
        </p:spPr>
      </p:pic>
    </p:spTree>
    <p:extLst>
      <p:ext uri="{BB962C8B-B14F-4D97-AF65-F5344CB8AC3E}">
        <p14:creationId xmlns:p14="http://schemas.microsoft.com/office/powerpoint/2010/main" val="23283835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823C6-2EF8-584D-90BD-41655EEEED4D}"/>
              </a:ext>
            </a:extLst>
          </p:cNvPr>
          <p:cNvSpPr>
            <a:spLocks noGrp="1"/>
          </p:cNvSpPr>
          <p:nvPr>
            <p:ph type="title"/>
          </p:nvPr>
        </p:nvSpPr>
        <p:spPr/>
        <p:txBody>
          <a:bodyPr/>
          <a:lstStyle/>
          <a:p>
            <a:r>
              <a:rPr lang="en-US"/>
              <a:t>Let’s Start!</a:t>
            </a:r>
          </a:p>
        </p:txBody>
      </p:sp>
      <p:pic>
        <p:nvPicPr>
          <p:cNvPr id="6" name="Picture 5">
            <a:extLst>
              <a:ext uri="{FF2B5EF4-FFF2-40B4-BE49-F238E27FC236}">
                <a16:creationId xmlns:a16="http://schemas.microsoft.com/office/drawing/2014/main" id="{9D15D081-8D34-7B47-9CE0-B18B3C93A38E}"/>
              </a:ext>
            </a:extLst>
          </p:cNvPr>
          <p:cNvPicPr>
            <a:picLocks noChangeAspect="1"/>
          </p:cNvPicPr>
          <p:nvPr/>
        </p:nvPicPr>
        <p:blipFill rotWithShape="1">
          <a:blip r:embed="rId2">
            <a:extLst>
              <a:ext uri="{28A0092B-C50C-407E-A947-70E740481C1C}">
                <a14:useLocalDpi xmlns:a14="http://schemas.microsoft.com/office/drawing/2010/main" val="0"/>
              </a:ext>
            </a:extLst>
          </a:blip>
          <a:srcRect b="31623"/>
          <a:stretch/>
        </p:blipFill>
        <p:spPr>
          <a:xfrm>
            <a:off x="514350" y="1573679"/>
            <a:ext cx="7804888" cy="4665196"/>
          </a:xfrm>
          <a:prstGeom prst="rect">
            <a:avLst/>
          </a:prstGeom>
        </p:spPr>
      </p:pic>
      <p:sp>
        <p:nvSpPr>
          <p:cNvPr id="4" name="Title 3">
            <a:extLst>
              <a:ext uri="{FF2B5EF4-FFF2-40B4-BE49-F238E27FC236}">
                <a16:creationId xmlns:a16="http://schemas.microsoft.com/office/drawing/2014/main" id="{9D86A5A8-525D-744F-82BF-A620C7D13ABC}"/>
              </a:ext>
            </a:extLst>
          </p:cNvPr>
          <p:cNvSpPr txBox="1">
            <a:spLocks/>
          </p:cNvSpPr>
          <p:nvPr/>
        </p:nvSpPr>
        <p:spPr>
          <a:xfrm>
            <a:off x="7921672" y="848611"/>
            <a:ext cx="1187355" cy="7676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a:lstStyle>
          <a:p>
            <a:r>
              <a:rPr lang="en-CA" sz="3200" b="0" dirty="0"/>
              <a:t>Pg.11</a:t>
            </a:r>
          </a:p>
        </p:txBody>
      </p:sp>
      <p:pic>
        <p:nvPicPr>
          <p:cNvPr id="5" name="Picture 4">
            <a:extLst>
              <a:ext uri="{FF2B5EF4-FFF2-40B4-BE49-F238E27FC236}">
                <a16:creationId xmlns:a16="http://schemas.microsoft.com/office/drawing/2014/main" id="{9259E28A-2272-AE4D-9032-7148B2C85F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03763" y="75019"/>
            <a:ext cx="1187355" cy="980755"/>
          </a:xfrm>
          <a:prstGeom prst="rect">
            <a:avLst/>
          </a:prstGeom>
        </p:spPr>
      </p:pic>
    </p:spTree>
    <p:extLst>
      <p:ext uri="{BB962C8B-B14F-4D97-AF65-F5344CB8AC3E}">
        <p14:creationId xmlns:p14="http://schemas.microsoft.com/office/powerpoint/2010/main" val="34687461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Summary and Review </a:t>
            </a:r>
            <a:r>
              <a:rPr lang="en-CA" b="0" dirty="0"/>
              <a:t>– Lesson 4</a:t>
            </a:r>
          </a:p>
        </p:txBody>
      </p:sp>
      <p:sp>
        <p:nvSpPr>
          <p:cNvPr id="3" name="Content Placeholder 2"/>
          <p:cNvSpPr>
            <a:spLocks noGrp="1"/>
          </p:cNvSpPr>
          <p:nvPr>
            <p:ph idx="1"/>
          </p:nvPr>
        </p:nvSpPr>
        <p:spPr/>
        <p:txBody>
          <a:bodyPr/>
          <a:lstStyle/>
          <a:p>
            <a:r>
              <a:rPr lang="en-US" dirty="0"/>
              <a:t>Why do financial institutions lend money?</a:t>
            </a:r>
          </a:p>
          <a:p>
            <a:r>
              <a:rPr lang="en-US" dirty="0"/>
              <a:t>What are some trustworthy borrower traits?</a:t>
            </a:r>
          </a:p>
          <a:p>
            <a:r>
              <a:rPr lang="en-US" dirty="0"/>
              <a:t>How do you record and track financial gains and losses?</a:t>
            </a:r>
          </a:p>
          <a:p>
            <a:endParaRPr lang="en-CA" dirty="0"/>
          </a:p>
        </p:txBody>
      </p:sp>
    </p:spTree>
    <p:extLst>
      <p:ext uri="{BB962C8B-B14F-4D97-AF65-F5344CB8AC3E}">
        <p14:creationId xmlns:p14="http://schemas.microsoft.com/office/powerpoint/2010/main" val="29569525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61C6C-DDC1-5846-B507-956A7686ED80}"/>
              </a:ext>
            </a:extLst>
          </p:cNvPr>
          <p:cNvSpPr>
            <a:spLocks noGrp="1"/>
          </p:cNvSpPr>
          <p:nvPr>
            <p:ph type="title"/>
          </p:nvPr>
        </p:nvSpPr>
        <p:spPr/>
        <p:txBody>
          <a:bodyPr/>
          <a:lstStyle/>
          <a:p>
            <a:r>
              <a:rPr lang="en-US"/>
              <a:t>Wrap Up</a:t>
            </a:r>
          </a:p>
        </p:txBody>
      </p:sp>
      <p:sp>
        <p:nvSpPr>
          <p:cNvPr id="3" name="Content Placeholder 2">
            <a:extLst>
              <a:ext uri="{FF2B5EF4-FFF2-40B4-BE49-F238E27FC236}">
                <a16:creationId xmlns:a16="http://schemas.microsoft.com/office/drawing/2014/main" id="{A119D63D-FC34-C248-9B18-D5D420089F0A}"/>
              </a:ext>
            </a:extLst>
          </p:cNvPr>
          <p:cNvSpPr>
            <a:spLocks noGrp="1"/>
          </p:cNvSpPr>
          <p:nvPr>
            <p:ph idx="1"/>
          </p:nvPr>
        </p:nvSpPr>
        <p:spPr/>
        <p:txBody>
          <a:bodyPr/>
          <a:lstStyle/>
          <a:p>
            <a:pPr marL="0" indent="0">
              <a:buNone/>
            </a:pPr>
            <a:r>
              <a:rPr lang="en-US" dirty="0"/>
              <a:t>Share your feedback:</a:t>
            </a:r>
          </a:p>
          <a:p>
            <a:pPr marL="0" indent="0">
              <a:buNone/>
            </a:pPr>
            <a:endParaRPr lang="en-US" dirty="0"/>
          </a:p>
          <a:p>
            <a:r>
              <a:rPr lang="en-CA" dirty="0"/>
              <a:t>What did you like best about </a:t>
            </a:r>
            <a:r>
              <a:rPr lang="en-CA" i="1" dirty="0"/>
              <a:t>More than Money</a:t>
            </a:r>
            <a:r>
              <a:rPr lang="en-CA" dirty="0"/>
              <a:t>?</a:t>
            </a:r>
          </a:p>
          <a:p>
            <a:endParaRPr lang="en-US" dirty="0"/>
          </a:p>
          <a:p>
            <a:r>
              <a:rPr lang="en-CA" dirty="0"/>
              <a:t>What did you learn?</a:t>
            </a:r>
          </a:p>
        </p:txBody>
      </p:sp>
    </p:spTree>
    <p:extLst>
      <p:ext uri="{BB962C8B-B14F-4D97-AF65-F5344CB8AC3E}">
        <p14:creationId xmlns:p14="http://schemas.microsoft.com/office/powerpoint/2010/main" val="37497612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BEB3BD8-9AB2-2846-8993-A5C46F56A8CC}"/>
              </a:ext>
            </a:extLst>
          </p:cNvPr>
          <p:cNvSpPr txBox="1">
            <a:spLocks/>
          </p:cNvSpPr>
          <p:nvPr/>
        </p:nvSpPr>
        <p:spPr>
          <a:xfrm>
            <a:off x="647312" y="729021"/>
            <a:ext cx="7886700" cy="767638"/>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a:lstStyle>
          <a:p>
            <a:r>
              <a:rPr lang="en-US"/>
              <a:t>Thank you!</a:t>
            </a:r>
          </a:p>
        </p:txBody>
      </p:sp>
      <p:pic>
        <p:nvPicPr>
          <p:cNvPr id="5" name="Picture 4">
            <a:extLst>
              <a:ext uri="{FF2B5EF4-FFF2-40B4-BE49-F238E27FC236}">
                <a16:creationId xmlns:a16="http://schemas.microsoft.com/office/drawing/2014/main" id="{AC1095DC-88F7-5D42-AF29-9046962306E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52066"/>
          <a:stretch/>
        </p:blipFill>
        <p:spPr>
          <a:xfrm>
            <a:off x="4246880" y="307910"/>
            <a:ext cx="3657600" cy="5910312"/>
          </a:xfrm>
          <a:prstGeom prst="rect">
            <a:avLst/>
          </a:prstGeom>
        </p:spPr>
      </p:pic>
    </p:spTree>
    <p:extLst>
      <p:ext uri="{BB962C8B-B14F-4D97-AF65-F5344CB8AC3E}">
        <p14:creationId xmlns:p14="http://schemas.microsoft.com/office/powerpoint/2010/main" val="37828710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3201</TotalTime>
  <Words>1833</Words>
  <Application>Microsoft Office PowerPoint</Application>
  <PresentationFormat>On-screen Show (4:3)</PresentationFormat>
  <Paragraphs>296</Paragraphs>
  <Slides>61</Slides>
  <Notes>10</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61</vt:i4>
      </vt:variant>
    </vt:vector>
  </HeadingPairs>
  <TitlesOfParts>
    <vt:vector size="67" baseType="lpstr">
      <vt:lpstr>Arial</vt:lpstr>
      <vt:lpstr>Calibri</vt:lpstr>
      <vt:lpstr>Calibri Light</vt:lpstr>
      <vt:lpstr>Garamond</vt:lpstr>
      <vt:lpstr>Wingdings</vt:lpstr>
      <vt:lpstr>Office Theme</vt:lpstr>
      <vt:lpstr>PowerPoint Presentation</vt:lpstr>
      <vt:lpstr>Introduction</vt:lpstr>
      <vt:lpstr>Agenda</vt:lpstr>
      <vt:lpstr>PowerPoint Presentation</vt:lpstr>
      <vt:lpstr>Objectives</vt:lpstr>
      <vt:lpstr>How do you think these are related?</vt:lpstr>
      <vt:lpstr>Our Money Helpers</vt:lpstr>
      <vt:lpstr>If money grew in a garden…</vt:lpstr>
      <vt:lpstr>What if money grew in a garden?</vt:lpstr>
      <vt:lpstr>What is money?</vt:lpstr>
      <vt:lpstr>PowerPoint Presentation</vt:lpstr>
      <vt:lpstr>How others use money</vt:lpstr>
      <vt:lpstr>Money on the move</vt:lpstr>
      <vt:lpstr>Earn, Save, Spend</vt:lpstr>
      <vt:lpstr>What is interest?</vt:lpstr>
      <vt:lpstr>Money Tracker</vt:lpstr>
      <vt:lpstr>BINGO</vt:lpstr>
      <vt:lpstr>Let’s Start!</vt:lpstr>
      <vt:lpstr>Summary and Review – Lesson 1</vt:lpstr>
      <vt:lpstr>PowerPoint Presentation</vt:lpstr>
      <vt:lpstr>Objectives</vt:lpstr>
      <vt:lpstr>What are entrepreneurs?</vt:lpstr>
      <vt:lpstr>Business, Goods and Services</vt:lpstr>
      <vt:lpstr>What is an entrepreneur?</vt:lpstr>
      <vt:lpstr>Select 3-4 Interests</vt:lpstr>
      <vt:lpstr>What are skills?</vt:lpstr>
      <vt:lpstr>New character</vt:lpstr>
      <vt:lpstr>Can skills help a business?</vt:lpstr>
      <vt:lpstr>Select a Business Idea</vt:lpstr>
      <vt:lpstr>Money Tracker | Business Game | Side 1</vt:lpstr>
      <vt:lpstr>Business Game Money Tracker</vt:lpstr>
      <vt:lpstr>Summary and Review – Lesson 2</vt:lpstr>
      <vt:lpstr>PowerPoint Presentation</vt:lpstr>
      <vt:lpstr>Objectives</vt:lpstr>
      <vt:lpstr>What is a business plan?</vt:lpstr>
      <vt:lpstr>5W’s Business Plan</vt:lpstr>
      <vt:lpstr>New characters</vt:lpstr>
      <vt:lpstr>What are the 5W’s of Ida’s business?</vt:lpstr>
      <vt:lpstr>What is advertising?</vt:lpstr>
      <vt:lpstr>Business Plan for Ida</vt:lpstr>
      <vt:lpstr>What are expenses?</vt:lpstr>
      <vt:lpstr>Your Business Plan</vt:lpstr>
      <vt:lpstr>Summary and Review – Lesson 3</vt:lpstr>
      <vt:lpstr>PowerPoint Presentation</vt:lpstr>
      <vt:lpstr>Objectives</vt:lpstr>
      <vt:lpstr> Review: Financial Institutions</vt:lpstr>
      <vt:lpstr>Review: Money on the move</vt:lpstr>
      <vt:lpstr>What is a business loan?</vt:lpstr>
      <vt:lpstr>Ida’s Decision Making</vt:lpstr>
      <vt:lpstr>Questions</vt:lpstr>
      <vt:lpstr>What is decision making?</vt:lpstr>
      <vt:lpstr>Simple Decision-making Chart</vt:lpstr>
      <vt:lpstr>Traits of a Trustworthy Borrower</vt:lpstr>
      <vt:lpstr>Do you lend this person the money?</vt:lpstr>
      <vt:lpstr>Decision Making Examples</vt:lpstr>
      <vt:lpstr>Paying back a loan</vt:lpstr>
      <vt:lpstr>Money Tracker | Business Game | Side 2</vt:lpstr>
      <vt:lpstr>Let’s Start!</vt:lpstr>
      <vt:lpstr>Summary and Review – Lesson 4</vt:lpstr>
      <vt:lpstr>Wrap Up</vt:lpstr>
      <vt:lpstr>PowerPoint Presentation</vt:lpstr>
    </vt:vector>
  </TitlesOfParts>
  <Company>JABC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Marketing.Co-Op</dc:creator>
  <cp:lastModifiedBy>Kari Buchanan</cp:lastModifiedBy>
  <cp:revision>93</cp:revision>
  <dcterms:created xsi:type="dcterms:W3CDTF">2019-05-08T18:18:04Z</dcterms:created>
  <dcterms:modified xsi:type="dcterms:W3CDTF">2020-09-28T18:56:40Z</dcterms:modified>
</cp:coreProperties>
</file>