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4"/>
    <p:sldMasterId id="2147483648" r:id="rId5"/>
    <p:sldMasterId id="2147483876" r:id="rId6"/>
    <p:sldMasterId id="2147483886" r:id="rId7"/>
    <p:sldMasterId id="2147483896" r:id="rId8"/>
  </p:sldMasterIdLst>
  <p:notesMasterIdLst>
    <p:notesMasterId r:id="rId176"/>
  </p:notesMasterIdLst>
  <p:handoutMasterIdLst>
    <p:handoutMasterId r:id="rId177"/>
  </p:handoutMasterIdLst>
  <p:sldIdLst>
    <p:sldId id="314" r:id="rId9"/>
    <p:sldId id="2145706410" r:id="rId10"/>
    <p:sldId id="515" r:id="rId11"/>
    <p:sldId id="330" r:id="rId12"/>
    <p:sldId id="331" r:id="rId13"/>
    <p:sldId id="420" r:id="rId14"/>
    <p:sldId id="336" r:id="rId15"/>
    <p:sldId id="332" r:id="rId16"/>
    <p:sldId id="334" r:id="rId17"/>
    <p:sldId id="335" r:id="rId18"/>
    <p:sldId id="512" r:id="rId19"/>
    <p:sldId id="337" r:id="rId20"/>
    <p:sldId id="338" r:id="rId21"/>
    <p:sldId id="339" r:id="rId22"/>
    <p:sldId id="341" r:id="rId23"/>
    <p:sldId id="340" r:id="rId24"/>
    <p:sldId id="342" r:id="rId25"/>
    <p:sldId id="343" r:id="rId26"/>
    <p:sldId id="344" r:id="rId27"/>
    <p:sldId id="345" r:id="rId28"/>
    <p:sldId id="346" r:id="rId29"/>
    <p:sldId id="347" r:id="rId30"/>
    <p:sldId id="431" r:id="rId31"/>
    <p:sldId id="348" r:id="rId32"/>
    <p:sldId id="349" r:id="rId33"/>
    <p:sldId id="350" r:id="rId34"/>
    <p:sldId id="351" r:id="rId35"/>
    <p:sldId id="352" r:id="rId36"/>
    <p:sldId id="353" r:id="rId37"/>
    <p:sldId id="354" r:id="rId38"/>
    <p:sldId id="355" r:id="rId39"/>
    <p:sldId id="356" r:id="rId40"/>
    <p:sldId id="358" r:id="rId41"/>
    <p:sldId id="385" r:id="rId42"/>
    <p:sldId id="520" r:id="rId43"/>
    <p:sldId id="521" r:id="rId44"/>
    <p:sldId id="359" r:id="rId45"/>
    <p:sldId id="386" r:id="rId46"/>
    <p:sldId id="432" r:id="rId47"/>
    <p:sldId id="360" r:id="rId48"/>
    <p:sldId id="361" r:id="rId49"/>
    <p:sldId id="362" r:id="rId50"/>
    <p:sldId id="363" r:id="rId51"/>
    <p:sldId id="364" r:id="rId52"/>
    <p:sldId id="365" r:id="rId53"/>
    <p:sldId id="366" r:id="rId54"/>
    <p:sldId id="367" r:id="rId55"/>
    <p:sldId id="438" r:id="rId56"/>
    <p:sldId id="368" r:id="rId57"/>
    <p:sldId id="439" r:id="rId58"/>
    <p:sldId id="441" r:id="rId59"/>
    <p:sldId id="442" r:id="rId60"/>
    <p:sldId id="443" r:id="rId61"/>
    <p:sldId id="444" r:id="rId62"/>
    <p:sldId id="445" r:id="rId63"/>
    <p:sldId id="446" r:id="rId64"/>
    <p:sldId id="369" r:id="rId65"/>
    <p:sldId id="526" r:id="rId66"/>
    <p:sldId id="527" r:id="rId67"/>
    <p:sldId id="450" r:id="rId68"/>
    <p:sldId id="372" r:id="rId69"/>
    <p:sldId id="451" r:id="rId70"/>
    <p:sldId id="452" r:id="rId71"/>
    <p:sldId id="453" r:id="rId72"/>
    <p:sldId id="454" r:id="rId73"/>
    <p:sldId id="455" r:id="rId74"/>
    <p:sldId id="456" r:id="rId75"/>
    <p:sldId id="371" r:id="rId76"/>
    <p:sldId id="388" r:id="rId77"/>
    <p:sldId id="389" r:id="rId78"/>
    <p:sldId id="457" r:id="rId79"/>
    <p:sldId id="458" r:id="rId80"/>
    <p:sldId id="2145706411" r:id="rId81"/>
    <p:sldId id="516" r:id="rId82"/>
    <p:sldId id="391" r:id="rId83"/>
    <p:sldId id="469" r:id="rId84"/>
    <p:sldId id="384" r:id="rId85"/>
    <p:sldId id="414" r:id="rId86"/>
    <p:sldId id="470" r:id="rId87"/>
    <p:sldId id="524" r:id="rId88"/>
    <p:sldId id="525" r:id="rId89"/>
    <p:sldId id="471" r:id="rId90"/>
    <p:sldId id="413" r:id="rId91"/>
    <p:sldId id="459" r:id="rId92"/>
    <p:sldId id="375" r:id="rId93"/>
    <p:sldId id="376" r:id="rId94"/>
    <p:sldId id="377" r:id="rId95"/>
    <p:sldId id="378" r:id="rId96"/>
    <p:sldId id="379" r:id="rId97"/>
    <p:sldId id="380" r:id="rId98"/>
    <p:sldId id="381" r:id="rId99"/>
    <p:sldId id="467" r:id="rId100"/>
    <p:sldId id="373" r:id="rId101"/>
    <p:sldId id="460" r:id="rId102"/>
    <p:sldId id="461" r:id="rId103"/>
    <p:sldId id="462" r:id="rId104"/>
    <p:sldId id="463" r:id="rId105"/>
    <p:sldId id="464" r:id="rId106"/>
    <p:sldId id="465" r:id="rId107"/>
    <p:sldId id="382" r:id="rId108"/>
    <p:sldId id="383" r:id="rId109"/>
    <p:sldId id="392" r:id="rId110"/>
    <p:sldId id="393" r:id="rId111"/>
    <p:sldId id="394" r:id="rId112"/>
    <p:sldId id="401" r:id="rId113"/>
    <p:sldId id="402" r:id="rId114"/>
    <p:sldId id="395" r:id="rId115"/>
    <p:sldId id="403" r:id="rId116"/>
    <p:sldId id="396" r:id="rId117"/>
    <p:sldId id="400" r:id="rId118"/>
    <p:sldId id="399" r:id="rId119"/>
    <p:sldId id="398" r:id="rId120"/>
    <p:sldId id="404" r:id="rId121"/>
    <p:sldId id="405" r:id="rId122"/>
    <p:sldId id="406" r:id="rId123"/>
    <p:sldId id="407" r:id="rId124"/>
    <p:sldId id="408" r:id="rId125"/>
    <p:sldId id="409" r:id="rId126"/>
    <p:sldId id="410" r:id="rId127"/>
    <p:sldId id="411" r:id="rId128"/>
    <p:sldId id="468" r:id="rId129"/>
    <p:sldId id="517" r:id="rId130"/>
    <p:sldId id="416" r:id="rId131"/>
    <p:sldId id="472" r:id="rId132"/>
    <p:sldId id="473" r:id="rId133"/>
    <p:sldId id="397" r:id="rId134"/>
    <p:sldId id="474" r:id="rId135"/>
    <p:sldId id="475" r:id="rId136"/>
    <p:sldId id="476" r:id="rId137"/>
    <p:sldId id="477" r:id="rId138"/>
    <p:sldId id="478" r:id="rId139"/>
    <p:sldId id="479" r:id="rId140"/>
    <p:sldId id="518" r:id="rId141"/>
    <p:sldId id="480" r:id="rId142"/>
    <p:sldId id="481" r:id="rId143"/>
    <p:sldId id="483" r:id="rId144"/>
    <p:sldId id="484" r:id="rId145"/>
    <p:sldId id="485" r:id="rId146"/>
    <p:sldId id="487" r:id="rId147"/>
    <p:sldId id="488" r:id="rId148"/>
    <p:sldId id="486" r:id="rId149"/>
    <p:sldId id="440" r:id="rId150"/>
    <p:sldId id="447" r:id="rId151"/>
    <p:sldId id="448" r:id="rId152"/>
    <p:sldId id="449" r:id="rId153"/>
    <p:sldId id="489" r:id="rId154"/>
    <p:sldId id="519" r:id="rId155"/>
    <p:sldId id="490" r:id="rId156"/>
    <p:sldId id="500" r:id="rId157"/>
    <p:sldId id="499" r:id="rId158"/>
    <p:sldId id="501" r:id="rId159"/>
    <p:sldId id="502" r:id="rId160"/>
    <p:sldId id="503" r:id="rId161"/>
    <p:sldId id="504" r:id="rId162"/>
    <p:sldId id="505" r:id="rId163"/>
    <p:sldId id="506" r:id="rId164"/>
    <p:sldId id="507" r:id="rId165"/>
    <p:sldId id="508" r:id="rId166"/>
    <p:sldId id="509" r:id="rId167"/>
    <p:sldId id="493" r:id="rId168"/>
    <p:sldId id="491" r:id="rId169"/>
    <p:sldId id="492" r:id="rId170"/>
    <p:sldId id="510" r:id="rId171"/>
    <p:sldId id="495" r:id="rId172"/>
    <p:sldId id="494" r:id="rId173"/>
    <p:sldId id="496" r:id="rId174"/>
    <p:sldId id="511" r:id="rId1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96EF755-CC51-4C82-82AF-780F13F0158B}">
          <p14:sldIdLst>
            <p14:sldId id="314"/>
            <p14:sldId id="2145706410"/>
            <p14:sldId id="515"/>
            <p14:sldId id="330"/>
            <p14:sldId id="331"/>
            <p14:sldId id="420"/>
            <p14:sldId id="336"/>
            <p14:sldId id="332"/>
            <p14:sldId id="334"/>
            <p14:sldId id="335"/>
            <p14:sldId id="512"/>
            <p14:sldId id="337"/>
            <p14:sldId id="338"/>
            <p14:sldId id="339"/>
            <p14:sldId id="341"/>
            <p14:sldId id="340"/>
            <p14:sldId id="342"/>
            <p14:sldId id="343"/>
            <p14:sldId id="344"/>
            <p14:sldId id="345"/>
            <p14:sldId id="346"/>
            <p14:sldId id="347"/>
            <p14:sldId id="431"/>
            <p14:sldId id="348"/>
            <p14:sldId id="349"/>
            <p14:sldId id="350"/>
            <p14:sldId id="351"/>
            <p14:sldId id="352"/>
            <p14:sldId id="353"/>
            <p14:sldId id="354"/>
            <p14:sldId id="355"/>
            <p14:sldId id="356"/>
            <p14:sldId id="358"/>
            <p14:sldId id="385"/>
            <p14:sldId id="520"/>
            <p14:sldId id="521"/>
            <p14:sldId id="359"/>
            <p14:sldId id="386"/>
            <p14:sldId id="432"/>
            <p14:sldId id="360"/>
            <p14:sldId id="361"/>
            <p14:sldId id="362"/>
            <p14:sldId id="363"/>
            <p14:sldId id="364"/>
            <p14:sldId id="365"/>
            <p14:sldId id="366"/>
            <p14:sldId id="367"/>
            <p14:sldId id="438"/>
            <p14:sldId id="368"/>
            <p14:sldId id="439"/>
            <p14:sldId id="441"/>
            <p14:sldId id="442"/>
            <p14:sldId id="443"/>
            <p14:sldId id="444"/>
            <p14:sldId id="445"/>
            <p14:sldId id="446"/>
            <p14:sldId id="369"/>
            <p14:sldId id="526"/>
            <p14:sldId id="527"/>
            <p14:sldId id="450"/>
            <p14:sldId id="372"/>
            <p14:sldId id="451"/>
            <p14:sldId id="452"/>
            <p14:sldId id="453"/>
            <p14:sldId id="454"/>
            <p14:sldId id="455"/>
            <p14:sldId id="456"/>
            <p14:sldId id="371"/>
            <p14:sldId id="388"/>
            <p14:sldId id="389"/>
            <p14:sldId id="457"/>
            <p14:sldId id="458"/>
            <p14:sldId id="2145706411"/>
            <p14:sldId id="516"/>
            <p14:sldId id="391"/>
            <p14:sldId id="469"/>
            <p14:sldId id="384"/>
            <p14:sldId id="414"/>
            <p14:sldId id="470"/>
            <p14:sldId id="524"/>
            <p14:sldId id="525"/>
            <p14:sldId id="471"/>
            <p14:sldId id="413"/>
            <p14:sldId id="459"/>
            <p14:sldId id="375"/>
            <p14:sldId id="376"/>
            <p14:sldId id="377"/>
            <p14:sldId id="378"/>
            <p14:sldId id="379"/>
            <p14:sldId id="380"/>
            <p14:sldId id="381"/>
            <p14:sldId id="467"/>
            <p14:sldId id="373"/>
            <p14:sldId id="460"/>
            <p14:sldId id="461"/>
            <p14:sldId id="462"/>
            <p14:sldId id="463"/>
            <p14:sldId id="464"/>
            <p14:sldId id="465"/>
            <p14:sldId id="382"/>
            <p14:sldId id="383"/>
            <p14:sldId id="392"/>
            <p14:sldId id="393"/>
            <p14:sldId id="394"/>
            <p14:sldId id="401"/>
            <p14:sldId id="402"/>
            <p14:sldId id="395"/>
            <p14:sldId id="403"/>
            <p14:sldId id="396"/>
            <p14:sldId id="400"/>
            <p14:sldId id="399"/>
            <p14:sldId id="398"/>
            <p14:sldId id="404"/>
            <p14:sldId id="405"/>
            <p14:sldId id="406"/>
            <p14:sldId id="407"/>
            <p14:sldId id="408"/>
            <p14:sldId id="409"/>
            <p14:sldId id="410"/>
            <p14:sldId id="411"/>
            <p14:sldId id="468"/>
            <p14:sldId id="517"/>
            <p14:sldId id="416"/>
            <p14:sldId id="472"/>
            <p14:sldId id="473"/>
            <p14:sldId id="397"/>
            <p14:sldId id="474"/>
            <p14:sldId id="475"/>
            <p14:sldId id="476"/>
            <p14:sldId id="477"/>
            <p14:sldId id="478"/>
            <p14:sldId id="479"/>
            <p14:sldId id="518"/>
            <p14:sldId id="480"/>
            <p14:sldId id="481"/>
            <p14:sldId id="483"/>
            <p14:sldId id="484"/>
            <p14:sldId id="485"/>
            <p14:sldId id="487"/>
            <p14:sldId id="488"/>
            <p14:sldId id="486"/>
            <p14:sldId id="440"/>
            <p14:sldId id="447"/>
            <p14:sldId id="448"/>
            <p14:sldId id="449"/>
            <p14:sldId id="489"/>
            <p14:sldId id="519"/>
            <p14:sldId id="490"/>
            <p14:sldId id="500"/>
            <p14:sldId id="499"/>
            <p14:sldId id="501"/>
            <p14:sldId id="502"/>
            <p14:sldId id="503"/>
            <p14:sldId id="504"/>
            <p14:sldId id="505"/>
            <p14:sldId id="506"/>
            <p14:sldId id="507"/>
            <p14:sldId id="508"/>
            <p14:sldId id="509"/>
            <p14:sldId id="493"/>
            <p14:sldId id="491"/>
            <p14:sldId id="492"/>
            <p14:sldId id="510"/>
            <p14:sldId id="495"/>
            <p14:sldId id="494"/>
            <p14:sldId id="496"/>
            <p14:sldId id="51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F4DAE2-36A5-0F55-9CB9-9B4D1A4E7DB6}" name="Jenny Early" initials="JE" userId="S::jearly@jacentralontario.org::8c4db70d-eb3c-432a-9bed-1eb3eee2a4a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6B17B"/>
    <a:srgbClr val="00A0AF"/>
    <a:srgbClr val="D0DDE8"/>
    <a:srgbClr val="E2E34F"/>
    <a:srgbClr val="00763D"/>
    <a:srgbClr val="E3E2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CE3118-C20D-4D0E-854A-1B79730AE1D8}" v="12" dt="2024-10-22T04:10:45.0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26" autoAdjust="0"/>
    <p:restoredTop sz="51742" autoAdjust="0"/>
  </p:normalViewPr>
  <p:slideViewPr>
    <p:cSldViewPr snapToGrid="0">
      <p:cViewPr varScale="1">
        <p:scale>
          <a:sx n="58" d="100"/>
          <a:sy n="58" d="100"/>
        </p:scale>
        <p:origin x="2256" y="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slide" Target="slides/slide130.xml"/><Relationship Id="rId159" Type="http://schemas.openxmlformats.org/officeDocument/2006/relationships/slide" Target="slides/slide151.xml"/><Relationship Id="rId170" Type="http://schemas.openxmlformats.org/officeDocument/2006/relationships/slide" Target="slides/slide162.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slide" Target="slides/slide120.xml"/><Relationship Id="rId149" Type="http://schemas.openxmlformats.org/officeDocument/2006/relationships/slide" Target="slides/slide141.xml"/><Relationship Id="rId5" Type="http://schemas.openxmlformats.org/officeDocument/2006/relationships/slideMaster" Target="slideMasters/slideMaster2.xml"/><Relationship Id="rId95" Type="http://schemas.openxmlformats.org/officeDocument/2006/relationships/slide" Target="slides/slide87.xml"/><Relationship Id="rId160" Type="http://schemas.openxmlformats.org/officeDocument/2006/relationships/slide" Target="slides/slide152.xml"/><Relationship Id="rId181" Type="http://schemas.openxmlformats.org/officeDocument/2006/relationships/tableStyles" Target="tableStyles.xml"/><Relationship Id="rId22" Type="http://schemas.openxmlformats.org/officeDocument/2006/relationships/slide" Target="slides/slide14.xml"/><Relationship Id="rId43" Type="http://schemas.openxmlformats.org/officeDocument/2006/relationships/slide" Target="slides/slide35.xml"/><Relationship Id="rId64" Type="http://schemas.openxmlformats.org/officeDocument/2006/relationships/slide" Target="slides/slide56.xml"/><Relationship Id="rId118" Type="http://schemas.openxmlformats.org/officeDocument/2006/relationships/slide" Target="slides/slide110.xml"/><Relationship Id="rId139" Type="http://schemas.openxmlformats.org/officeDocument/2006/relationships/slide" Target="slides/slide131.xml"/><Relationship Id="rId85" Type="http://schemas.openxmlformats.org/officeDocument/2006/relationships/slide" Target="slides/slide77.xml"/><Relationship Id="rId150" Type="http://schemas.openxmlformats.org/officeDocument/2006/relationships/slide" Target="slides/slide142.xml"/><Relationship Id="rId171" Type="http://schemas.openxmlformats.org/officeDocument/2006/relationships/slide" Target="slides/slide163.xml"/><Relationship Id="rId12" Type="http://schemas.openxmlformats.org/officeDocument/2006/relationships/slide" Target="slides/slide4.xml"/><Relationship Id="rId33" Type="http://schemas.openxmlformats.org/officeDocument/2006/relationships/slide" Target="slides/slide25.xml"/><Relationship Id="rId108" Type="http://schemas.openxmlformats.org/officeDocument/2006/relationships/slide" Target="slides/slide100.xml"/><Relationship Id="rId129" Type="http://schemas.openxmlformats.org/officeDocument/2006/relationships/slide" Target="slides/slide121.xml"/><Relationship Id="rId54" Type="http://schemas.openxmlformats.org/officeDocument/2006/relationships/slide" Target="slides/slide46.xml"/><Relationship Id="rId75" Type="http://schemas.openxmlformats.org/officeDocument/2006/relationships/slide" Target="slides/slide67.xml"/><Relationship Id="rId96" Type="http://schemas.openxmlformats.org/officeDocument/2006/relationships/slide" Target="slides/slide88.xml"/><Relationship Id="rId140" Type="http://schemas.openxmlformats.org/officeDocument/2006/relationships/slide" Target="slides/slide132.xml"/><Relationship Id="rId161" Type="http://schemas.openxmlformats.org/officeDocument/2006/relationships/slide" Target="slides/slide153.xml"/><Relationship Id="rId182" Type="http://schemas.microsoft.com/office/2016/11/relationships/changesInfo" Target="changesInfos/changesInfo1.xml"/><Relationship Id="rId6" Type="http://schemas.openxmlformats.org/officeDocument/2006/relationships/slideMaster" Target="slideMasters/slideMaster3.xml"/><Relationship Id="rId23" Type="http://schemas.openxmlformats.org/officeDocument/2006/relationships/slide" Target="slides/slide15.xml"/><Relationship Id="rId119" Type="http://schemas.openxmlformats.org/officeDocument/2006/relationships/slide" Target="slides/slide111.xml"/><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openxmlformats.org/officeDocument/2006/relationships/slide" Target="slides/slide122.xml"/><Relationship Id="rId135" Type="http://schemas.openxmlformats.org/officeDocument/2006/relationships/slide" Target="slides/slide127.xml"/><Relationship Id="rId151" Type="http://schemas.openxmlformats.org/officeDocument/2006/relationships/slide" Target="slides/slide143.xml"/><Relationship Id="rId156" Type="http://schemas.openxmlformats.org/officeDocument/2006/relationships/slide" Target="slides/slide148.xml"/><Relationship Id="rId177" Type="http://schemas.openxmlformats.org/officeDocument/2006/relationships/handoutMaster" Target="handoutMasters/handoutMaster1.xml"/><Relationship Id="rId172" Type="http://schemas.openxmlformats.org/officeDocument/2006/relationships/slide" Target="slides/slide164.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slide" Target="slides/slide133.xml"/><Relationship Id="rId146" Type="http://schemas.openxmlformats.org/officeDocument/2006/relationships/slide" Target="slides/slide138.xml"/><Relationship Id="rId167" Type="http://schemas.openxmlformats.org/officeDocument/2006/relationships/slide" Target="slides/slide159.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162" Type="http://schemas.openxmlformats.org/officeDocument/2006/relationships/slide" Target="slides/slide154.xml"/><Relationship Id="rId183" Type="http://schemas.microsoft.com/office/2015/10/relationships/revisionInfo" Target="revisionInfo.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157" Type="http://schemas.openxmlformats.org/officeDocument/2006/relationships/slide" Target="slides/slide149.xml"/><Relationship Id="rId178" Type="http://schemas.openxmlformats.org/officeDocument/2006/relationships/presProps" Target="presProps.xml"/><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slide" Target="slides/slide144.xml"/><Relationship Id="rId173" Type="http://schemas.openxmlformats.org/officeDocument/2006/relationships/slide" Target="slides/slide165.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slide" Target="slides/slide139.xml"/><Relationship Id="rId168" Type="http://schemas.openxmlformats.org/officeDocument/2006/relationships/slide" Target="slides/slide160.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163" Type="http://schemas.openxmlformats.org/officeDocument/2006/relationships/slide" Target="slides/slide155.xml"/><Relationship Id="rId184" Type="http://schemas.microsoft.com/office/2018/10/relationships/authors" Target="authors.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158" Type="http://schemas.openxmlformats.org/officeDocument/2006/relationships/slide" Target="slides/slide150.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slide" Target="slides/slide145.xml"/><Relationship Id="rId174" Type="http://schemas.openxmlformats.org/officeDocument/2006/relationships/slide" Target="slides/slide166.xml"/><Relationship Id="rId179" Type="http://schemas.openxmlformats.org/officeDocument/2006/relationships/viewProps" Target="viewProps.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slide" Target="slides/slide135.xml"/><Relationship Id="rId148" Type="http://schemas.openxmlformats.org/officeDocument/2006/relationships/slide" Target="slides/slide140.xml"/><Relationship Id="rId164" Type="http://schemas.openxmlformats.org/officeDocument/2006/relationships/slide" Target="slides/slide156.xml"/><Relationship Id="rId169" Type="http://schemas.openxmlformats.org/officeDocument/2006/relationships/slide" Target="slides/slide161.xml"/><Relationship Id="rId4" Type="http://schemas.openxmlformats.org/officeDocument/2006/relationships/slideMaster" Target="slideMasters/slideMaster1.xml"/><Relationship Id="rId9" Type="http://schemas.openxmlformats.org/officeDocument/2006/relationships/slide" Target="slides/slide1.xml"/><Relationship Id="rId180" Type="http://schemas.openxmlformats.org/officeDocument/2006/relationships/theme" Target="theme/theme1.xml"/><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54" Type="http://schemas.openxmlformats.org/officeDocument/2006/relationships/slide" Target="slides/slide146.xml"/><Relationship Id="rId175" Type="http://schemas.openxmlformats.org/officeDocument/2006/relationships/slide" Target="slides/slide167.xml"/><Relationship Id="rId16" Type="http://schemas.openxmlformats.org/officeDocument/2006/relationships/slide" Target="slides/slide8.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44" Type="http://schemas.openxmlformats.org/officeDocument/2006/relationships/slide" Target="slides/slide136.xml"/><Relationship Id="rId90" Type="http://schemas.openxmlformats.org/officeDocument/2006/relationships/slide" Target="slides/slide82.xml"/><Relationship Id="rId165" Type="http://schemas.openxmlformats.org/officeDocument/2006/relationships/slide" Target="slides/slide157.xml"/><Relationship Id="rId27" Type="http://schemas.openxmlformats.org/officeDocument/2006/relationships/slide" Target="slides/slide19.xml"/><Relationship Id="rId48" Type="http://schemas.openxmlformats.org/officeDocument/2006/relationships/slide" Target="slides/slide40.xml"/><Relationship Id="rId69" Type="http://schemas.openxmlformats.org/officeDocument/2006/relationships/slide" Target="slides/slide61.xml"/><Relationship Id="rId113" Type="http://schemas.openxmlformats.org/officeDocument/2006/relationships/slide" Target="slides/slide105.xml"/><Relationship Id="rId134" Type="http://schemas.openxmlformats.org/officeDocument/2006/relationships/slide" Target="slides/slide126.xml"/><Relationship Id="rId80" Type="http://schemas.openxmlformats.org/officeDocument/2006/relationships/slide" Target="slides/slide72.xml"/><Relationship Id="rId155" Type="http://schemas.openxmlformats.org/officeDocument/2006/relationships/slide" Target="slides/slide147.xml"/><Relationship Id="rId176" Type="http://schemas.openxmlformats.org/officeDocument/2006/relationships/notesMaster" Target="notesMasters/notesMaster1.xml"/><Relationship Id="rId17" Type="http://schemas.openxmlformats.org/officeDocument/2006/relationships/slide" Target="slides/slide9.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24" Type="http://schemas.openxmlformats.org/officeDocument/2006/relationships/slide" Target="slides/slide116.xml"/><Relationship Id="rId70" Type="http://schemas.openxmlformats.org/officeDocument/2006/relationships/slide" Target="slides/slide62.xml"/><Relationship Id="rId91" Type="http://schemas.openxmlformats.org/officeDocument/2006/relationships/slide" Target="slides/slide83.xml"/><Relationship Id="rId145" Type="http://schemas.openxmlformats.org/officeDocument/2006/relationships/slide" Target="slides/slide137.xml"/><Relationship Id="rId166" Type="http://schemas.openxmlformats.org/officeDocument/2006/relationships/slide" Target="slides/slide158.xml"/><Relationship Id="rId1" Type="http://schemas.openxmlformats.org/officeDocument/2006/relationships/customXml" Target="../customXml/item1.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ia Ly" userId="dceab7bc-c307-4dc4-a7b2-4f10d9eb89e1" providerId="ADAL" clId="{6DCE3118-C20D-4D0E-854A-1B79730AE1D8}"/>
    <pc:docChg chg="custSel delSld modSld modSection">
      <pc:chgData name="Lucia Ly" userId="dceab7bc-c307-4dc4-a7b2-4f10d9eb89e1" providerId="ADAL" clId="{6DCE3118-C20D-4D0E-854A-1B79730AE1D8}" dt="2024-10-22T04:11:42.063" v="3091" actId="20577"/>
      <pc:docMkLst>
        <pc:docMk/>
      </pc:docMkLst>
      <pc:sldChg chg="modNotesTx">
        <pc:chgData name="Lucia Ly" userId="dceab7bc-c307-4dc4-a7b2-4f10d9eb89e1" providerId="ADAL" clId="{6DCE3118-C20D-4D0E-854A-1B79730AE1D8}" dt="2024-10-21T07:25:29.351" v="809" actId="20577"/>
        <pc:sldMkLst>
          <pc:docMk/>
          <pc:sldMk cId="2188968707" sldId="314"/>
        </pc:sldMkLst>
      </pc:sldChg>
      <pc:sldChg chg="modNotesTx">
        <pc:chgData name="Lucia Ly" userId="dceab7bc-c307-4dc4-a7b2-4f10d9eb89e1" providerId="ADAL" clId="{6DCE3118-C20D-4D0E-854A-1B79730AE1D8}" dt="2024-10-21T07:32:20.523" v="1905" actId="20577"/>
        <pc:sldMkLst>
          <pc:docMk/>
          <pc:sldMk cId="4264511113" sldId="331"/>
        </pc:sldMkLst>
      </pc:sldChg>
      <pc:sldChg chg="modNotesTx">
        <pc:chgData name="Lucia Ly" userId="dceab7bc-c307-4dc4-a7b2-4f10d9eb89e1" providerId="ADAL" clId="{6DCE3118-C20D-4D0E-854A-1B79730AE1D8}" dt="2024-10-21T07:34:24.232" v="1973" actId="5793"/>
        <pc:sldMkLst>
          <pc:docMk/>
          <pc:sldMk cId="2849379788" sldId="334"/>
        </pc:sldMkLst>
      </pc:sldChg>
      <pc:sldChg chg="modSp mod">
        <pc:chgData name="Lucia Ly" userId="dceab7bc-c307-4dc4-a7b2-4f10d9eb89e1" providerId="ADAL" clId="{6DCE3118-C20D-4D0E-854A-1B79730AE1D8}" dt="2024-10-21T07:36:56.877" v="2174" actId="20577"/>
        <pc:sldMkLst>
          <pc:docMk/>
          <pc:sldMk cId="1082957469" sldId="335"/>
        </pc:sldMkLst>
        <pc:spChg chg="mod">
          <ac:chgData name="Lucia Ly" userId="dceab7bc-c307-4dc4-a7b2-4f10d9eb89e1" providerId="ADAL" clId="{6DCE3118-C20D-4D0E-854A-1B79730AE1D8}" dt="2024-10-21T07:36:56.877" v="2174" actId="20577"/>
          <ac:spMkLst>
            <pc:docMk/>
            <pc:sldMk cId="1082957469" sldId="335"/>
            <ac:spMk id="3" creationId="{74C74C72-44D0-76D8-BF34-364A5929FF94}"/>
          </ac:spMkLst>
        </pc:spChg>
      </pc:sldChg>
      <pc:sldChg chg="modNotesTx">
        <pc:chgData name="Lucia Ly" userId="dceab7bc-c307-4dc4-a7b2-4f10d9eb89e1" providerId="ADAL" clId="{6DCE3118-C20D-4D0E-854A-1B79730AE1D8}" dt="2024-10-21T07:33:29.367" v="1919" actId="20577"/>
        <pc:sldMkLst>
          <pc:docMk/>
          <pc:sldMk cId="412454273" sldId="336"/>
        </pc:sldMkLst>
      </pc:sldChg>
      <pc:sldChg chg="modNotesTx">
        <pc:chgData name="Lucia Ly" userId="dceab7bc-c307-4dc4-a7b2-4f10d9eb89e1" providerId="ADAL" clId="{6DCE3118-C20D-4D0E-854A-1B79730AE1D8}" dt="2024-10-22T04:11:42.063" v="3091" actId="20577"/>
        <pc:sldMkLst>
          <pc:docMk/>
          <pc:sldMk cId="286553415" sldId="345"/>
        </pc:sldMkLst>
      </pc:sldChg>
      <pc:sldChg chg="modNotesTx">
        <pc:chgData name="Lucia Ly" userId="dceab7bc-c307-4dc4-a7b2-4f10d9eb89e1" providerId="ADAL" clId="{6DCE3118-C20D-4D0E-854A-1B79730AE1D8}" dt="2024-10-22T02:32:06.180" v="3074" actId="20577"/>
        <pc:sldMkLst>
          <pc:docMk/>
          <pc:sldMk cId="415358763" sldId="346"/>
        </pc:sldMkLst>
      </pc:sldChg>
      <pc:sldChg chg="modNotesTx">
        <pc:chgData name="Lucia Ly" userId="dceab7bc-c307-4dc4-a7b2-4f10d9eb89e1" providerId="ADAL" clId="{6DCE3118-C20D-4D0E-854A-1B79730AE1D8}" dt="2024-10-21T07:46:16.805" v="2683" actId="20577"/>
        <pc:sldMkLst>
          <pc:docMk/>
          <pc:sldMk cId="885200119" sldId="384"/>
        </pc:sldMkLst>
      </pc:sldChg>
      <pc:sldChg chg="modNotesTx">
        <pc:chgData name="Lucia Ly" userId="dceab7bc-c307-4dc4-a7b2-4f10d9eb89e1" providerId="ADAL" clId="{6DCE3118-C20D-4D0E-854A-1B79730AE1D8}" dt="2024-10-21T07:32:55.694" v="1910" actId="115"/>
        <pc:sldMkLst>
          <pc:docMk/>
          <pc:sldMk cId="1389149057" sldId="420"/>
        </pc:sldMkLst>
      </pc:sldChg>
      <pc:sldChg chg="del mod modShow modNotesTx">
        <pc:chgData name="Lucia Ly" userId="dceab7bc-c307-4dc4-a7b2-4f10d9eb89e1" providerId="ADAL" clId="{6DCE3118-C20D-4D0E-854A-1B79730AE1D8}" dt="2024-10-22T02:34:47.266" v="3083" actId="2696"/>
        <pc:sldMkLst>
          <pc:docMk/>
          <pc:sldMk cId="3022159793" sldId="440"/>
        </pc:sldMkLst>
      </pc:sldChg>
      <pc:sldChg chg="del mod modShow modNotesTx">
        <pc:chgData name="Lucia Ly" userId="dceab7bc-c307-4dc4-a7b2-4f10d9eb89e1" providerId="ADAL" clId="{6DCE3118-C20D-4D0E-854A-1B79730AE1D8}" dt="2024-10-22T02:34:47.266" v="3083" actId="2696"/>
        <pc:sldMkLst>
          <pc:docMk/>
          <pc:sldMk cId="593172031" sldId="447"/>
        </pc:sldMkLst>
      </pc:sldChg>
      <pc:sldChg chg="del mod modShow modNotesTx">
        <pc:chgData name="Lucia Ly" userId="dceab7bc-c307-4dc4-a7b2-4f10d9eb89e1" providerId="ADAL" clId="{6DCE3118-C20D-4D0E-854A-1B79730AE1D8}" dt="2024-10-22T02:34:47.266" v="3083" actId="2696"/>
        <pc:sldMkLst>
          <pc:docMk/>
          <pc:sldMk cId="3607284240" sldId="448"/>
        </pc:sldMkLst>
      </pc:sldChg>
      <pc:sldChg chg="del mod modShow modNotesTx">
        <pc:chgData name="Lucia Ly" userId="dceab7bc-c307-4dc4-a7b2-4f10d9eb89e1" providerId="ADAL" clId="{6DCE3118-C20D-4D0E-854A-1B79730AE1D8}" dt="2024-10-22T02:34:47.266" v="3083" actId="2696"/>
        <pc:sldMkLst>
          <pc:docMk/>
          <pc:sldMk cId="4216929835" sldId="449"/>
        </pc:sldMkLst>
      </pc:sldChg>
      <pc:sldChg chg="modSp mod modNotesTx">
        <pc:chgData name="Lucia Ly" userId="dceab7bc-c307-4dc4-a7b2-4f10d9eb89e1" providerId="ADAL" clId="{6DCE3118-C20D-4D0E-854A-1B79730AE1D8}" dt="2024-10-21T07:39:14.458" v="2247" actId="20577"/>
        <pc:sldMkLst>
          <pc:docMk/>
          <pc:sldMk cId="3005859846" sldId="520"/>
        </pc:sldMkLst>
        <pc:spChg chg="mod">
          <ac:chgData name="Lucia Ly" userId="dceab7bc-c307-4dc4-a7b2-4f10d9eb89e1" providerId="ADAL" clId="{6DCE3118-C20D-4D0E-854A-1B79730AE1D8}" dt="2024-10-21T07:38:48.169" v="2244" actId="20577"/>
          <ac:spMkLst>
            <pc:docMk/>
            <pc:sldMk cId="3005859846" sldId="520"/>
            <ac:spMk id="3" creationId="{ADA4BD97-9570-9264-A531-538A16936254}"/>
          </ac:spMkLst>
        </pc:spChg>
      </pc:sldChg>
      <pc:sldChg chg="modSp mod modNotesTx">
        <pc:chgData name="Lucia Ly" userId="dceab7bc-c307-4dc4-a7b2-4f10d9eb89e1" providerId="ADAL" clId="{6DCE3118-C20D-4D0E-854A-1B79730AE1D8}" dt="2024-10-21T07:40:54.001" v="2601" actId="20577"/>
        <pc:sldMkLst>
          <pc:docMk/>
          <pc:sldMk cId="424474822" sldId="521"/>
        </pc:sldMkLst>
        <pc:spChg chg="mod">
          <ac:chgData name="Lucia Ly" userId="dceab7bc-c307-4dc4-a7b2-4f10d9eb89e1" providerId="ADAL" clId="{6DCE3118-C20D-4D0E-854A-1B79730AE1D8}" dt="2024-10-21T07:39:29.004" v="2258" actId="14100"/>
          <ac:spMkLst>
            <pc:docMk/>
            <pc:sldMk cId="424474822" sldId="521"/>
            <ac:spMk id="3" creationId="{ADA4BD97-9570-9264-A531-538A16936254}"/>
          </ac:spMkLst>
        </pc:spChg>
      </pc:sldChg>
      <pc:sldChg chg="modSp mod">
        <pc:chgData name="Lucia Ly" userId="dceab7bc-c307-4dc4-a7b2-4f10d9eb89e1" providerId="ADAL" clId="{6DCE3118-C20D-4D0E-854A-1B79730AE1D8}" dt="2024-10-21T07:47:06.508" v="2748" actId="20577"/>
        <pc:sldMkLst>
          <pc:docMk/>
          <pc:sldMk cId="835653883" sldId="524"/>
        </pc:sldMkLst>
        <pc:spChg chg="mod">
          <ac:chgData name="Lucia Ly" userId="dceab7bc-c307-4dc4-a7b2-4f10d9eb89e1" providerId="ADAL" clId="{6DCE3118-C20D-4D0E-854A-1B79730AE1D8}" dt="2024-10-21T07:47:06.508" v="2748" actId="20577"/>
          <ac:spMkLst>
            <pc:docMk/>
            <pc:sldMk cId="835653883" sldId="524"/>
            <ac:spMk id="4" creationId="{79571FA6-C149-8A24-0EA4-73205420EA4D}"/>
          </ac:spMkLst>
        </pc:spChg>
      </pc:sldChg>
      <pc:sldChg chg="modNotesTx">
        <pc:chgData name="Lucia Ly" userId="dceab7bc-c307-4dc4-a7b2-4f10d9eb89e1" providerId="ADAL" clId="{6DCE3118-C20D-4D0E-854A-1B79730AE1D8}" dt="2024-10-21T07:42:51.161" v="2605" actId="20577"/>
        <pc:sldMkLst>
          <pc:docMk/>
          <pc:sldMk cId="182226270" sldId="526"/>
        </pc:sldMkLst>
      </pc:sldChg>
      <pc:sldChg chg="modNotesTx">
        <pc:chgData name="Lucia Ly" userId="dceab7bc-c307-4dc4-a7b2-4f10d9eb89e1" providerId="ADAL" clId="{6DCE3118-C20D-4D0E-854A-1B79730AE1D8}" dt="2024-10-21T07:43:30.657" v="2606"/>
        <pc:sldMkLst>
          <pc:docMk/>
          <pc:sldMk cId="3283756951" sldId="527"/>
        </pc:sldMkLst>
      </pc:sldChg>
      <pc:sldChg chg="modSp mod modNotesTx">
        <pc:chgData name="Lucia Ly" userId="dceab7bc-c307-4dc4-a7b2-4f10d9eb89e1" providerId="ADAL" clId="{6DCE3118-C20D-4D0E-854A-1B79730AE1D8}" dt="2024-10-22T02:28:50.963" v="2749" actId="113"/>
        <pc:sldMkLst>
          <pc:docMk/>
          <pc:sldMk cId="1597517692" sldId="2145706410"/>
        </pc:sldMkLst>
        <pc:spChg chg="mod">
          <ac:chgData name="Lucia Ly" userId="dceab7bc-c307-4dc4-a7b2-4f10d9eb89e1" providerId="ADAL" clId="{6DCE3118-C20D-4D0E-854A-1B79730AE1D8}" dt="2024-10-21T07:20:00.433" v="3" actId="20577"/>
          <ac:spMkLst>
            <pc:docMk/>
            <pc:sldMk cId="1597517692" sldId="2145706410"/>
            <ac:spMk id="8" creationId="{12B59559-1BBA-AA95-D282-CC5997505936}"/>
          </ac:spMkLst>
        </pc:spChg>
      </pc:sldChg>
      <pc:sldChg chg="modSp mod modNotesTx">
        <pc:chgData name="Lucia Ly" userId="dceab7bc-c307-4dc4-a7b2-4f10d9eb89e1" providerId="ADAL" clId="{6DCE3118-C20D-4D0E-854A-1B79730AE1D8}" dt="2024-10-21T07:45:53.120" v="2681"/>
        <pc:sldMkLst>
          <pc:docMk/>
          <pc:sldMk cId="1993948941" sldId="2145706411"/>
        </pc:sldMkLst>
        <pc:spChg chg="mod">
          <ac:chgData name="Lucia Ly" userId="dceab7bc-c307-4dc4-a7b2-4f10d9eb89e1" providerId="ADAL" clId="{6DCE3118-C20D-4D0E-854A-1B79730AE1D8}" dt="2024-10-21T07:45:20.318" v="2680" actId="20577"/>
          <ac:spMkLst>
            <pc:docMk/>
            <pc:sldMk cId="1993948941" sldId="2145706411"/>
            <ac:spMk id="8" creationId="{12B59559-1BBA-AA95-D282-CC599750593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5875481-A1DB-AE3B-A77D-3F402BC9C43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9E599D5-CED5-9475-F30B-CBD6D620B52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EB55663-1379-45E4-B448-41D9FA42F18D}" type="datetimeFigureOut">
              <a:rPr lang="en-US" smtClean="0"/>
              <a:t>10/22/2024</a:t>
            </a:fld>
            <a:endParaRPr lang="en-US"/>
          </a:p>
        </p:txBody>
      </p:sp>
      <p:sp>
        <p:nvSpPr>
          <p:cNvPr id="4" name="Footer Placeholder 3">
            <a:extLst>
              <a:ext uri="{FF2B5EF4-FFF2-40B4-BE49-F238E27FC236}">
                <a16:creationId xmlns:a16="http://schemas.microsoft.com/office/drawing/2014/main" id="{FE3CD862-DA42-4473-570A-B05E2ABE492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20C6444-2106-A3CA-C900-79AA900C203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8EC513-2D2A-42A6-A118-5A99AF6C27EA}" type="slidenum">
              <a:rPr lang="en-US" smtClean="0"/>
              <a:t>‹#›</a:t>
            </a:fld>
            <a:endParaRPr lang="en-US"/>
          </a:p>
        </p:txBody>
      </p:sp>
    </p:spTree>
    <p:extLst>
      <p:ext uri="{BB962C8B-B14F-4D97-AF65-F5344CB8AC3E}">
        <p14:creationId xmlns:p14="http://schemas.microsoft.com/office/powerpoint/2010/main" val="1710830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4F9B64-B628-47D7-91B5-F18B8F562389}" type="datetimeFigureOut">
              <a:rPr lang="en-US" smtClean="0"/>
              <a:t>10/22/2024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B95862-F9D6-4E8A-9895-EAE955BF0C24}" type="slidenum">
              <a:rPr lang="en-US" smtClean="0"/>
              <a:t>‹#›</a:t>
            </a:fld>
            <a:endParaRPr lang="en-US"/>
          </a:p>
        </p:txBody>
      </p:sp>
    </p:spTree>
    <p:extLst>
      <p:ext uri="{BB962C8B-B14F-4D97-AF65-F5344CB8AC3E}">
        <p14:creationId xmlns:p14="http://schemas.microsoft.com/office/powerpoint/2010/main" val="2807915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resources.jacampus.org/pluginfile.php/59391/mod_page/content/17/1.1.01%20Team%20Builders%20and%20Ice%20Breakers.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resources.jacampus.org/mod/hvp/view.php?id=13761"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resources.jacampus.org/pluginfile.php/59392/mod_page/content/26/1.1.03%20Critical%20Brainstorming%20and%20Pitch%20Activity.pdf?time=1573778412293"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resources.jacampus.org/pluginfile.php/59392/mod_page/content/26/1.1.04%20Product%20or%20Service%20Research%20Assignment%20Intro.pdf?time=1573778509209"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resources.jacampus.org/pluginfile.php/302/mod_resource/content/2/1.1.05%20Product%20or%20Service%20Research%20Worksheet-fillable.pdf"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resources.jacampus.org/pluginfile.php/302/mod_resource/content/1/1.1.05%20Product%20or%20Service%20Research%20Worksheet.pdf"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resources.jacampus.org/mod/resource/view.php?id=13730"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hbr.org/2015/06/assessment-whats-your-leadership-style"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resources.jacampus.org/mod/resource/view.php?id=13711"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resources.jacampus.org/mod/hvp/view.php?id=13723"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resources.jacampus.org/mod/resource/view.php?id=13725"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resources.jacampus.org/mod/resource/view.php?id=13730"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resources.jacampus.org/mod/hvp/view.php?id=13728"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resources.jacampus.org/mod/hvp/view.php?id=13761" TargetMode="External"/><Relationship Id="rId7" Type="http://schemas.openxmlformats.org/officeDocument/2006/relationships/hyperlink" Target="https://resources.jacampus.org/mod/resource/view.php?id=13733" TargetMode="External"/><Relationship Id="rId2" Type="http://schemas.openxmlformats.org/officeDocument/2006/relationships/slide" Target="../slides/slide62.xml"/><Relationship Id="rId1" Type="http://schemas.openxmlformats.org/officeDocument/2006/relationships/notesMaster" Target="../notesMasters/notesMaster1.xml"/><Relationship Id="rId6" Type="http://schemas.openxmlformats.org/officeDocument/2006/relationships/hyperlink" Target="https://resources.jacampus.org/pluginfile.php/1033/mod_resource/content/2/3.01.08%20Product%20or%20Service%20Approval%20Checklist_May%202019%20-%20fillable.pdf" TargetMode="External"/><Relationship Id="rId5" Type="http://schemas.openxmlformats.org/officeDocument/2006/relationships/hyperlink" Target="https://resources.jacampus.org/mod/hvp/view.php?id=13763" TargetMode="External"/><Relationship Id="rId4" Type="http://schemas.openxmlformats.org/officeDocument/2006/relationships/hyperlink" Target="https://resources.jacampus.org/mod/hvp/view.php?id=13728" TargetMode="Externa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resources.jacampus.org/mod/hvp/view.php?id=13761" TargetMode="External"/><Relationship Id="rId2" Type="http://schemas.openxmlformats.org/officeDocument/2006/relationships/slide" Target="../slides/slide63.xml"/><Relationship Id="rId1" Type="http://schemas.openxmlformats.org/officeDocument/2006/relationships/notesMaster" Target="../notesMasters/notesMaster1.xml"/><Relationship Id="rId4" Type="http://schemas.openxmlformats.org/officeDocument/2006/relationships/hyperlink" Target="https://resources.jacampus.org/mod/hvp/view.php?id=13763" TargetMode="Externa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resources.jacampus.org/mod/hvp/view.php?id=13761" TargetMode="External"/><Relationship Id="rId2" Type="http://schemas.openxmlformats.org/officeDocument/2006/relationships/slide" Target="../slides/slide64.xml"/><Relationship Id="rId1" Type="http://schemas.openxmlformats.org/officeDocument/2006/relationships/notesMaster" Target="../notesMasters/notesMaster1.xml"/><Relationship Id="rId4" Type="http://schemas.openxmlformats.org/officeDocument/2006/relationships/hyperlink" Target="https://resources.jacampus.org/mod/hvp/view.php?id=13763" TargetMode="Externa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resources.jacampus.org/mod/hvp/view.php?id=13761" TargetMode="External"/><Relationship Id="rId2" Type="http://schemas.openxmlformats.org/officeDocument/2006/relationships/slide" Target="../slides/slide65.xml"/><Relationship Id="rId1" Type="http://schemas.openxmlformats.org/officeDocument/2006/relationships/notesMaster" Target="../notesMasters/notesMaster1.xml"/><Relationship Id="rId4" Type="http://schemas.openxmlformats.org/officeDocument/2006/relationships/hyperlink" Target="https://resources.jacampus.org/mod/hvp/view.php?id=13763" TargetMode="Externa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resources.jacampus.org/mod/hvp/view.php?id=13761" TargetMode="External"/><Relationship Id="rId2" Type="http://schemas.openxmlformats.org/officeDocument/2006/relationships/slide" Target="../slides/slide66.xml"/><Relationship Id="rId1" Type="http://schemas.openxmlformats.org/officeDocument/2006/relationships/notesMaster" Target="../notesMasters/notesMaster1.xml"/><Relationship Id="rId4" Type="http://schemas.openxmlformats.org/officeDocument/2006/relationships/hyperlink" Target="https://resources.jacampus.org/mod/hvp/view.php?id=13763" TargetMode="Externa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resources.jacampus.org/mod/hvp/view.php?id=13761" TargetMode="External"/><Relationship Id="rId2" Type="http://schemas.openxmlformats.org/officeDocument/2006/relationships/slide" Target="../slides/slide67.xml"/><Relationship Id="rId1" Type="http://schemas.openxmlformats.org/officeDocument/2006/relationships/notesMaster" Target="../notesMasters/notesMaster1.xml"/><Relationship Id="rId6" Type="http://schemas.openxmlformats.org/officeDocument/2006/relationships/hyperlink" Target="https://resources.jacampus.org/mod/resource/view.php?id=13733" TargetMode="External"/><Relationship Id="rId5" Type="http://schemas.openxmlformats.org/officeDocument/2006/relationships/hyperlink" Target="https://resources.jacampus.org/pluginfile.php/1033/mod_resource/content/2/3.01.08%20Product%20or%20Service%20Approval%20Checklist_May%202019%20-%20fillable.pdf" TargetMode="External"/><Relationship Id="rId4" Type="http://schemas.openxmlformats.org/officeDocument/2006/relationships/hyperlink" Target="https://resources.jacampus.org/mod/hvp/view.php?id=13763" TargetMode="Externa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resources.jacampus.org/mod/hvp/view.php?id=13734" TargetMode="External"/><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resources.jacampus.org/mod/hvp/view.php?id=13763"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3" Type="http://schemas.openxmlformats.org/officeDocument/2006/relationships/hyperlink" Target="https://resources.jacampus.org/mod/resource/view.php?id=13750" TargetMode="External"/><Relationship Id="rId2" Type="http://schemas.openxmlformats.org/officeDocument/2006/relationships/slide" Target="../slides/slide75.xml"/><Relationship Id="rId1" Type="http://schemas.openxmlformats.org/officeDocument/2006/relationships/notesMaster" Target="../notesMasters/notesMaster1.xml"/><Relationship Id="rId4" Type="http://schemas.openxmlformats.org/officeDocument/2006/relationships/hyperlink" Target="https://resources.jacampus.org/pluginfile.php/13334/mod_resource/content/2/2.2.05EmployeeHandbooktemplate_Sept2020_fillable.pdf" TargetMode="Externa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3" Type="http://schemas.openxmlformats.org/officeDocument/2006/relationships/hyperlink" Target="https://resources.jacampus.org/mod/resource/view.php?id=13752" TargetMode="External"/><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3" Type="http://schemas.openxmlformats.org/officeDocument/2006/relationships/hyperlink" Target="https://resources.jacampus.org/pluginfile.php/13334/mod_resource/content/2/2.2.05EmployeeHandbooktemplate_Sept2020_fillable.pdf" TargetMode="External"/><Relationship Id="rId2" Type="http://schemas.openxmlformats.org/officeDocument/2006/relationships/slide" Target="../slides/slide79.xml"/><Relationship Id="rId1" Type="http://schemas.openxmlformats.org/officeDocument/2006/relationships/notesMaster" Target="../notesMasters/notesMaster1.xml"/><Relationship Id="rId4" Type="http://schemas.openxmlformats.org/officeDocument/2006/relationships/hyperlink" Target="https://resources.jacampus.org/mod/resource/view.php?id=13754" TargetMode="Externa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3" Type="http://schemas.openxmlformats.org/officeDocument/2006/relationships/hyperlink" Target="https://resources.jacampus.org/mod/resource/view.php?id=13740" TargetMode="External"/><Relationship Id="rId2" Type="http://schemas.openxmlformats.org/officeDocument/2006/relationships/slide" Target="../slides/slide83.xml"/><Relationship Id="rId1" Type="http://schemas.openxmlformats.org/officeDocument/2006/relationships/notesMaster" Target="../notesMasters/notesMaster1.xml"/><Relationship Id="rId5" Type="http://schemas.openxmlformats.org/officeDocument/2006/relationships/hyperlink" Target="https://resources.jacampus.org/mod/resource/view.php?id=13745" TargetMode="External"/><Relationship Id="rId4" Type="http://schemas.openxmlformats.org/officeDocument/2006/relationships/hyperlink" Target="https://resources.jacampus.org/mod/resource/view.php?id=13741" TargetMode="Externa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3" Type="http://schemas.openxmlformats.org/officeDocument/2006/relationships/hyperlink" Target="https://resources.jacampus.org/mod/resource/view.php?id=13741" TargetMode="External"/><Relationship Id="rId2" Type="http://schemas.openxmlformats.org/officeDocument/2006/relationships/slide" Target="../slides/slide100.xml"/><Relationship Id="rId1" Type="http://schemas.openxmlformats.org/officeDocument/2006/relationships/notesMaster" Target="../notesMasters/notesMaster1.xml"/><Relationship Id="rId4" Type="http://schemas.openxmlformats.org/officeDocument/2006/relationships/hyperlink" Target="https://resources.jacampus.org/mod/hvp/view.php?id=13761" TargetMode="External"/></Relationships>
</file>

<file path=ppt/notesSlides/_rels/notesSlide101.xml.rels><?xml version="1.0" encoding="UTF-8" standalone="yes"?>
<Relationships xmlns="http://schemas.openxmlformats.org/package/2006/relationships"><Relationship Id="rId3" Type="http://schemas.openxmlformats.org/officeDocument/2006/relationships/hyperlink" Target="https://www.youtube.com/watch?v=QoAOzMTLP5s&#160;" TargetMode="External"/><Relationship Id="rId2" Type="http://schemas.openxmlformats.org/officeDocument/2006/relationships/slide" Target="../slides/slide101.xml"/><Relationship Id="rId1" Type="http://schemas.openxmlformats.org/officeDocument/2006/relationships/notesMaster" Target="../notesMasters/notesMaster1.xml"/><Relationship Id="rId4" Type="http://schemas.openxmlformats.org/officeDocument/2006/relationships/hyperlink" Target="https://resources.jacampus.org/mod/resource/view.php?id=13742" TargetMode="External"/></Relationships>
</file>

<file path=ppt/notesSlides/_rels/notesSlide102.xml.rels><?xml version="1.0" encoding="UTF-8" standalone="yes"?>
<Relationships xmlns="http://schemas.openxmlformats.org/package/2006/relationships"><Relationship Id="rId3" Type="http://schemas.openxmlformats.org/officeDocument/2006/relationships/hyperlink" Target="https://resources.jacampus.org/mod/hvp/view.php?id=13743" TargetMode="External"/><Relationship Id="rId2" Type="http://schemas.openxmlformats.org/officeDocument/2006/relationships/slide" Target="../slides/slide102.xml"/><Relationship Id="rId1" Type="http://schemas.openxmlformats.org/officeDocument/2006/relationships/notesMaster" Target="../notesMasters/notesMaster1.xml"/><Relationship Id="rId4" Type="http://schemas.openxmlformats.org/officeDocument/2006/relationships/hyperlink" Target="https://resources.jacampus.org/mod/resource/view.php?id=13744" TargetMode="Externa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3" Type="http://schemas.openxmlformats.org/officeDocument/2006/relationships/hyperlink" Target="https://resources.jacampus.org/mod/hvp/view.php?id=13763" TargetMode="External"/><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3" Type="http://schemas.openxmlformats.org/officeDocument/2006/relationships/hyperlink" Target="https://resources.jacampus.org/mod/resource/view.php?id=13745" TargetMode="External"/><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3" Type="http://schemas.openxmlformats.org/officeDocument/2006/relationships/hyperlink" Target="https://resources.jacampus.org/mod/hvp/view.php?id=13765" TargetMode="External"/><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3" Type="http://schemas.openxmlformats.org/officeDocument/2006/relationships/hyperlink" Target="https://resources.jacampus.org/mod/resource/view.php?id=13771" TargetMode="External"/><Relationship Id="rId2" Type="http://schemas.openxmlformats.org/officeDocument/2006/relationships/slide" Target="../slides/slide123.xml"/><Relationship Id="rId1" Type="http://schemas.openxmlformats.org/officeDocument/2006/relationships/notesMaster" Target="../notesMasters/notesMaster1.xml"/><Relationship Id="rId6" Type="http://schemas.openxmlformats.org/officeDocument/2006/relationships/hyperlink" Target="https://resources.jacampus.org/mod/resource/view.php?id=13777" TargetMode="External"/><Relationship Id="rId5" Type="http://schemas.openxmlformats.org/officeDocument/2006/relationships/hyperlink" Target="https://resources.jacampus.org/mod/resource/view.php?id=13772" TargetMode="External"/><Relationship Id="rId4" Type="http://schemas.openxmlformats.org/officeDocument/2006/relationships/hyperlink" Target="https://resources.jacampus.org/mod/resource/view.php?id=13773" TargetMode="Externa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3" Type="http://schemas.openxmlformats.org/officeDocument/2006/relationships/hyperlink" Target="https://resources.jacampus.org/mod/resource/view.php?id=13770" TargetMode="External"/><Relationship Id="rId2" Type="http://schemas.openxmlformats.org/officeDocument/2006/relationships/slide" Target="../slides/slide126.xml"/><Relationship Id="rId1" Type="http://schemas.openxmlformats.org/officeDocument/2006/relationships/notesMaster" Target="../notesMasters/notesMaster1.xml"/><Relationship Id="rId4" Type="http://schemas.openxmlformats.org/officeDocument/2006/relationships/hyperlink" Target="https://resources.jacampus.org/mod/resource/view.php?id=13771" TargetMode="External"/></Relationships>
</file>

<file path=ppt/notesSlides/_rels/notesSlide127.xml.rels><?xml version="1.0" encoding="UTF-8" standalone="yes"?>
<Relationships xmlns="http://schemas.openxmlformats.org/package/2006/relationships"><Relationship Id="rId3" Type="http://schemas.openxmlformats.org/officeDocument/2006/relationships/hyperlink" Target="https://resources.jacampus.org/mod/resource/view.php?id=13771" TargetMode="External"/><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3" Type="http://schemas.openxmlformats.org/officeDocument/2006/relationships/hyperlink" Target="https://resources.jacampus.org/mod/resource/view.php?id=13772" TargetMode="External"/><Relationship Id="rId7" Type="http://schemas.openxmlformats.org/officeDocument/2006/relationships/hyperlink" Target="https://resources.jacampus.org/mod/resource/view.php?id=13775" TargetMode="External"/><Relationship Id="rId2" Type="http://schemas.openxmlformats.org/officeDocument/2006/relationships/slide" Target="../slides/slide128.xml"/><Relationship Id="rId1" Type="http://schemas.openxmlformats.org/officeDocument/2006/relationships/notesMaster" Target="../notesMasters/notesMaster1.xml"/><Relationship Id="rId6" Type="http://schemas.openxmlformats.org/officeDocument/2006/relationships/hyperlink" Target="https://resources.jacampus.org/mod/resource/view.php?id=13774" TargetMode="External"/><Relationship Id="rId5" Type="http://schemas.openxmlformats.org/officeDocument/2006/relationships/hyperlink" Target="https://resources.jacampus.org/mod/resource/view.php?id=13773" TargetMode="External"/><Relationship Id="rId4" Type="http://schemas.openxmlformats.org/officeDocument/2006/relationships/hyperlink" Target="https://resources.jacampus.org/mod/resource/view.php?id=13771" TargetMode="Externa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3" Type="http://schemas.openxmlformats.org/officeDocument/2006/relationships/hyperlink" Target="https://resources.jacampus.org/mod/hvp/view.php?id=13765" TargetMode="External"/><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3" Type="http://schemas.openxmlformats.org/officeDocument/2006/relationships/hyperlink" Target="https://resources.jacampus.org/mod/hvp/view.php?id=13765" TargetMode="External"/><Relationship Id="rId2" Type="http://schemas.openxmlformats.org/officeDocument/2006/relationships/slide" Target="../slides/slide135.xml"/><Relationship Id="rId1" Type="http://schemas.openxmlformats.org/officeDocument/2006/relationships/notesMaster" Target="../notesMasters/notesMaster1.xml"/><Relationship Id="rId4" Type="http://schemas.openxmlformats.org/officeDocument/2006/relationships/hyperlink" Target="https://resources.jacampus.org/mod/resource/view.php?id=13786" TargetMode="Externa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3" Type="http://schemas.openxmlformats.org/officeDocument/2006/relationships/hyperlink" Target="https://resources.jacampus.org/mod/url/view.php?id=13787" TargetMode="External"/><Relationship Id="rId2" Type="http://schemas.openxmlformats.org/officeDocument/2006/relationships/slide" Target="../slides/slide140.xml"/><Relationship Id="rId1" Type="http://schemas.openxmlformats.org/officeDocument/2006/relationships/notesMaster" Target="../notesMasters/notesMaster1.xml"/><Relationship Id="rId5" Type="http://schemas.openxmlformats.org/officeDocument/2006/relationships/hyperlink" Target="https://resources.jacampus.org/mod/resource/view.php?id=13788" TargetMode="External"/><Relationship Id="rId4" Type="http://schemas.openxmlformats.org/officeDocument/2006/relationships/hyperlink" Target="https://www.youtube.com/watch?v=__IlYNMdV9E" TargetMode="Externa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3" Type="http://schemas.openxmlformats.org/officeDocument/2006/relationships/hyperlink" Target="https://resources.jacampus.org/mod/hvp/view.php?id=13765" TargetMode="External"/><Relationship Id="rId2" Type="http://schemas.openxmlformats.org/officeDocument/2006/relationships/slide" Target="../slides/slide142.xml"/><Relationship Id="rId1" Type="http://schemas.openxmlformats.org/officeDocument/2006/relationships/notesMaster" Target="../notesMasters/notesMaster1.xml"/><Relationship Id="rId4" Type="http://schemas.openxmlformats.org/officeDocument/2006/relationships/hyperlink" Target="https://resources.jacampus.org/mod/resource/view.php?id=13732" TargetMode="Externa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3" Type="http://schemas.openxmlformats.org/officeDocument/2006/relationships/hyperlink" Target="https://resources.jacampus.org/mod/resource/view.php?id=13793" TargetMode="External"/><Relationship Id="rId2" Type="http://schemas.openxmlformats.org/officeDocument/2006/relationships/slide" Target="../slides/slide148.xml"/><Relationship Id="rId1" Type="http://schemas.openxmlformats.org/officeDocument/2006/relationships/notesMaster" Target="../notesMasters/notesMaster1.xml"/><Relationship Id="rId4" Type="http://schemas.openxmlformats.org/officeDocument/2006/relationships/hyperlink" Target="https://resources.jacampus.org/mod/resource/view.php?id=13794" TargetMode="Externa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3" Type="http://schemas.openxmlformats.org/officeDocument/2006/relationships/hyperlink" Target="https://resources.jacampus.org/mod/resource/view.php?id=13793" TargetMode="External"/><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3" Type="http://schemas.openxmlformats.org/officeDocument/2006/relationships/hyperlink" Target="https://resources.jacampus.org/mod/resource/view.php?id=13793" TargetMode="External"/><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3" Type="http://schemas.openxmlformats.org/officeDocument/2006/relationships/hyperlink" Target="https://resources.jacampus.org/mod/resource/view.php?id=13793" TargetMode="External"/><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3" Type="http://schemas.openxmlformats.org/officeDocument/2006/relationships/hyperlink" Target="https://resources.jacampus.org/mod/resource/view.php?id=13793" TargetMode="External"/><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3" Type="http://schemas.openxmlformats.org/officeDocument/2006/relationships/hyperlink" Target="https://resources.jacampus.org/mod/resource/view.php?id=13793" TargetMode="External"/><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3" Type="http://schemas.openxmlformats.org/officeDocument/2006/relationships/hyperlink" Target="https://resources.jacampus.org/mod/resource/view.php?id=13793" TargetMode="External"/><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3" Type="http://schemas.openxmlformats.org/officeDocument/2006/relationships/hyperlink" Target="https://resources.jacampus.org/mod/resource/view.php?id=13793" TargetMode="External"/><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3" Type="http://schemas.openxmlformats.org/officeDocument/2006/relationships/hyperlink" Target="https://resources.jacampus.org/mod/resource/view.php?id=13793" TargetMode="External"/><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3" Type="http://schemas.openxmlformats.org/officeDocument/2006/relationships/hyperlink" Target="https://resources.jacampus.org/mod/resource/view.php?id=13793" TargetMode="External"/><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3" Type="http://schemas.openxmlformats.org/officeDocument/2006/relationships/hyperlink" Target="https://resources.jacampus.org/mod/resource/view.php?id=13793" TargetMode="External"/><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3" Type="http://schemas.openxmlformats.org/officeDocument/2006/relationships/hyperlink" Target="https://resources.jacampus.org/mod/resource/view.php?id=13806" TargetMode="External"/><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3" Type="http://schemas.openxmlformats.org/officeDocument/2006/relationships/hyperlink" Target="https://resources.jacampus.org/mod/resource/view.php?id=13806" TargetMode="External"/><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Welcome to the Company Program! </a:t>
            </a:r>
          </a:p>
          <a:p>
            <a:endParaRPr lang="en-US" b="0" dirty="0">
              <a:cs typeface="Calibri"/>
            </a:endParaRPr>
          </a:p>
          <a:p>
            <a:r>
              <a:rPr lang="en-US" b="1" dirty="0">
                <a:cs typeface="Calibri"/>
              </a:rPr>
              <a:t>NOTE TO ADVISORS:</a:t>
            </a:r>
          </a:p>
          <a:p>
            <a:endParaRPr lang="en-US" b="0" dirty="0">
              <a:cs typeface="Calibri"/>
            </a:endParaRPr>
          </a:p>
          <a:p>
            <a:r>
              <a:rPr lang="en-US" b="1" dirty="0">
                <a:cs typeface="Calibri"/>
              </a:rPr>
              <a:t>Before you begin, please keep in mind:</a:t>
            </a:r>
          </a:p>
          <a:p>
            <a:pPr marL="171450" indent="-171450">
              <a:buFont typeface="Arial" panose="020B0604020202020204" pitchFamily="34" charset="0"/>
              <a:buChar char="•"/>
            </a:pPr>
            <a:r>
              <a:rPr lang="en-US" b="0" dirty="0">
                <a:cs typeface="Calibri"/>
              </a:rPr>
              <a:t>Slides will include notes and speaking points</a:t>
            </a:r>
          </a:p>
          <a:p>
            <a:pPr marL="171450" indent="-171450">
              <a:buFont typeface="Arial" panose="020B0604020202020204" pitchFamily="34" charset="0"/>
              <a:buChar char="•"/>
            </a:pPr>
            <a:r>
              <a:rPr lang="en-US" b="0" dirty="0">
                <a:cs typeface="Calibri"/>
              </a:rPr>
              <a:t>Agendas will include suggested timings </a:t>
            </a:r>
          </a:p>
          <a:p>
            <a:pPr marL="171450" indent="-171450">
              <a:buFont typeface="Arial" panose="020B0604020202020204" pitchFamily="34" charset="0"/>
              <a:buChar char="•"/>
            </a:pPr>
            <a:r>
              <a:rPr lang="en-US" b="0" dirty="0">
                <a:cs typeface="Calibri"/>
              </a:rPr>
              <a:t>If you do not have time to cover a section, make sure you adjust and move it to your next meeting</a:t>
            </a:r>
          </a:p>
          <a:p>
            <a:pPr marL="171450" indent="-171450">
              <a:buFont typeface="Arial" panose="020B0604020202020204" pitchFamily="34" charset="0"/>
              <a:buChar char="•"/>
            </a:pPr>
            <a:r>
              <a:rPr lang="en-US" b="0" dirty="0">
                <a:cs typeface="Calibri"/>
              </a:rPr>
              <a:t>Note the “optional” elements - feel free to skip/move these to later dates</a:t>
            </a:r>
          </a:p>
          <a:p>
            <a:pPr marL="171450" indent="-171450">
              <a:buFont typeface="Arial" panose="020B0604020202020204" pitchFamily="34" charset="0"/>
              <a:buChar char="•"/>
            </a:pPr>
            <a:endParaRPr lang="en-US" b="0" dirty="0">
              <a:cs typeface="Calibri"/>
            </a:endParaRPr>
          </a:p>
          <a:p>
            <a:pPr marL="0" indent="0">
              <a:buFont typeface="Arial" panose="020B0604020202020204" pitchFamily="34" charset="0"/>
              <a:buNone/>
            </a:pPr>
            <a:r>
              <a:rPr lang="en-US" b="1" dirty="0">
                <a:cs typeface="Calibri"/>
              </a:rPr>
              <a:t>Please note:</a:t>
            </a:r>
          </a:p>
          <a:p>
            <a:pPr marL="171450" indent="-171450">
              <a:buFont typeface="Arial" panose="020B0604020202020204" pitchFamily="34" charset="0"/>
              <a:buChar char="•"/>
            </a:pPr>
            <a:r>
              <a:rPr lang="en-US" b="0" dirty="0">
                <a:cs typeface="Calibri"/>
              </a:rPr>
              <a:t>Teams have the choice to complete their product selection OR their elections first this year. </a:t>
            </a:r>
          </a:p>
          <a:p>
            <a:pPr marL="171450" indent="-171450">
              <a:buFont typeface="Arial" panose="020B0604020202020204" pitchFamily="34" charset="0"/>
              <a:buChar char="•"/>
            </a:pPr>
            <a:r>
              <a:rPr lang="en-US" b="0" dirty="0">
                <a:cs typeface="Calibri"/>
              </a:rPr>
              <a:t>It’s up to you and your team to decide which you’d like to complete first as long as both product selection and team elections are completed by Week 4. </a:t>
            </a:r>
          </a:p>
          <a:p>
            <a:pPr marL="171450" indent="-171450">
              <a:buFont typeface="Arial" panose="020B0604020202020204" pitchFamily="34" charset="0"/>
              <a:buChar char="•"/>
            </a:pPr>
            <a:r>
              <a:rPr lang="en-US" b="0" dirty="0">
                <a:cs typeface="Calibri"/>
              </a:rPr>
              <a:t>We recommend that you do product selections and elections (in whichever order preference) in Weeks 3 (Week of Nov 18-22) and 4 (Week of Nov 25-29). </a:t>
            </a:r>
          </a:p>
          <a:p>
            <a:pPr marL="0" indent="0">
              <a:buFont typeface="Arial" panose="020B0604020202020204" pitchFamily="34" charset="0"/>
              <a:buNone/>
            </a:pPr>
            <a:endParaRPr lang="en-US" b="0" dirty="0">
              <a:cs typeface="Calibri"/>
            </a:endParaRPr>
          </a:p>
          <a:p>
            <a:pPr marL="0" indent="0">
              <a:buFont typeface="Arial" panose="020B0604020202020204" pitchFamily="34" charset="0"/>
              <a:buNone/>
            </a:pPr>
            <a:r>
              <a:rPr lang="en-US" b="1" dirty="0">
                <a:cs typeface="Calibri"/>
              </a:rPr>
              <a:t>Attention: </a:t>
            </a:r>
          </a:p>
          <a:p>
            <a:pPr marL="171450" indent="-171450">
              <a:buFont typeface="Arial" panose="020B0604020202020204" pitchFamily="34" charset="0"/>
              <a:buChar char="•"/>
            </a:pPr>
            <a:r>
              <a:rPr lang="en-US" b="0" dirty="0">
                <a:cs typeface="Calibri"/>
              </a:rPr>
              <a:t>Please do not share the PPT deck with students, parents or anyone outside of your advising team. </a:t>
            </a:r>
          </a:p>
          <a:p>
            <a:pPr marL="171450" indent="-171450">
              <a:buFont typeface="Arial" panose="020B0604020202020204" pitchFamily="34" charset="0"/>
              <a:buChar char="•"/>
            </a:pPr>
            <a:r>
              <a:rPr lang="en-US" b="0" dirty="0">
                <a:cs typeface="Calibri"/>
              </a:rPr>
              <a:t>If you must share, please PDF a copy before sending. </a:t>
            </a:r>
          </a:p>
          <a:p>
            <a:pPr marL="171450" indent="-171450">
              <a:buFont typeface="Arial" panose="020B0604020202020204" pitchFamily="34" charset="0"/>
              <a:buChar char="•"/>
            </a:pPr>
            <a:r>
              <a:rPr lang="en-US" b="0" dirty="0">
                <a:cs typeface="Calibri"/>
              </a:rPr>
              <a:t>Students should not have access to this PPT deck or the template for any reasons. </a:t>
            </a:r>
          </a:p>
          <a:p>
            <a:pPr marL="171450" indent="-171450">
              <a:buFont typeface="Arial" panose="020B0604020202020204" pitchFamily="34" charset="0"/>
              <a:buChar char="•"/>
            </a:pPr>
            <a:endParaRPr lang="en-US" b="0" dirty="0">
              <a:cs typeface="Calibri"/>
            </a:endParaRPr>
          </a:p>
          <a:p>
            <a:pPr marL="0" indent="0">
              <a:buFont typeface="Arial" panose="020B0604020202020204" pitchFamily="34" charset="0"/>
              <a:buNone/>
            </a:pPr>
            <a:r>
              <a:rPr lang="en-US" b="1" dirty="0">
                <a:cs typeface="Calibri"/>
              </a:rPr>
              <a:t>Should you have any questions or concerns, please do not hesitate to reach out to the JA Company Program team! </a:t>
            </a:r>
          </a:p>
          <a:p>
            <a:pPr marL="0" indent="0">
              <a:buFont typeface="Arial" panose="020B0604020202020204" pitchFamily="34" charset="0"/>
              <a:buNone/>
            </a:pPr>
            <a:r>
              <a:rPr lang="en-US" b="1" dirty="0">
                <a:cs typeface="Calibri"/>
              </a:rPr>
              <a:t>Email: companyprogram@jacentralontario.org </a:t>
            </a:r>
          </a:p>
          <a:p>
            <a:pPr marL="171450" indent="-171450">
              <a:buFont typeface="Arial" panose="020B0604020202020204" pitchFamily="34" charset="0"/>
              <a:buChar char="•"/>
            </a:pPr>
            <a:endParaRPr lang="en-US" b="0" dirty="0">
              <a:cs typeface="Calibri"/>
            </a:endParaRPr>
          </a:p>
          <a:p>
            <a:pPr marL="171450" indent="-171450">
              <a:buFont typeface="Arial" panose="020B0604020202020204" pitchFamily="34" charset="0"/>
              <a:buChar char="•"/>
            </a:pPr>
            <a:endParaRPr lang="en-US" b="0"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a:t>
            </a:fld>
            <a:endParaRPr lang="en-US"/>
          </a:p>
        </p:txBody>
      </p:sp>
    </p:spTree>
    <p:extLst>
      <p:ext uri="{BB962C8B-B14F-4D97-AF65-F5344CB8AC3E}">
        <p14:creationId xmlns:p14="http://schemas.microsoft.com/office/powerpoint/2010/main" val="505638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IMPORTANT FOR 2024/2025: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Product Approval Form &amp; Executive List are both due by Friday, November 29</a:t>
            </a:r>
            <a:r>
              <a:rPr kumimoji="0" lang="en-US" sz="1200" b="1" i="0" u="none" strike="noStrike" kern="1200" cap="none" spc="0" normalizeH="0" baseline="30000" noProof="0" dirty="0">
                <a:ln>
                  <a:noFill/>
                </a:ln>
                <a:solidFill>
                  <a:prstClr val="black"/>
                </a:solidFill>
                <a:effectLst/>
                <a:uLnTx/>
                <a:uFillTx/>
                <a:latin typeface="Calibri" panose="020F0502020204030204"/>
                <a:ea typeface="+mn-ea"/>
                <a:cs typeface="Calibri"/>
              </a:rPr>
              <a:t>th</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 (end of Week 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indent="0">
              <a:buFont typeface="Arial" panose="020B0604020202020204" pitchFamily="34" charset="0"/>
              <a:buNone/>
            </a:pPr>
            <a:r>
              <a:rPr lang="en-US" b="1" dirty="0">
                <a:cs typeface="Calibri"/>
              </a:rPr>
              <a:t>Please note:</a:t>
            </a:r>
          </a:p>
          <a:p>
            <a:pPr marL="171450" indent="-171450">
              <a:buFont typeface="Arial" panose="020B0604020202020204" pitchFamily="34" charset="0"/>
              <a:buChar char="•"/>
            </a:pPr>
            <a:r>
              <a:rPr lang="en-US" b="0" dirty="0">
                <a:cs typeface="Calibri"/>
              </a:rPr>
              <a:t>Teams have the choice to complete their product selection OR their elections first this year. </a:t>
            </a:r>
          </a:p>
          <a:p>
            <a:pPr marL="171450" indent="-171450">
              <a:buFont typeface="Arial" panose="020B0604020202020204" pitchFamily="34" charset="0"/>
              <a:buChar char="•"/>
            </a:pPr>
            <a:r>
              <a:rPr lang="en-US" b="0" dirty="0">
                <a:cs typeface="Calibri"/>
              </a:rPr>
              <a:t>It’s up to you and your team to decide which you’d like to complete first as long as both product selection and team elections are completed by Week 4. </a:t>
            </a:r>
          </a:p>
          <a:p>
            <a:pPr marL="171450" indent="-171450">
              <a:buFont typeface="Arial" panose="020B0604020202020204" pitchFamily="34" charset="0"/>
              <a:buChar char="•"/>
            </a:pPr>
            <a:r>
              <a:rPr lang="en-US" b="0" dirty="0">
                <a:cs typeface="Calibri"/>
              </a:rPr>
              <a:t>We recommend that you do product selections and elections (in whichever order preference) in Weeks 3 (Week of Nov 18-22) and 4 (Week of Nov 25-29).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Brainstorming/Ideation + (must be completed by week 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You must allot time for the team to complete their product pitches AND complete the product approval form before the deadline of Friday, November 29</a:t>
            </a:r>
            <a:r>
              <a:rPr kumimoji="0" lang="en-US" sz="1200" b="0" i="0" u="none" strike="noStrike" kern="1200" cap="none" spc="0" normalizeH="0" baseline="30000" noProof="0" dirty="0">
                <a:ln>
                  <a:noFill/>
                </a:ln>
                <a:solidFill>
                  <a:prstClr val="black"/>
                </a:solidFill>
                <a:effectLst/>
                <a:uLnTx/>
                <a:uFillTx/>
                <a:latin typeface="Calibri" panose="020F0502020204030204"/>
                <a:ea typeface="+mn-ea"/>
                <a:cs typeface="Calibri"/>
              </a:rPr>
              <a:t>th</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Therefore, brainstorming/ideation can take place between weeks 1 to 3 and product pitches and selection should take place sometime between weeks 3 and 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If you need more time, you can request an extension to submit the product approval form by a week.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Often teams will have wished they selected their product sooner so that they could get started earlier so it’s not always necessary to take more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Executive Elections (must be completed by week 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You can opt to do your elections BEFORE or AFTER product selection this year. Elections must be completed by Week 4 (normally they are completed in Week 3 or 4 depending on what week you do your product selection). You must submit your executive list and organizational structure to JA no later than Friday, November 29</a:t>
            </a:r>
            <a:r>
              <a:rPr kumimoji="0" lang="en-US" sz="1200" b="0" i="0" u="none" strike="noStrike" kern="1200" cap="none" spc="0" normalizeH="0" baseline="30000" noProof="0" dirty="0">
                <a:ln>
                  <a:noFill/>
                </a:ln>
                <a:solidFill>
                  <a:prstClr val="black"/>
                </a:solidFill>
                <a:effectLst/>
                <a:uLnTx/>
                <a:uFillTx/>
                <a:latin typeface="Calibri" panose="020F0502020204030204"/>
                <a:ea typeface="+mn-ea"/>
                <a:cs typeface="Calibri"/>
              </a:rPr>
              <a:t>th</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Student Management Training: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Student Management Training is IN-PERSON this year taking place at the BMO Academy (Yonge &amp; Dundas)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Students elected to the 7 mandatory executive roles must attend this mandatory meeting (they can request for exemption if they have a valid reason and can appoint another student to attend in their place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JA must submit the names of attendees to the venue by Monday, December 2</a:t>
            </a:r>
            <a:r>
              <a:rPr kumimoji="0" lang="en-US" sz="1200" b="1" i="0" u="none" strike="noStrike" kern="1200" cap="none" spc="0" normalizeH="0" baseline="30000" noProof="0" dirty="0">
                <a:ln>
                  <a:noFill/>
                </a:ln>
                <a:solidFill>
                  <a:prstClr val="black"/>
                </a:solidFill>
                <a:effectLst/>
                <a:uLnTx/>
                <a:uFillTx/>
                <a:latin typeface="Calibri" panose="020F0502020204030204"/>
                <a:ea typeface="+mn-ea"/>
                <a:cs typeface="Calibri"/>
              </a:rPr>
              <a:t>nd</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 so the deadline to submit the executive names (November 29</a:t>
            </a:r>
            <a:r>
              <a:rPr kumimoji="0" lang="en-US" sz="1200" b="1" i="0" u="none" strike="noStrike" kern="1200" cap="none" spc="0" normalizeH="0" baseline="30000" noProof="0" dirty="0">
                <a:ln>
                  <a:noFill/>
                </a:ln>
                <a:solidFill>
                  <a:prstClr val="black"/>
                </a:solidFill>
                <a:effectLst/>
                <a:uLnTx/>
                <a:uFillTx/>
                <a:latin typeface="Calibri" panose="020F0502020204030204"/>
                <a:ea typeface="+mn-ea"/>
                <a:cs typeface="Calibri"/>
              </a:rPr>
              <a:t>th</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 is a firm deadline.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989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Phase 1: </a:t>
            </a:r>
            <a:r>
              <a:rPr lang="en-US" dirty="0"/>
              <a:t>Participants learn that JA Company Program is a life changing, hands-on experience that aims to inspires them to create an exciting entrepreneurial venture through collaboration.</a:t>
            </a:r>
          </a:p>
          <a:p>
            <a:endParaRPr lang="en-US" dirty="0"/>
          </a:p>
          <a:p>
            <a:r>
              <a:rPr lang="en-US" b="1" dirty="0"/>
              <a:t>Objectives: </a:t>
            </a:r>
          </a:p>
          <a:p>
            <a:pPr marL="171450" indent="-171450">
              <a:buFont typeface="Arial" panose="020B0604020202020204" pitchFamily="34" charset="0"/>
              <a:buChar char="•"/>
            </a:pPr>
            <a:r>
              <a:rPr lang="en-US" dirty="0"/>
              <a:t>Get to know each other, including strengths and motivations </a:t>
            </a:r>
          </a:p>
          <a:p>
            <a:pPr marL="171450" indent="-171450">
              <a:buFont typeface="Arial" panose="020B0604020202020204" pitchFamily="34" charset="0"/>
              <a:buChar char="•"/>
            </a:pPr>
            <a:r>
              <a:rPr lang="en-US" dirty="0"/>
              <a:t>Establish expectations and excite students about the program learning opportunity </a:t>
            </a:r>
          </a:p>
          <a:p>
            <a:pPr marL="171450" indent="-171450">
              <a:buFont typeface="Arial" panose="020B0604020202020204" pitchFamily="34" charset="0"/>
              <a:buChar char="•"/>
            </a:pPr>
            <a:r>
              <a:rPr lang="en-US" dirty="0"/>
              <a:t>Collaboratively develop group working norms </a:t>
            </a:r>
          </a:p>
          <a:p>
            <a:pPr marL="171450" indent="-171450">
              <a:buFont typeface="Arial" panose="020B0604020202020204" pitchFamily="34" charset="0"/>
              <a:buChar char="•"/>
            </a:pPr>
            <a:r>
              <a:rPr lang="en-US" dirty="0"/>
              <a:t>Consider a variety of possible products, services, and business models </a:t>
            </a:r>
          </a:p>
          <a:p>
            <a:pPr marL="171450" indent="-171450">
              <a:buFont typeface="Arial" panose="020B0604020202020204" pitchFamily="34" charset="0"/>
              <a:buChar char="•"/>
            </a:pPr>
            <a:r>
              <a:rPr lang="en-US" dirty="0"/>
              <a:t>Learn about the roles available within the Company and identify leadership styles</a:t>
            </a:r>
            <a:endParaRPr lang="en-CA" dirty="0"/>
          </a:p>
        </p:txBody>
      </p:sp>
      <p:sp>
        <p:nvSpPr>
          <p:cNvPr id="4" name="Slide Number Placeholder 3"/>
          <p:cNvSpPr>
            <a:spLocks noGrp="1"/>
          </p:cNvSpPr>
          <p:nvPr>
            <p:ph type="sldNum" sz="quarter" idx="5"/>
          </p:nvPr>
        </p:nvSpPr>
        <p:spPr/>
        <p:txBody>
          <a:bodyPr/>
          <a:lstStyle/>
          <a:p>
            <a:fld id="{70B95862-F9D6-4E8A-9895-EAE955BF0C24}" type="slidenum">
              <a:rPr lang="en-US" smtClean="0"/>
              <a:t>3</a:t>
            </a:fld>
            <a:endParaRPr lang="en-US"/>
          </a:p>
        </p:txBody>
      </p:sp>
    </p:spTree>
    <p:extLst>
      <p:ext uri="{BB962C8B-B14F-4D97-AF65-F5344CB8AC3E}">
        <p14:creationId xmlns:p14="http://schemas.microsoft.com/office/powerpoint/2010/main" val="4195854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a:t>Overview</a:t>
            </a:r>
          </a:p>
          <a:p>
            <a:pPr algn="l"/>
            <a:r>
              <a:rPr lang="en-US" b="0" dirty="0"/>
              <a:t>The first meeting will set the tone for the rest of the program. Keep the energy high as you get to know the group and ensure that everyone is aware of what lies ahead. Group members will be introduced to the concept of ideation as they begin to brainstorm product and service ideas. This Phase will allow students to get to know each other and establish expectations about the program.</a:t>
            </a:r>
          </a:p>
          <a:p>
            <a:pPr algn="l"/>
            <a:r>
              <a:rPr lang="en-US" b="1" dirty="0"/>
              <a:t> </a:t>
            </a:r>
          </a:p>
          <a:p>
            <a:pPr algn="l"/>
            <a:r>
              <a:rPr lang="en-US" b="1" dirty="0"/>
              <a:t>Mentor Preparation</a:t>
            </a:r>
          </a:p>
          <a:p>
            <a:pPr marL="171450" indent="-171450" algn="l">
              <a:buFont typeface="Arial" panose="020B0604020202020204" pitchFamily="34" charset="0"/>
              <a:buChar char="•"/>
            </a:pPr>
            <a:r>
              <a:rPr lang="en-US" b="0" dirty="0"/>
              <a:t>Ensure your location has access to computer/laptop, projector (or screen) and speakers. If this is not available, check with your Program Manager for directions.</a:t>
            </a:r>
          </a:p>
          <a:p>
            <a:pPr marL="171450" indent="-171450" algn="l">
              <a:buFont typeface="Arial" panose="020B0604020202020204" pitchFamily="34" charset="0"/>
              <a:buChar char="•"/>
            </a:pPr>
            <a:r>
              <a:rPr lang="en-US" b="0" dirty="0"/>
              <a:t>Review the instructions and notes in the slides to become familiar with materials/activities.</a:t>
            </a:r>
          </a:p>
          <a:p>
            <a:pPr marL="171450" indent="-171450" algn="l">
              <a:buFont typeface="Arial" panose="020B0604020202020204" pitchFamily="34" charset="0"/>
              <a:buChar char="•"/>
            </a:pPr>
            <a:r>
              <a:rPr lang="en-US" b="0" dirty="0"/>
              <a:t>Review videos and materials in advance on the JA Campus</a:t>
            </a:r>
          </a:p>
          <a:p>
            <a:pPr marL="171450" indent="-171450" algn="l">
              <a:buFont typeface="Arial" panose="020B0604020202020204" pitchFamily="34" charset="0"/>
              <a:buChar char="•"/>
            </a:pPr>
            <a:r>
              <a:rPr lang="en-US" b="0" dirty="0"/>
              <a:t>Prepare your attendance tracking document – we recommend using the Record Keeping Tool</a:t>
            </a:r>
          </a:p>
          <a:p>
            <a:pPr marL="171450" indent="-171450" algn="l">
              <a:buFont typeface="Arial" panose="020B0604020202020204" pitchFamily="34" charset="0"/>
              <a:buChar char="•"/>
            </a:pPr>
            <a:r>
              <a:rPr lang="en-US" b="0" dirty="0"/>
              <a:t>Prepare items needed for Bag of Junk brainstorming activity.</a:t>
            </a:r>
          </a:p>
          <a:p>
            <a:pPr marL="171450" indent="-171450" algn="l">
              <a:buFont typeface="Arial" panose="020B0604020202020204" pitchFamily="34" charset="0"/>
              <a:buChar char="•"/>
            </a:pPr>
            <a:r>
              <a:rPr lang="en-US" b="0" dirty="0"/>
              <a:t>Prepare photocopies of the Product and Service Research Assignment.</a:t>
            </a:r>
          </a:p>
          <a:p>
            <a:pPr algn="l"/>
            <a:r>
              <a:rPr lang="en-US" b="1" dirty="0"/>
              <a:t> </a:t>
            </a:r>
          </a:p>
          <a:p>
            <a:pPr algn="l"/>
            <a:r>
              <a:rPr lang="en-US" b="1" dirty="0"/>
              <a:t>Note: All documents and videos referenced in the detailed instructions are available on the JA Canada Campus under Browse --&gt; JA Company Program.</a:t>
            </a:r>
          </a:p>
          <a:p>
            <a:pPr algn="l"/>
            <a:endParaRPr lang="en-US" b="1" dirty="0"/>
          </a:p>
          <a:p>
            <a:pPr algn="l"/>
            <a:r>
              <a:rPr lang="en-US" b="1" dirty="0"/>
              <a:t>Agenda (with suggested timing)</a:t>
            </a:r>
          </a:p>
          <a:p>
            <a:pPr marL="171450" indent="-171450" algn="l">
              <a:buFont typeface="Arial" panose="020B0604020202020204" pitchFamily="34" charset="0"/>
              <a:buChar char="•"/>
            </a:pPr>
            <a:r>
              <a:rPr lang="en-US" b="1" dirty="0"/>
              <a:t> </a:t>
            </a:r>
            <a:r>
              <a:rPr lang="en-US" b="0" dirty="0"/>
              <a:t>Welcome &amp; Attendance (5 min) </a:t>
            </a:r>
          </a:p>
          <a:p>
            <a:pPr marL="171450" indent="-171450" algn="l">
              <a:buFont typeface="Arial" panose="020B0604020202020204" pitchFamily="34" charset="0"/>
              <a:buChar char="•"/>
            </a:pPr>
            <a:r>
              <a:rPr lang="en-US" b="0" dirty="0"/>
              <a:t> Introductions (15 min) </a:t>
            </a:r>
          </a:p>
          <a:p>
            <a:pPr marL="171450" indent="-171450" algn="l">
              <a:buFont typeface="Arial" panose="020B0604020202020204" pitchFamily="34" charset="0"/>
              <a:buChar char="•"/>
            </a:pPr>
            <a:r>
              <a:rPr lang="en-US" b="0" dirty="0"/>
              <a:t> Ice-breakers (30 min) </a:t>
            </a:r>
          </a:p>
          <a:p>
            <a:pPr marL="171450" indent="-171450" algn="l">
              <a:buFont typeface="Arial" panose="020B0604020202020204" pitchFamily="34" charset="0"/>
              <a:buChar char="•"/>
            </a:pPr>
            <a:r>
              <a:rPr lang="en-US" b="0" dirty="0"/>
              <a:t> Administration and housekeeping (15 min) </a:t>
            </a:r>
          </a:p>
          <a:p>
            <a:pPr marL="171450" indent="-171450" algn="l">
              <a:buFont typeface="Arial" panose="020B0604020202020204" pitchFamily="34" charset="0"/>
              <a:buChar char="•"/>
            </a:pPr>
            <a:r>
              <a:rPr lang="en-US" b="0" dirty="0"/>
              <a:t> Brainstorming and Pitching (Bag of Junk) Activity (60 min)  </a:t>
            </a:r>
          </a:p>
          <a:p>
            <a:pPr marL="171450" indent="-171450" algn="l">
              <a:buFont typeface="Arial" panose="020B0604020202020204" pitchFamily="34" charset="0"/>
              <a:buChar char="•"/>
            </a:pPr>
            <a:r>
              <a:rPr lang="en-US" b="0" dirty="0"/>
              <a:t> Product and Service Research Assignment (15 min) </a:t>
            </a:r>
          </a:p>
          <a:p>
            <a:pPr marL="171450" indent="-171450" algn="l">
              <a:buFont typeface="Arial" panose="020B0604020202020204" pitchFamily="34" charset="0"/>
              <a:buChar char="•"/>
            </a:pPr>
            <a:r>
              <a:rPr lang="en-US" b="0" dirty="0"/>
              <a:t> Executive Roles &amp; Elections (10 min)</a:t>
            </a:r>
          </a:p>
          <a:p>
            <a:pPr marL="171450" indent="-171450" algn="l">
              <a:buFont typeface="Arial" panose="020B0604020202020204" pitchFamily="34" charset="0"/>
              <a:buChar char="•"/>
            </a:pPr>
            <a:r>
              <a:rPr lang="en-US" b="0" dirty="0"/>
              <a:t> Questions and wrap-up (5 min) </a:t>
            </a:r>
          </a:p>
          <a:p>
            <a:pPr marL="171450" indent="-171450" algn="l">
              <a:buFont typeface="Arial" panose="020B0604020202020204" pitchFamily="34" charset="0"/>
              <a:buChar char="•"/>
            </a:pPr>
            <a:r>
              <a:rPr lang="en-US" b="0" dirty="0"/>
              <a:t> Optional Small Group Session (15 min)</a:t>
            </a:r>
          </a:p>
          <a:p>
            <a:pPr algn="l"/>
            <a:endParaRPr lang="en-US" b="1" dirty="0"/>
          </a:p>
          <a:p>
            <a:pPr algn="l"/>
            <a:r>
              <a:rPr lang="en-US" b="1" dirty="0"/>
              <a:t>Go over the day's agenda with the students. Your welcome and introduction are built into the next slide.  </a:t>
            </a:r>
          </a:p>
          <a:p>
            <a:pPr algn="l"/>
            <a:endParaRPr lang="en-US" b="1" dirty="0"/>
          </a:p>
        </p:txBody>
      </p:sp>
      <p:sp>
        <p:nvSpPr>
          <p:cNvPr id="4" name="Slide Number Placeholder 3"/>
          <p:cNvSpPr>
            <a:spLocks noGrp="1"/>
          </p:cNvSpPr>
          <p:nvPr>
            <p:ph type="sldNum" sz="quarter" idx="5"/>
          </p:nvPr>
        </p:nvSpPr>
        <p:spPr/>
        <p:txBody>
          <a:bodyPr/>
          <a:lstStyle/>
          <a:p>
            <a:fld id="{70B95862-F9D6-4E8A-9895-EAE955BF0C24}" type="slidenum">
              <a:rPr lang="en-US" smtClean="0"/>
              <a:t>4</a:t>
            </a:fld>
            <a:endParaRPr lang="en-US"/>
          </a:p>
        </p:txBody>
      </p:sp>
    </p:spTree>
    <p:extLst>
      <p:ext uri="{BB962C8B-B14F-4D97-AF65-F5344CB8AC3E}">
        <p14:creationId xmlns:p14="http://schemas.microsoft.com/office/powerpoint/2010/main" val="3774018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cs typeface="Calibri"/>
              </a:rPr>
              <a:t>Welcome</a:t>
            </a:r>
          </a:p>
          <a:p>
            <a:pPr marL="171450" indent="-171450">
              <a:buFont typeface="Arial" panose="020B0604020202020204" pitchFamily="34" charset="0"/>
              <a:buChar char="•"/>
            </a:pPr>
            <a:endParaRPr lang="en-US" dirty="0">
              <a:cs typeface="Calibri"/>
            </a:endParaRPr>
          </a:p>
          <a:p>
            <a:pPr marL="171450" indent="-171450">
              <a:buFont typeface="Arial" panose="020B0604020202020204" pitchFamily="34" charset="0"/>
              <a:buChar char="•"/>
            </a:pPr>
            <a:r>
              <a:rPr lang="en-US" dirty="0">
                <a:cs typeface="Calibri"/>
              </a:rPr>
              <a:t>Introduce yourself and the advising team. </a:t>
            </a:r>
          </a:p>
          <a:p>
            <a:pPr marL="171450" indent="-171450">
              <a:buFont typeface="Arial" panose="020B0604020202020204" pitchFamily="34" charset="0"/>
              <a:buChar char="•"/>
            </a:pPr>
            <a:r>
              <a:rPr lang="en-US" dirty="0"/>
              <a:t>Direct students where they can address additional questions and concerns </a:t>
            </a:r>
            <a:endParaRPr lang="en-US" dirty="0">
              <a:cs typeface="Calibri"/>
            </a:endParaRPr>
          </a:p>
          <a:p>
            <a:pPr marL="171450" indent="-171450">
              <a:buFont typeface="Arial" panose="020B0604020202020204" pitchFamily="34" charset="0"/>
              <a:buChar char="•"/>
            </a:pPr>
            <a:r>
              <a:rPr lang="en-US" dirty="0">
                <a:cs typeface="Calibri"/>
              </a:rPr>
              <a:t>Use this time to take attendance</a:t>
            </a:r>
          </a:p>
          <a:p>
            <a:pPr marL="171450" indent="-171450">
              <a:buFont typeface="Arial" panose="020B0604020202020204" pitchFamily="34" charset="0"/>
              <a:buChar char="•"/>
            </a:pPr>
            <a:r>
              <a:rPr lang="en-US" dirty="0">
                <a:cs typeface="Calibri"/>
              </a:rPr>
              <a:t>Students were asked to complete a goals sheet prior to starting – if they have completed it, you can collect and review as an advising team to help you get to know the students’ individual goals</a:t>
            </a:r>
          </a:p>
          <a:p>
            <a:endParaRPr lang="en-US" dirty="0">
              <a:cs typeface="Calibri"/>
            </a:endParaRPr>
          </a:p>
          <a:p>
            <a:pPr marL="0" indent="0" algn="l">
              <a:buFont typeface="Arial" panose="020B0604020202020204" pitchFamily="34" charset="0"/>
              <a:buNone/>
            </a:pPr>
            <a:r>
              <a:rPr lang="en-US" b="1" i="0" dirty="0">
                <a:solidFill>
                  <a:srgbClr val="373A3C"/>
                </a:solidFill>
                <a:effectLst/>
                <a:latin typeface="Work Sans" pitchFamily="2" charset="0"/>
              </a:rPr>
              <a:t>Attendance</a:t>
            </a:r>
            <a:br>
              <a:rPr lang="en-US" b="1" i="0" dirty="0">
                <a:solidFill>
                  <a:srgbClr val="373A3C"/>
                </a:solidFill>
                <a:effectLst/>
                <a:latin typeface="Work Sans" pitchFamily="2" charset="0"/>
              </a:rPr>
            </a:br>
            <a:endParaRPr lang="en-US" b="1" i="0" dirty="0">
              <a:solidFill>
                <a:srgbClr val="373A3C"/>
              </a:solidFill>
              <a:effectLst/>
              <a:latin typeface="Work Sans" pitchFamily="2" charset="0"/>
            </a:endParaRPr>
          </a:p>
          <a:p>
            <a:pPr marL="171450" indent="-171450" algn="l">
              <a:buFont typeface="Arial" panose="020B0604020202020204" pitchFamily="34" charset="0"/>
              <a:buChar char="•"/>
            </a:pPr>
            <a:r>
              <a:rPr lang="en-US" b="0" i="0" dirty="0">
                <a:solidFill>
                  <a:srgbClr val="373A3C"/>
                </a:solidFill>
                <a:effectLst/>
                <a:latin typeface="Work Sans" pitchFamily="2" charset="0"/>
              </a:rPr>
              <a:t>We recommend using the template included in the Record Keeping Tool </a:t>
            </a:r>
            <a:r>
              <a:rPr lang="en-US" b="0" i="0" u="none" strike="noStrike" dirty="0">
                <a:solidFill>
                  <a:srgbClr val="373A3C"/>
                </a:solidFill>
                <a:effectLst/>
                <a:latin typeface="Work Sans" pitchFamily="2" charset="0"/>
              </a:rPr>
              <a:t>to keep track of attendance. </a:t>
            </a:r>
            <a:endParaRPr lang="en-US" b="0" i="0" dirty="0">
              <a:solidFill>
                <a:srgbClr val="373A3C"/>
              </a:solidFill>
              <a:effectLst/>
              <a:latin typeface="Work Sans" pitchFamily="2" charset="0"/>
            </a:endParaRPr>
          </a:p>
          <a:p>
            <a:pPr marL="171450" indent="-171450" algn="l">
              <a:buFont typeface="Arial" panose="020B0604020202020204" pitchFamily="34" charset="0"/>
              <a:buChar char="•"/>
            </a:pPr>
            <a:r>
              <a:rPr lang="en-US" b="0" i="0" dirty="0">
                <a:solidFill>
                  <a:srgbClr val="373A3C"/>
                </a:solidFill>
                <a:effectLst/>
                <a:latin typeface="Work Sans" pitchFamily="2" charset="0"/>
              </a:rPr>
              <a:t>The Lead Advisor should have the most updated list of students</a:t>
            </a:r>
          </a:p>
          <a:p>
            <a:pPr marL="171450" indent="-171450" algn="l">
              <a:buFont typeface="Arial" panose="020B0604020202020204" pitchFamily="34" charset="0"/>
              <a:buChar char="•"/>
            </a:pPr>
            <a:r>
              <a:rPr lang="en-US" b="0" i="0" dirty="0">
                <a:solidFill>
                  <a:srgbClr val="373A3C"/>
                </a:solidFill>
                <a:effectLst/>
                <a:latin typeface="Work Sans" pitchFamily="2" charset="0"/>
              </a:rPr>
              <a:t>Students can request to change programs up until November 15th. Changes are only granted if there is space available in the program they wish to change to.</a:t>
            </a:r>
          </a:p>
          <a:p>
            <a:pPr marL="0" indent="0" algn="l">
              <a:buFont typeface="Arial" panose="020B0604020202020204" pitchFamily="34" charset="0"/>
              <a:buNone/>
            </a:pPr>
            <a:endParaRPr lang="en-US" b="0" i="0" dirty="0">
              <a:solidFill>
                <a:srgbClr val="373A3C"/>
              </a:solidFill>
              <a:effectLst/>
              <a:latin typeface="Work Sans" pitchFamily="2" charset="0"/>
            </a:endParaRPr>
          </a:p>
          <a:p>
            <a:pPr marL="0" indent="0" algn="l">
              <a:buFont typeface="Arial" panose="020B0604020202020204" pitchFamily="34" charset="0"/>
              <a:buNone/>
            </a:pPr>
            <a:r>
              <a:rPr lang="en-US" b="1" i="0" dirty="0">
                <a:solidFill>
                  <a:srgbClr val="373A3C"/>
                </a:solidFill>
                <a:effectLst/>
                <a:latin typeface="Work Sans" pitchFamily="2" charset="0"/>
              </a:rPr>
              <a:t>PLEASE NOTE: </a:t>
            </a:r>
            <a:r>
              <a:rPr lang="en-US" b="0" i="0" dirty="0">
                <a:solidFill>
                  <a:srgbClr val="373A3C"/>
                </a:solidFill>
                <a:effectLst/>
                <a:latin typeface="Work Sans" pitchFamily="2" charset="0"/>
              </a:rPr>
              <a:t>Any changes must be approved by JA, and not at the advisor level. Students must complete a form found </a:t>
            </a:r>
            <a:r>
              <a:rPr lang="en-US" b="1" i="0" u="sng" dirty="0">
                <a:solidFill>
                  <a:srgbClr val="82B8DE"/>
                </a:solidFill>
                <a:effectLst/>
                <a:latin typeface="Work Sans" pitchFamily="2" charset="0"/>
              </a:rPr>
              <a:t>https://www.jacentralontario.org/company-program/registration/ </a:t>
            </a:r>
            <a:r>
              <a:rPr lang="en-US" b="0" i="0" dirty="0">
                <a:solidFill>
                  <a:srgbClr val="373A3C"/>
                </a:solidFill>
                <a:effectLst/>
                <a:latin typeface="Work Sans" pitchFamily="2" charset="0"/>
              </a:rPr>
              <a:t>to make requests.</a:t>
            </a:r>
          </a:p>
          <a:p>
            <a:pPr marL="0" indent="0" algn="l">
              <a:buFont typeface="Arial" panose="020B0604020202020204" pitchFamily="34" charset="0"/>
              <a:buNone/>
            </a:pPr>
            <a:endParaRPr lang="en-US" b="0" i="0" dirty="0">
              <a:solidFill>
                <a:srgbClr val="373A3C"/>
              </a:solidFill>
              <a:effectLst/>
              <a:latin typeface="Work Sans" pitchFamily="2" charset="0"/>
            </a:endParaRPr>
          </a:p>
          <a:p>
            <a:pPr marL="0" indent="0" algn="l">
              <a:buFont typeface="Arial" panose="020B0604020202020204" pitchFamily="34" charset="0"/>
              <a:buNone/>
            </a:pPr>
            <a:r>
              <a:rPr lang="en-US" b="1" i="0" dirty="0">
                <a:solidFill>
                  <a:srgbClr val="373A3C"/>
                </a:solidFill>
                <a:effectLst/>
                <a:latin typeface="Work Sans" pitchFamily="2" charset="0"/>
              </a:rPr>
              <a:t>If you have any students attend your meeting that is not on your student list, please let them know they will need to reach out to JA before attending - NO EXCEPTIONS.</a:t>
            </a:r>
            <a:endParaRPr lang="en-US" b="0" i="0" dirty="0">
              <a:solidFill>
                <a:srgbClr val="373A3C"/>
              </a:solidFill>
              <a:effectLst/>
              <a:latin typeface="Work Sans" pitchFamily="2" charset="0"/>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5</a:t>
            </a:fld>
            <a:endParaRPr lang="en-US"/>
          </a:p>
        </p:txBody>
      </p:sp>
    </p:spTree>
    <p:extLst>
      <p:ext uri="{BB962C8B-B14F-4D97-AF65-F5344CB8AC3E}">
        <p14:creationId xmlns:p14="http://schemas.microsoft.com/office/powerpoint/2010/main" val="7019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CA" dirty="0">
                <a:cs typeface="Calibri"/>
              </a:rPr>
              <a:t>Conduct an ice-breaker with students (30 minutes)</a:t>
            </a:r>
            <a:endParaRPr lang="en-CA" dirty="0"/>
          </a:p>
          <a:p>
            <a:endParaRPr lang="en-CA" dirty="0">
              <a:cs typeface="Calibri" panose="020F0502020204030204"/>
            </a:endParaRPr>
          </a:p>
          <a:p>
            <a:r>
              <a:rPr lang="en-CA" dirty="0">
                <a:cs typeface="Calibri" panose="020F0502020204030204"/>
              </a:rPr>
              <a:t>Feel free to refer to the </a:t>
            </a:r>
            <a:r>
              <a:rPr lang="en-CA" b="0" u="none" dirty="0">
                <a:solidFill>
                  <a:schemeClr val="bg2">
                    <a:lumMod val="10000"/>
                  </a:schemeClr>
                </a:solidFill>
                <a:hlinkClick r:id="rId3">
                  <a:extLst>
                    <a:ext uri="{A12FA001-AC4F-418D-AE19-62706E023703}">
                      <ahyp:hlinkClr xmlns:ahyp="http://schemas.microsoft.com/office/drawing/2018/hyperlinkcolor" val="tx"/>
                    </a:ext>
                  </a:extLst>
                </a:hlinkClick>
              </a:rPr>
              <a:t>Team Builders and Ice Breakers</a:t>
            </a:r>
            <a:r>
              <a:rPr lang="en-CA" b="0" u="none" dirty="0">
                <a:solidFill>
                  <a:schemeClr val="bg2">
                    <a:lumMod val="10000"/>
                  </a:schemeClr>
                </a:solidFill>
              </a:rPr>
              <a:t> </a:t>
            </a:r>
            <a:r>
              <a:rPr lang="en-CA" dirty="0"/>
              <a:t>document and select an icebreaker from the “Getting to Know Each Other” list.</a:t>
            </a:r>
            <a:endParaRPr lang="en-US" dirty="0">
              <a:cs typeface="Calibri"/>
            </a:endParaRPr>
          </a:p>
          <a:p>
            <a:endParaRPr lang="en-US" dirty="0">
              <a:cs typeface="Calibri"/>
            </a:endParaRPr>
          </a:p>
          <a:p>
            <a:endParaRPr lang="en-US" dirty="0">
              <a:cs typeface="Calibri"/>
            </a:endParaRPr>
          </a:p>
          <a:p>
            <a:r>
              <a:rPr lang="en-US" b="1" dirty="0"/>
              <a:t>Things to keep in mind: </a:t>
            </a:r>
            <a:endParaRPr lang="en-US" dirty="0"/>
          </a:p>
          <a:p>
            <a:endParaRPr lang="en-US" dirty="0"/>
          </a:p>
          <a:p>
            <a:pPr marL="171450" indent="-171450">
              <a:buFont typeface="Arial,Sans-Serif"/>
              <a:buChar char="•"/>
            </a:pPr>
            <a:r>
              <a:rPr lang="en-CA" dirty="0"/>
              <a:t>You may have a mix of new and returning students to the program. Be sure to try and make everyone feel welcome in the first session.</a:t>
            </a:r>
            <a:br>
              <a:rPr lang="en-CA" dirty="0">
                <a:cs typeface="+mn-lt"/>
              </a:rPr>
            </a:br>
            <a:endParaRPr lang="en-CA" dirty="0"/>
          </a:p>
          <a:p>
            <a:pPr marL="171450" indent="-171450">
              <a:buFont typeface="Arial,Sans-Serif"/>
              <a:buChar char="•"/>
            </a:pPr>
            <a:r>
              <a:rPr lang="en-CA" dirty="0"/>
              <a:t>Some students will sign up to </a:t>
            </a:r>
            <a:r>
              <a:rPr lang="en-CA" i="1" dirty="0"/>
              <a:t>JA Company Program </a:t>
            </a:r>
            <a:r>
              <a:rPr lang="en-CA" dirty="0"/>
              <a:t>with friends they have made previously. There is a risk that cliques can form at the first meeting. You should do all that you can to bring the group together as a whole.</a:t>
            </a:r>
            <a:br>
              <a:rPr lang="en-CA" dirty="0">
                <a:cs typeface="+mn-lt"/>
              </a:rPr>
            </a:br>
            <a:endParaRPr lang="en-CA" dirty="0"/>
          </a:p>
          <a:p>
            <a:pPr marL="171450" indent="-171450">
              <a:buFont typeface="Arial,Sans-Serif"/>
              <a:buChar char="•"/>
            </a:pPr>
            <a:r>
              <a:rPr lang="en-CA" dirty="0"/>
              <a:t>Facilitate introductions while sitting in a circle. Allow everyone to introduce themselves (name, grade, and school, new or returning to JA).  Don’t forget to have all mentors also introduce themselves. If possible, share why you are a volunteer with JA.</a:t>
            </a:r>
            <a:endParaRPr lang="en-US" dirty="0"/>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6</a:t>
            </a:fld>
            <a:endParaRPr lang="en-US"/>
          </a:p>
        </p:txBody>
      </p:sp>
    </p:spTree>
    <p:extLst>
      <p:ext uri="{BB962C8B-B14F-4D97-AF65-F5344CB8AC3E}">
        <p14:creationId xmlns:p14="http://schemas.microsoft.com/office/powerpoint/2010/main" val="2079814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Administration and housekeeping </a:t>
            </a:r>
          </a:p>
          <a:p>
            <a:pPr marL="171450" indent="-171450" algn="l">
              <a:buFont typeface="Arial" panose="020B0604020202020204" pitchFamily="34" charset="0"/>
              <a:buChar char="•"/>
            </a:pPr>
            <a:r>
              <a:rPr lang="en-US" b="0" i="0" dirty="0">
                <a:solidFill>
                  <a:srgbClr val="373A3C"/>
                </a:solidFill>
                <a:effectLst/>
                <a:latin typeface="Work Sans" pitchFamily="2" charset="0"/>
              </a:rPr>
              <a:t>Students will have attended the Virtual Student Orientation. Direct students to the recording on the Company Program HQ site if they did not attend and have not reviewed it. </a:t>
            </a:r>
          </a:p>
          <a:p>
            <a:pPr marL="171450" indent="-171450" algn="l">
              <a:buFont typeface="Arial" panose="020B0604020202020204" pitchFamily="34" charset="0"/>
              <a:buChar char="•"/>
            </a:pPr>
            <a:r>
              <a:rPr lang="en-US" b="0" i="0" dirty="0">
                <a:solidFill>
                  <a:srgbClr val="373A3C"/>
                </a:solidFill>
                <a:effectLst/>
                <a:latin typeface="Work Sans" pitchFamily="2" charset="0"/>
              </a:rPr>
              <a:t>Remind students to have their parents complete the online Parent Consent Form - this is mandatory in order to participate in the program. The online form was emailed directly to the parent/guardian on file. If their parent/guardian did not receive it, they can email JA to have it re-sent.</a:t>
            </a:r>
          </a:p>
          <a:p>
            <a:pPr marL="171450" indent="-171450" algn="l">
              <a:buFont typeface="Arial" panose="020B0604020202020204" pitchFamily="34" charset="0"/>
              <a:buChar char="•"/>
            </a:pPr>
            <a:r>
              <a:rPr lang="en-US" b="0" i="0" dirty="0">
                <a:solidFill>
                  <a:srgbClr val="373A3C"/>
                </a:solidFill>
                <a:effectLst/>
                <a:latin typeface="Work Sans" pitchFamily="2" charset="0"/>
              </a:rPr>
              <a:t>The JA Canada Campus will become important tools for students over the program. Encourage them to go online and create an account. They will be able to access important information and documents about the program.</a:t>
            </a:r>
          </a:p>
          <a:p>
            <a:pPr marL="171450" indent="-171450" algn="l">
              <a:buFont typeface="Arial" panose="020B0604020202020204" pitchFamily="34" charset="0"/>
              <a:buChar char="•"/>
            </a:pPr>
            <a:r>
              <a:rPr lang="en-US" b="0" i="0" dirty="0">
                <a:solidFill>
                  <a:srgbClr val="373A3C"/>
                </a:solidFill>
                <a:effectLst/>
                <a:latin typeface="Work Sans" pitchFamily="2" charset="0"/>
              </a:rPr>
              <a:t>Review any housekeeping rules for your meetings - this may include important notes regarding your meeting space (rules on bringing food/drinks, where the restrooms are, restricted areas, etc.) and if you’re meeting virtually, how chat and other functions work within the virtual meeting platform you are using, etc. </a:t>
            </a:r>
          </a:p>
          <a:p>
            <a:pPr marL="171450" indent="-171450" algn="l">
              <a:buFont typeface="Arial" panose="020B0604020202020204" pitchFamily="34" charset="0"/>
              <a:buChar char="•"/>
            </a:pPr>
            <a:r>
              <a:rPr lang="en-US" b="0" i="0" dirty="0">
                <a:solidFill>
                  <a:srgbClr val="373A3C"/>
                </a:solidFill>
                <a:effectLst/>
                <a:latin typeface="Work Sans" pitchFamily="2" charset="0"/>
              </a:rPr>
              <a:t>You will determine as a team your group norms in your next meeting but for now set the rules and expectations for your first meeting to ensure it goes smoothly. </a:t>
            </a:r>
          </a:p>
          <a:p>
            <a:pPr marL="171450" indent="-171450" algn="l">
              <a:buFont typeface="Arial" panose="020B0604020202020204" pitchFamily="34" charset="0"/>
              <a:buChar char="•"/>
            </a:pPr>
            <a:r>
              <a:rPr lang="en-US" b="0" i="0" dirty="0">
                <a:solidFill>
                  <a:srgbClr val="373A3C"/>
                </a:solidFill>
                <a:effectLst/>
                <a:latin typeface="Work Sans" pitchFamily="2" charset="0"/>
              </a:rPr>
              <a:t>You may also want to establish and clarify contact methods and hours for advisors: let your students know the preferred way for students to communicate with you (i.e. email address, phone number) as well as the best days and times to reach you. You may want to set expectations for students up front as to your response time (i.e. if they email you that evening, they should wait 1 to 2 business days before following up for a response, etc.)</a:t>
            </a: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7</a:t>
            </a:fld>
            <a:endParaRPr lang="en-US"/>
          </a:p>
        </p:txBody>
      </p:sp>
    </p:spTree>
    <p:extLst>
      <p:ext uri="{BB962C8B-B14F-4D97-AF65-F5344CB8AC3E}">
        <p14:creationId xmlns:p14="http://schemas.microsoft.com/office/powerpoint/2010/main" val="1005541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Review where students can locate JA Company Program resources</a:t>
            </a:r>
          </a:p>
        </p:txBody>
      </p:sp>
      <p:sp>
        <p:nvSpPr>
          <p:cNvPr id="4" name="Slide Number Placeholder 3"/>
          <p:cNvSpPr>
            <a:spLocks noGrp="1"/>
          </p:cNvSpPr>
          <p:nvPr>
            <p:ph type="sldNum" sz="quarter" idx="5"/>
          </p:nvPr>
        </p:nvSpPr>
        <p:spPr/>
        <p:txBody>
          <a:bodyPr/>
          <a:lstStyle/>
          <a:p>
            <a:fld id="{70B95862-F9D6-4E8A-9895-EAE955BF0C24}" type="slidenum">
              <a:rPr lang="en-US" smtClean="0"/>
              <a:t>8</a:t>
            </a:fld>
            <a:endParaRPr lang="en-US"/>
          </a:p>
        </p:txBody>
      </p:sp>
    </p:spTree>
    <p:extLst>
      <p:ext uri="{BB962C8B-B14F-4D97-AF65-F5344CB8AC3E}">
        <p14:creationId xmlns:p14="http://schemas.microsoft.com/office/powerpoint/2010/main" val="708957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cs typeface="Calibri"/>
              </a:rPr>
              <a:t>Review major deadlines on the Company Program HQ including the first few:</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b="0" i="0" dirty="0">
                <a:solidFill>
                  <a:srgbClr val="875509"/>
                </a:solidFill>
                <a:effectLst/>
                <a:latin typeface="Arial" panose="020B0604020202020204" pitchFamily="34" charset="0"/>
              </a:rPr>
              <a:t>Product Approval Form Due</a:t>
            </a:r>
            <a:r>
              <a:rPr lang="en-CA" b="0" i="0" dirty="0">
                <a:solidFill>
                  <a:srgbClr val="000000"/>
                </a:solidFill>
                <a:effectLst/>
                <a:latin typeface="Arial" panose="020B0604020202020204" pitchFamily="34" charset="0"/>
              </a:rPr>
              <a:t> – Friday, November 29</a:t>
            </a:r>
            <a:r>
              <a:rPr lang="en-CA" b="0" i="0" baseline="30000" dirty="0">
                <a:solidFill>
                  <a:srgbClr val="000000"/>
                </a:solidFill>
                <a:effectLst/>
                <a:latin typeface="Arial" panose="020B0604020202020204" pitchFamily="34" charset="0"/>
              </a:rPr>
              <a:t>th</a:t>
            </a:r>
            <a:r>
              <a:rPr lang="en-CA" b="0" i="0" dirty="0">
                <a:solidFill>
                  <a:srgbClr val="000000"/>
                </a:solidFill>
                <a:effectLst/>
                <a:latin typeface="Arial" panose="020B0604020202020204" pitchFamily="34" charset="0"/>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cs typeface="Calibri"/>
              </a:rPr>
              <a:t>Executive List &amp; Organizational Chart – </a:t>
            </a:r>
            <a:r>
              <a:rPr lang="en-CA" b="0" i="0" dirty="0">
                <a:solidFill>
                  <a:srgbClr val="000000"/>
                </a:solidFill>
                <a:effectLst/>
                <a:latin typeface="Arial" panose="020B0604020202020204" pitchFamily="34" charset="0"/>
              </a:rPr>
              <a:t>Friday, November 29</a:t>
            </a:r>
            <a:r>
              <a:rPr lang="en-CA" b="0" i="0" baseline="30000" dirty="0">
                <a:solidFill>
                  <a:srgbClr val="000000"/>
                </a:solidFill>
                <a:effectLst/>
                <a:latin typeface="Arial" panose="020B0604020202020204" pitchFamily="34" charset="0"/>
              </a:rPr>
              <a:t>th</a:t>
            </a:r>
            <a:r>
              <a:rPr lang="en-CA" b="0" i="0" dirty="0">
                <a:solidFill>
                  <a:srgbClr val="000000"/>
                </a:solidFill>
                <a:effectLst/>
                <a:latin typeface="Arial" panose="020B0604020202020204" pitchFamily="34" charset="0"/>
              </a:rPr>
              <a:t> </a:t>
            </a:r>
          </a:p>
          <a:p>
            <a:pPr marL="628650" lvl="1" indent="-171450">
              <a:buFont typeface="Arial" panose="020B0604020202020204" pitchFamily="34" charset="0"/>
              <a:buChar char="•"/>
            </a:pPr>
            <a:endParaRPr lang="en-US" b="0"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9</a:t>
            </a:fld>
            <a:endParaRPr lang="en-US"/>
          </a:p>
        </p:txBody>
      </p:sp>
    </p:spTree>
    <p:extLst>
      <p:ext uri="{BB962C8B-B14F-4D97-AF65-F5344CB8AC3E}">
        <p14:creationId xmlns:p14="http://schemas.microsoft.com/office/powerpoint/2010/main" val="3216460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cs typeface="Calibri"/>
              </a:rPr>
              <a:t>Review Company Program Events </a:t>
            </a:r>
          </a:p>
          <a:p>
            <a:pPr marL="171450" indent="-171450">
              <a:buFont typeface="Arial" panose="020B0604020202020204" pitchFamily="34" charset="0"/>
              <a:buChar char="•"/>
            </a:pPr>
            <a:r>
              <a:rPr lang="en-US" dirty="0">
                <a:cs typeface="Calibri"/>
              </a:rPr>
              <a:t>This is just a high level review of the events the students will have access to</a:t>
            </a:r>
          </a:p>
          <a:p>
            <a:pPr marL="171450" indent="-171450">
              <a:buFont typeface="Arial" panose="020B0604020202020204" pitchFamily="34" charset="0"/>
              <a:buChar char="•"/>
            </a:pPr>
            <a:r>
              <a:rPr lang="en-US" dirty="0">
                <a:cs typeface="Calibri"/>
              </a:rPr>
              <a:t>More information will be shared throughout the year </a:t>
            </a:r>
          </a:p>
        </p:txBody>
      </p:sp>
      <p:sp>
        <p:nvSpPr>
          <p:cNvPr id="4" name="Slide Number Placeholder 3"/>
          <p:cNvSpPr>
            <a:spLocks noGrp="1"/>
          </p:cNvSpPr>
          <p:nvPr>
            <p:ph type="sldNum" sz="quarter" idx="5"/>
          </p:nvPr>
        </p:nvSpPr>
        <p:spPr/>
        <p:txBody>
          <a:bodyPr/>
          <a:lstStyle/>
          <a:p>
            <a:fld id="{70B95862-F9D6-4E8A-9895-EAE955BF0C24}" type="slidenum">
              <a:rPr lang="en-US" smtClean="0"/>
              <a:t>10</a:t>
            </a:fld>
            <a:endParaRPr lang="en-US"/>
          </a:p>
        </p:txBody>
      </p:sp>
    </p:spTree>
    <p:extLst>
      <p:ext uri="{BB962C8B-B14F-4D97-AF65-F5344CB8AC3E}">
        <p14:creationId xmlns:p14="http://schemas.microsoft.com/office/powerpoint/2010/main" val="2403537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cs typeface="Calibri"/>
              </a:rPr>
              <a:t>Review Company Program Events </a:t>
            </a:r>
          </a:p>
          <a:p>
            <a:pPr marL="171450" indent="-171450">
              <a:buFont typeface="Arial" panose="020B0604020202020204" pitchFamily="34" charset="0"/>
              <a:buChar char="•"/>
            </a:pPr>
            <a:r>
              <a:rPr lang="en-US" dirty="0">
                <a:cs typeface="Calibri"/>
              </a:rPr>
              <a:t>This is just a high level review of the events the students will have access to</a:t>
            </a:r>
          </a:p>
          <a:p>
            <a:pPr marL="171450" indent="-171450">
              <a:buFont typeface="Arial" panose="020B0604020202020204" pitchFamily="34" charset="0"/>
              <a:buChar char="•"/>
            </a:pPr>
            <a:r>
              <a:rPr lang="en-US" dirty="0">
                <a:cs typeface="Calibri"/>
              </a:rPr>
              <a:t>More information will be shared throughout the year </a:t>
            </a:r>
          </a:p>
        </p:txBody>
      </p:sp>
      <p:sp>
        <p:nvSpPr>
          <p:cNvPr id="4" name="Slide Number Placeholder 3"/>
          <p:cNvSpPr>
            <a:spLocks noGrp="1"/>
          </p:cNvSpPr>
          <p:nvPr>
            <p:ph type="sldNum" sz="quarter" idx="5"/>
          </p:nvPr>
        </p:nvSpPr>
        <p:spPr/>
        <p:txBody>
          <a:bodyPr/>
          <a:lstStyle/>
          <a:p>
            <a:fld id="{70B95862-F9D6-4E8A-9895-EAE955BF0C24}" type="slidenum">
              <a:rPr lang="en-US" smtClean="0"/>
              <a:t>11</a:t>
            </a:fld>
            <a:endParaRPr lang="en-US"/>
          </a:p>
        </p:txBody>
      </p:sp>
    </p:spTree>
    <p:extLst>
      <p:ext uri="{BB962C8B-B14F-4D97-AF65-F5344CB8AC3E}">
        <p14:creationId xmlns:p14="http://schemas.microsoft.com/office/powerpoint/2010/main" val="2486660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CA" dirty="0"/>
              <a:t>This is now the time for students to start critical brainstorming. The key thing is to ensure everyone defers judgement of ideas while in the initial process.</a:t>
            </a:r>
            <a:endParaRPr lang="en-US" dirty="0"/>
          </a:p>
          <a:p>
            <a:pPr marL="285750" indent="-285750">
              <a:buFont typeface="Arial"/>
              <a:buChar char="•"/>
            </a:pPr>
            <a:r>
              <a:rPr lang="en-CA" dirty="0"/>
              <a:t>Emphasis that constructive criticism should be respectful and positive, and that it can lead to better ideas overall.</a:t>
            </a:r>
            <a:endParaRPr lang="en-US" dirty="0"/>
          </a:p>
          <a:p>
            <a:pPr marL="285750" indent="-285750">
              <a:buFont typeface="Arial"/>
              <a:buChar char="•"/>
            </a:pPr>
            <a:r>
              <a:rPr lang="en-US" dirty="0"/>
              <a:t>There are many approaches that this process can take. You may want to focus on ideas to solve a customer need that is of particular interest to the group, or </a:t>
            </a:r>
            <a:r>
              <a:rPr lang="en-US" dirty="0">
                <a:hlinkClick r:id="rId3"/>
              </a:rPr>
              <a:t>products</a:t>
            </a:r>
            <a:r>
              <a:rPr lang="en-US" dirty="0"/>
              <a:t> and services that would apply to an appealing business model. Or perhaps this is simply a “free for all” to discover what the group with gravitate toward.</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12</a:t>
            </a:fld>
            <a:endParaRPr lang="en-US"/>
          </a:p>
        </p:txBody>
      </p:sp>
    </p:spTree>
    <p:extLst>
      <p:ext uri="{BB962C8B-B14F-4D97-AF65-F5344CB8AC3E}">
        <p14:creationId xmlns:p14="http://schemas.microsoft.com/office/powerpoint/2010/main" val="3372423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Review the Brainstorming Video </a:t>
            </a:r>
          </a:p>
        </p:txBody>
      </p:sp>
      <p:sp>
        <p:nvSpPr>
          <p:cNvPr id="4" name="Slide Number Placeholder 3"/>
          <p:cNvSpPr>
            <a:spLocks noGrp="1"/>
          </p:cNvSpPr>
          <p:nvPr>
            <p:ph type="sldNum" sz="quarter" idx="5"/>
          </p:nvPr>
        </p:nvSpPr>
        <p:spPr/>
        <p:txBody>
          <a:bodyPr/>
          <a:lstStyle/>
          <a:p>
            <a:fld id="{70B95862-F9D6-4E8A-9895-EAE955BF0C24}" type="slidenum">
              <a:rPr lang="en-US" smtClean="0"/>
              <a:t>13</a:t>
            </a:fld>
            <a:endParaRPr lang="en-US"/>
          </a:p>
        </p:txBody>
      </p:sp>
    </p:spTree>
    <p:extLst>
      <p:ext uri="{BB962C8B-B14F-4D97-AF65-F5344CB8AC3E}">
        <p14:creationId xmlns:p14="http://schemas.microsoft.com/office/powerpoint/2010/main" val="3141625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14</a:t>
            </a:fld>
            <a:endParaRPr lang="en-US"/>
          </a:p>
        </p:txBody>
      </p:sp>
    </p:spTree>
    <p:extLst>
      <p:ext uri="{BB962C8B-B14F-4D97-AF65-F5344CB8AC3E}">
        <p14:creationId xmlns:p14="http://schemas.microsoft.com/office/powerpoint/2010/main" val="1484295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View both videos if time allows </a:t>
            </a:r>
          </a:p>
        </p:txBody>
      </p:sp>
      <p:sp>
        <p:nvSpPr>
          <p:cNvPr id="4" name="Slide Number Placeholder 3"/>
          <p:cNvSpPr>
            <a:spLocks noGrp="1"/>
          </p:cNvSpPr>
          <p:nvPr>
            <p:ph type="sldNum" sz="quarter" idx="5"/>
          </p:nvPr>
        </p:nvSpPr>
        <p:spPr/>
        <p:txBody>
          <a:bodyPr/>
          <a:lstStyle/>
          <a:p>
            <a:fld id="{70B95862-F9D6-4E8A-9895-EAE955BF0C24}" type="slidenum">
              <a:rPr lang="en-US" smtClean="0"/>
              <a:t>15</a:t>
            </a:fld>
            <a:endParaRPr lang="en-US"/>
          </a:p>
        </p:txBody>
      </p:sp>
    </p:spTree>
    <p:extLst>
      <p:ext uri="{BB962C8B-B14F-4D97-AF65-F5344CB8AC3E}">
        <p14:creationId xmlns:p14="http://schemas.microsoft.com/office/powerpoint/2010/main" val="3612172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Guide students through the different ways brainstorming can be done. </a:t>
            </a:r>
          </a:p>
        </p:txBody>
      </p:sp>
      <p:sp>
        <p:nvSpPr>
          <p:cNvPr id="4" name="Slide Number Placeholder 3"/>
          <p:cNvSpPr>
            <a:spLocks noGrp="1"/>
          </p:cNvSpPr>
          <p:nvPr>
            <p:ph type="sldNum" sz="quarter" idx="5"/>
          </p:nvPr>
        </p:nvSpPr>
        <p:spPr/>
        <p:txBody>
          <a:bodyPr/>
          <a:lstStyle/>
          <a:p>
            <a:fld id="{70B95862-F9D6-4E8A-9895-EAE955BF0C24}" type="slidenum">
              <a:rPr lang="en-US" smtClean="0"/>
              <a:t>16</a:t>
            </a:fld>
            <a:endParaRPr lang="en-US"/>
          </a:p>
        </p:txBody>
      </p:sp>
    </p:spTree>
    <p:extLst>
      <p:ext uri="{BB962C8B-B14F-4D97-AF65-F5344CB8AC3E}">
        <p14:creationId xmlns:p14="http://schemas.microsoft.com/office/powerpoint/2010/main" val="3012825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0B95862-F9D6-4E8A-9895-EAE955BF0C24}" type="slidenum">
              <a:rPr lang="en-US" smtClean="0"/>
              <a:t>17</a:t>
            </a:fld>
            <a:endParaRPr lang="en-US"/>
          </a:p>
        </p:txBody>
      </p:sp>
    </p:spTree>
    <p:extLst>
      <p:ext uri="{BB962C8B-B14F-4D97-AF65-F5344CB8AC3E}">
        <p14:creationId xmlns:p14="http://schemas.microsoft.com/office/powerpoint/2010/main" val="1588083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Allow students time to think and share their ideas while utilizing tips for brainstorming. </a:t>
            </a:r>
          </a:p>
        </p:txBody>
      </p:sp>
      <p:sp>
        <p:nvSpPr>
          <p:cNvPr id="4" name="Slide Number Placeholder 3"/>
          <p:cNvSpPr>
            <a:spLocks noGrp="1"/>
          </p:cNvSpPr>
          <p:nvPr>
            <p:ph type="sldNum" sz="quarter" idx="5"/>
          </p:nvPr>
        </p:nvSpPr>
        <p:spPr/>
        <p:txBody>
          <a:bodyPr/>
          <a:lstStyle/>
          <a:p>
            <a:fld id="{70B95862-F9D6-4E8A-9895-EAE955BF0C24}" type="slidenum">
              <a:rPr lang="en-US" smtClean="0"/>
              <a:t>18</a:t>
            </a:fld>
            <a:endParaRPr lang="en-US"/>
          </a:p>
        </p:txBody>
      </p:sp>
    </p:spTree>
    <p:extLst>
      <p:ext uri="{BB962C8B-B14F-4D97-AF65-F5344CB8AC3E}">
        <p14:creationId xmlns:p14="http://schemas.microsoft.com/office/powerpoint/2010/main" val="1044213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Allow students time to think about the scenario on the previous slide. </a:t>
            </a:r>
          </a:p>
          <a:p>
            <a:r>
              <a:rPr lang="en-US">
                <a:cs typeface="Calibri"/>
              </a:rPr>
              <a:t>Invite students to share their ideas through brainstorming. </a:t>
            </a:r>
          </a:p>
        </p:txBody>
      </p:sp>
      <p:sp>
        <p:nvSpPr>
          <p:cNvPr id="4" name="Slide Number Placeholder 3"/>
          <p:cNvSpPr>
            <a:spLocks noGrp="1"/>
          </p:cNvSpPr>
          <p:nvPr>
            <p:ph type="sldNum" sz="quarter" idx="5"/>
          </p:nvPr>
        </p:nvSpPr>
        <p:spPr/>
        <p:txBody>
          <a:bodyPr/>
          <a:lstStyle/>
          <a:p>
            <a:fld id="{70B95862-F9D6-4E8A-9895-EAE955BF0C24}" type="slidenum">
              <a:rPr lang="en-US" smtClean="0"/>
              <a:t>19</a:t>
            </a:fld>
            <a:endParaRPr lang="en-US"/>
          </a:p>
        </p:txBody>
      </p:sp>
    </p:spTree>
    <p:extLst>
      <p:ext uri="{BB962C8B-B14F-4D97-AF65-F5344CB8AC3E}">
        <p14:creationId xmlns:p14="http://schemas.microsoft.com/office/powerpoint/2010/main" val="2134705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CA" dirty="0"/>
              <a:t>Once students understand the idea of critical brainstorming, follow the instructions for the </a:t>
            </a:r>
            <a:r>
              <a:rPr lang="en-CA" dirty="0">
                <a:hlinkClick r:id="rId3"/>
              </a:rPr>
              <a:t>Critical Brainstorming, Bag of Junk and </a:t>
            </a:r>
            <a:r>
              <a:rPr lang="en-CA">
                <a:hlinkClick r:id="rId3"/>
              </a:rPr>
              <a:t>Pitching Activity</a:t>
            </a:r>
            <a:r>
              <a:rPr lang="en-CA"/>
              <a:t>: </a:t>
            </a:r>
            <a:r>
              <a:rPr lang="en-US">
                <a:cs typeface="Calibri"/>
              </a:rPr>
              <a:t>https://lms.jacampus.org/mod/resource/view.php?id=6217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20</a:t>
            </a:fld>
            <a:endParaRPr lang="en-US"/>
          </a:p>
        </p:txBody>
      </p:sp>
    </p:spTree>
    <p:extLst>
      <p:ext uri="{BB962C8B-B14F-4D97-AF65-F5344CB8AC3E}">
        <p14:creationId xmlns:p14="http://schemas.microsoft.com/office/powerpoint/2010/main" val="2696481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Advisor Preparation: </a:t>
            </a:r>
            <a:r>
              <a:rPr lang="en-US" dirty="0"/>
              <a:t>Gather various random objects from around your home or office (i.e. spoons, screws, bar of soap, paper clips, foam cups, etc.) </a:t>
            </a:r>
          </a:p>
          <a:p>
            <a:endParaRPr lang="en-US" dirty="0"/>
          </a:p>
          <a:p>
            <a:pPr marL="171450" indent="-171450">
              <a:buFont typeface="Arial"/>
              <a:buChar char="•"/>
            </a:pPr>
            <a:r>
              <a:rPr lang="en-US" dirty="0"/>
              <a:t>Make 3-5 bags out of these random objects Instructions: </a:t>
            </a:r>
            <a:endParaRPr lang="en-US" dirty="0">
              <a:cs typeface="Calibri" panose="020F0502020204030204"/>
            </a:endParaRPr>
          </a:p>
          <a:p>
            <a:r>
              <a:rPr lang="en-US" dirty="0"/>
              <a:t>• Divide the group into teams consisting of three to six members. </a:t>
            </a:r>
          </a:p>
          <a:p>
            <a:pPr marL="171450" indent="-171450">
              <a:buFont typeface="Arial"/>
              <a:buChar char="•"/>
            </a:pPr>
            <a:r>
              <a:rPr lang="en-US" dirty="0"/>
              <a:t>The teams should determine how they will work together and make decisions. </a:t>
            </a:r>
            <a:endParaRPr lang="en-US" dirty="0">
              <a:cs typeface="Calibri" panose="020F0502020204030204"/>
            </a:endParaRPr>
          </a:p>
          <a:p>
            <a:r>
              <a:rPr lang="en-US" dirty="0"/>
              <a:t>• Provide each team with a bag filled with assorted objects. These can be almost anything, i.e. a wooden spoon, a screw, a bar of soap, a computer disk, etc. </a:t>
            </a:r>
            <a:endParaRPr lang="en-US" dirty="0">
              <a:cs typeface="Calibri" panose="020F0502020204030204"/>
            </a:endParaRPr>
          </a:p>
          <a:p>
            <a:endParaRPr lang="en-US" dirty="0">
              <a:cs typeface="Calibri" panose="020F0502020204030204"/>
            </a:endParaRPr>
          </a:p>
          <a:p>
            <a:endParaRPr lang="en-US" dirty="0"/>
          </a:p>
          <a:p>
            <a:r>
              <a:rPr lang="en-US" dirty="0"/>
              <a:t>Explain that the </a:t>
            </a:r>
            <a:r>
              <a:rPr lang="en-US" b="1" dirty="0"/>
              <a:t>objective of the game is to create a potential new product or service using only the items in the bag</a:t>
            </a:r>
            <a:r>
              <a:rPr lang="en-US" dirty="0"/>
              <a:t>. </a:t>
            </a:r>
          </a:p>
          <a:p>
            <a:r>
              <a:rPr lang="en-US" dirty="0"/>
              <a:t>Encourage teams to think about a daily problem they run into personally or a bigger world issue as inspiration for their new product or service. </a:t>
            </a:r>
            <a:endParaRPr lang="en-US" dirty="0">
              <a:cs typeface="Calibri"/>
            </a:endParaRPr>
          </a:p>
          <a:p>
            <a:r>
              <a:rPr lang="en-US" dirty="0"/>
              <a:t>• Not all items must be used nor do they have to be utilized in their intended use. </a:t>
            </a:r>
            <a:endParaRPr lang="en-US" dirty="0">
              <a:cs typeface="Calibri" panose="020F0502020204030204"/>
            </a:endParaRPr>
          </a:p>
          <a:p>
            <a:r>
              <a:rPr lang="en-US" dirty="0"/>
              <a:t>• Inform students they will have 15 minutes for planning and creating. </a:t>
            </a:r>
          </a:p>
          <a:p>
            <a:r>
              <a:rPr lang="en-US" dirty="0"/>
              <a:t>• Once students have created their product or service, </a:t>
            </a:r>
            <a:r>
              <a:rPr lang="en-US" b="1" dirty="0"/>
              <a:t>they must prepare a formal pitch. </a:t>
            </a:r>
            <a:endParaRPr lang="en-US" b="1" dirty="0">
              <a:cs typeface="Calibri" panose="020F0502020204030204"/>
            </a:endParaRPr>
          </a:p>
          <a:p>
            <a:endParaRPr lang="en-US" dirty="0"/>
          </a:p>
          <a:p>
            <a:r>
              <a:rPr lang="en-US" dirty="0">
                <a:cs typeface="Calibri"/>
              </a:rPr>
              <a:t>***For virtual programs, ask students to choose a random objects from home. Pair students up in groups and they must come up with a product to pitch from those objects.***</a:t>
            </a:r>
          </a:p>
          <a:p>
            <a:endParaRPr lang="en-US" dirty="0">
              <a:cs typeface="Calibri"/>
            </a:endParaRPr>
          </a:p>
          <a:p>
            <a:r>
              <a:rPr lang="en-US" dirty="0">
                <a:cs typeface="Calibri"/>
              </a:rPr>
              <a:t>****This is just an exercise in pitching, NOT their actual product pitch****</a:t>
            </a:r>
          </a:p>
        </p:txBody>
      </p:sp>
      <p:sp>
        <p:nvSpPr>
          <p:cNvPr id="4" name="Slide Number Placeholder 3"/>
          <p:cNvSpPr>
            <a:spLocks noGrp="1"/>
          </p:cNvSpPr>
          <p:nvPr>
            <p:ph type="sldNum" sz="quarter" idx="5"/>
          </p:nvPr>
        </p:nvSpPr>
        <p:spPr/>
        <p:txBody>
          <a:bodyPr/>
          <a:lstStyle/>
          <a:p>
            <a:fld id="{70B95862-F9D6-4E8A-9895-EAE955BF0C24}" type="slidenum">
              <a:rPr lang="en-US" smtClean="0"/>
              <a:t>21</a:t>
            </a:fld>
            <a:endParaRPr lang="en-US"/>
          </a:p>
        </p:txBody>
      </p:sp>
    </p:spTree>
    <p:extLst>
      <p:ext uri="{BB962C8B-B14F-4D97-AF65-F5344CB8AC3E}">
        <p14:creationId xmlns:p14="http://schemas.microsoft.com/office/powerpoint/2010/main" val="9772386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team will create a 1-minute pitch to be done in front of the group. </a:t>
            </a:r>
          </a:p>
          <a:p>
            <a:endParaRPr lang="en-US" dirty="0"/>
          </a:p>
          <a:p>
            <a:r>
              <a:rPr lang="en-US" dirty="0"/>
              <a:t>Pitches must include: </a:t>
            </a:r>
          </a:p>
          <a:p>
            <a:r>
              <a:rPr lang="en-US" dirty="0"/>
              <a:t>A clearly stated problem. </a:t>
            </a:r>
          </a:p>
          <a:p>
            <a:r>
              <a:rPr lang="en-US" dirty="0"/>
              <a:t>A description of the product or service solution. </a:t>
            </a:r>
          </a:p>
          <a:p>
            <a:r>
              <a:rPr lang="en-US" dirty="0"/>
              <a:t>Who is the audience and/or customer? (target audience) </a:t>
            </a:r>
          </a:p>
          <a:p>
            <a:r>
              <a:rPr lang="en-US" dirty="0"/>
              <a:t>What benefits will they enjoy? What will it cost? </a:t>
            </a:r>
            <a:endParaRPr lang="en-US" dirty="0">
              <a:cs typeface="Calibri"/>
            </a:endParaRPr>
          </a:p>
          <a:p>
            <a:r>
              <a:rPr lang="en-US" dirty="0"/>
              <a:t>Why would a customer choose their product over another (competitive advantage) </a:t>
            </a:r>
          </a:p>
          <a:p>
            <a:r>
              <a:rPr lang="en-US" dirty="0"/>
              <a:t>What catchy tag line will attract the attention the product deserves? G</a:t>
            </a:r>
            <a:endParaRPr lang="en-US" dirty="0">
              <a:cs typeface="Calibri"/>
            </a:endParaRPr>
          </a:p>
          <a:p>
            <a:endParaRPr lang="en-US" dirty="0"/>
          </a:p>
          <a:p>
            <a:r>
              <a:rPr lang="en-US" dirty="0"/>
              <a:t>Give each group the opportunity to prepare and practice their pitch before presenting it. </a:t>
            </a:r>
          </a:p>
          <a:p>
            <a:endParaRPr lang="en-US" dirty="0">
              <a:cs typeface="Calibri" panose="020F0502020204030204"/>
            </a:endParaRPr>
          </a:p>
          <a:p>
            <a:r>
              <a:rPr lang="en-US" dirty="0"/>
              <a:t>Mentors can provide feedback on product or service ideas as well as pitches. </a:t>
            </a: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22</a:t>
            </a:fld>
            <a:endParaRPr lang="en-US"/>
          </a:p>
        </p:txBody>
      </p:sp>
    </p:spTree>
    <p:extLst>
      <p:ext uri="{BB962C8B-B14F-4D97-AF65-F5344CB8AC3E}">
        <p14:creationId xmlns:p14="http://schemas.microsoft.com/office/powerpoint/2010/main" val="4131818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Debrief Questions </a:t>
            </a:r>
            <a:endParaRPr lang="en-CA" dirty="0">
              <a:cs typeface="Calibri" panose="020F0502020204030204"/>
            </a:endParaRPr>
          </a:p>
          <a:p>
            <a:r>
              <a:rPr lang="en-US" dirty="0"/>
              <a:t>1. How easy or difficult was it to identify a problem? How easy or difficult was it to create a solution with your bag of junk items? </a:t>
            </a:r>
            <a:endParaRPr lang="en-US" dirty="0">
              <a:cs typeface="Calibri"/>
            </a:endParaRPr>
          </a:p>
          <a:p>
            <a:r>
              <a:rPr lang="en-US" dirty="0"/>
              <a:t>2. How did the dynamics of your team help you be more innovative and creative? </a:t>
            </a:r>
            <a:endParaRPr lang="en-US" dirty="0">
              <a:cs typeface="Calibri"/>
            </a:endParaRPr>
          </a:p>
          <a:p>
            <a:r>
              <a:rPr lang="en-US" dirty="0"/>
              <a:t>3. How could the team improve the decision-making process? </a:t>
            </a:r>
            <a:endParaRPr lang="en-US" dirty="0">
              <a:cs typeface="Calibri"/>
            </a:endParaRPr>
          </a:p>
          <a:p>
            <a:r>
              <a:rPr lang="en-US" dirty="0"/>
              <a:t>4. Which presentation was most effective? Why?</a:t>
            </a:r>
            <a:endParaRPr lang="en-CA" dirty="0"/>
          </a:p>
          <a:p>
            <a:endParaRPr lang="en-CA" dirty="0"/>
          </a:p>
          <a:p>
            <a:r>
              <a:rPr lang="en-CA" dirty="0"/>
              <a:t>Students can consider the following points when making their product selection for their JA Company. </a:t>
            </a:r>
            <a:endParaRPr lang="en-CA" dirty="0">
              <a:cs typeface="Calibri" panose="020F0502020204030204"/>
            </a:endParaRPr>
          </a:p>
          <a:p>
            <a:r>
              <a:rPr lang="en-CA" dirty="0"/>
              <a:t>It is important that everyone stands behind their product or service since each member of the company will be responsible for promoting it and selling it.</a:t>
            </a:r>
            <a:br>
              <a:rPr lang="en-CA" dirty="0">
                <a:cs typeface="+mn-lt"/>
              </a:rPr>
            </a:br>
            <a:endParaRPr lang="en-CA" dirty="0"/>
          </a:p>
          <a:p>
            <a:r>
              <a:rPr lang="en-US" dirty="0"/>
              <a:t>Some students start </a:t>
            </a:r>
            <a:r>
              <a:rPr lang="en-US" i="1" dirty="0"/>
              <a:t>JA Company Program </a:t>
            </a:r>
            <a:r>
              <a:rPr lang="en-US" dirty="0"/>
              <a:t>with ideas for the businesses they want to create. Make sure students understand that a company must agree on a product or service, and some ideas will not be chosen. This doesn’t mean they are bad ideas; they may simply have to wait for another time. Finding the right business idea is really important to the success of the student company.</a:t>
            </a:r>
            <a:br>
              <a:rPr lang="en-US" dirty="0">
                <a:cs typeface="+mn-lt"/>
              </a:rPr>
            </a:br>
            <a:endParaRPr lang="en-US" dirty="0"/>
          </a:p>
          <a:p>
            <a:r>
              <a:rPr lang="en-CA" dirty="0"/>
              <a:t>It is important to think carefully about their market, consider the steps needed to produce a product and research where they will get the source materials for production.</a:t>
            </a:r>
            <a:br>
              <a:rPr lang="en-CA" dirty="0">
                <a:cs typeface="+mn-lt"/>
              </a:rPr>
            </a:br>
            <a:endParaRPr lang="en-CA" dirty="0"/>
          </a:p>
          <a:p>
            <a:r>
              <a:rPr lang="en-CA" dirty="0"/>
              <a:t>Let participants know that in a few weeks, they will get to pitch their idea to the group. This was their first practice at pitching.</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23</a:t>
            </a:fld>
            <a:endParaRPr lang="en-US"/>
          </a:p>
        </p:txBody>
      </p:sp>
    </p:spTree>
    <p:extLst>
      <p:ext uri="{BB962C8B-B14F-4D97-AF65-F5344CB8AC3E}">
        <p14:creationId xmlns:p14="http://schemas.microsoft.com/office/powerpoint/2010/main" val="23086467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dirty="0"/>
              <a:t>Let students know that they can continue to brainstorm ideas at home and more time will be allotted to this next week.</a:t>
            </a:r>
          </a:p>
          <a:p>
            <a:pPr marL="285750" indent="-285750">
              <a:buFont typeface="Arial"/>
              <a:buChar char="•"/>
            </a:pPr>
            <a:r>
              <a:rPr lang="en-US" dirty="0"/>
              <a:t>Review the </a:t>
            </a:r>
            <a:r>
              <a:rPr lang="en-US" dirty="0">
                <a:hlinkClick r:id="rId3"/>
              </a:rPr>
              <a:t>Product or Service Research Assignment</a:t>
            </a:r>
            <a:r>
              <a:rPr lang="en-US" dirty="0"/>
              <a:t> document with the group. </a:t>
            </a:r>
          </a:p>
          <a:p>
            <a:pPr marL="285750" indent="-285750">
              <a:buFont typeface="Arial"/>
              <a:buChar char="•"/>
            </a:pPr>
            <a:r>
              <a:rPr lang="en-CA" dirty="0"/>
              <a:t>The </a:t>
            </a:r>
            <a:r>
              <a:rPr lang="en-CA" dirty="0">
                <a:hlinkClick r:id="rId4"/>
              </a:rPr>
              <a:t>Product or Service Research Worksheet</a:t>
            </a:r>
            <a:r>
              <a:rPr lang="en-CA" dirty="0"/>
              <a:t> will help them work through the viability of some of their ideas. They should spend time completing for their product ideas. Pitches will occur in Weeks 3 to 4 (depends on the team). Students should select only one idea to explore in detail. They may choose to work individually or in groups. However, each student is encouraged to research one idea.  </a:t>
            </a:r>
          </a:p>
          <a:p>
            <a:pPr marL="285750" indent="-285750">
              <a:buFont typeface="Arial"/>
              <a:buChar char="•"/>
            </a:pPr>
            <a:r>
              <a:rPr lang="en-US" dirty="0"/>
              <a:t>Be sure to establish the expectation that the Product or Service Research Worksheet must be completed if a student wants to be eligible to pitch their idea. This worksheet is designed to be a simple way to structure a “Pitch Deck” (slideshow) if students choose to prepare visuals for their pitch.</a:t>
            </a:r>
          </a:p>
          <a:p>
            <a:pPr marL="285750" indent="-285750">
              <a:buFont typeface="Arial"/>
              <a:buChar char="•"/>
            </a:pPr>
            <a:r>
              <a:rPr lang="en-US" dirty="0"/>
              <a:t>Students can access the Product and Service Research Worksheet through the Campus.</a:t>
            </a: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24</a:t>
            </a:fld>
            <a:endParaRPr lang="en-US"/>
          </a:p>
        </p:txBody>
      </p:sp>
    </p:spTree>
    <p:extLst>
      <p:ext uri="{BB962C8B-B14F-4D97-AF65-F5344CB8AC3E}">
        <p14:creationId xmlns:p14="http://schemas.microsoft.com/office/powerpoint/2010/main" val="1907378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Breaking down each element in the Product or Service Research Worksheet - Student should be using this as a guide to complete the research for their product ideas/pitches</a:t>
            </a:r>
          </a:p>
        </p:txBody>
      </p:sp>
      <p:sp>
        <p:nvSpPr>
          <p:cNvPr id="4" name="Slide Number Placeholder 3"/>
          <p:cNvSpPr>
            <a:spLocks noGrp="1"/>
          </p:cNvSpPr>
          <p:nvPr>
            <p:ph type="sldNum" sz="quarter" idx="5"/>
          </p:nvPr>
        </p:nvSpPr>
        <p:spPr/>
        <p:txBody>
          <a:bodyPr/>
          <a:lstStyle/>
          <a:p>
            <a:fld id="{70B95862-F9D6-4E8A-9895-EAE955BF0C24}" type="slidenum">
              <a:rPr lang="en-US" smtClean="0"/>
              <a:t>25</a:t>
            </a:fld>
            <a:endParaRPr lang="en-US"/>
          </a:p>
        </p:txBody>
      </p:sp>
    </p:spTree>
    <p:extLst>
      <p:ext uri="{BB962C8B-B14F-4D97-AF65-F5344CB8AC3E}">
        <p14:creationId xmlns:p14="http://schemas.microsoft.com/office/powerpoint/2010/main" val="14073805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Breaking down each element in the Product or Service Research Worksheet - Student should be using this as a guide to complete the research for their product ideas/pitches</a:t>
            </a:r>
          </a:p>
          <a:p>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26</a:t>
            </a:fld>
            <a:endParaRPr lang="en-US"/>
          </a:p>
        </p:txBody>
      </p:sp>
    </p:spTree>
    <p:extLst>
      <p:ext uri="{BB962C8B-B14F-4D97-AF65-F5344CB8AC3E}">
        <p14:creationId xmlns:p14="http://schemas.microsoft.com/office/powerpoint/2010/main" val="9914505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Breaking down each element in the Product or Service Research Worksheet - Student should be using this as a guide to complete the research for their product ideas/pitches</a:t>
            </a:r>
          </a:p>
          <a:p>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27</a:t>
            </a:fld>
            <a:endParaRPr lang="en-US"/>
          </a:p>
        </p:txBody>
      </p:sp>
    </p:spTree>
    <p:extLst>
      <p:ext uri="{BB962C8B-B14F-4D97-AF65-F5344CB8AC3E}">
        <p14:creationId xmlns:p14="http://schemas.microsoft.com/office/powerpoint/2010/main" val="13334242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Breaking down each element in the Product or Service Research Worksheet - Student should be using this as a guide to complete the research for their product ideas/pitches</a:t>
            </a:r>
          </a:p>
          <a:p>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28</a:t>
            </a:fld>
            <a:endParaRPr lang="en-US"/>
          </a:p>
        </p:txBody>
      </p:sp>
    </p:spTree>
    <p:extLst>
      <p:ext uri="{BB962C8B-B14F-4D97-AF65-F5344CB8AC3E}">
        <p14:creationId xmlns:p14="http://schemas.microsoft.com/office/powerpoint/2010/main" val="12367141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Breaking down each element in the Product or Service Research Worksheet - Student should be using this as a guide to complete the research for their product ideas/pitches</a:t>
            </a:r>
          </a:p>
          <a:p>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29</a:t>
            </a:fld>
            <a:endParaRPr lang="en-US"/>
          </a:p>
        </p:txBody>
      </p:sp>
    </p:spTree>
    <p:extLst>
      <p:ext uri="{BB962C8B-B14F-4D97-AF65-F5344CB8AC3E}">
        <p14:creationId xmlns:p14="http://schemas.microsoft.com/office/powerpoint/2010/main" val="42056447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Sans-Serif"/>
              <a:buChar char="•"/>
            </a:pPr>
            <a:r>
              <a:rPr lang="en-CA" dirty="0"/>
              <a:t>Many students will be eager to understand how their product idea will be considered and selected. This is a good time to review the Product and Service Guidelines</a:t>
            </a:r>
            <a:endParaRPr lang="en-US" dirty="0"/>
          </a:p>
          <a:p>
            <a:pPr marL="285750" indent="-285750">
              <a:buFont typeface="Arial,Sans-Serif"/>
              <a:buChar char="•"/>
            </a:pPr>
            <a:r>
              <a:rPr lang="en-CA" b="1" dirty="0"/>
              <a:t>Be sure to establish the expectation that the </a:t>
            </a:r>
            <a:r>
              <a:rPr lang="en-CA" b="1" dirty="0">
                <a:hlinkClick r:id="rId3"/>
              </a:rPr>
              <a:t>Product or Service Research Worksheet</a:t>
            </a:r>
            <a:r>
              <a:rPr lang="en-CA" b="1" dirty="0"/>
              <a:t> must be completed if a student wants to be eligible to pitch their idea. \</a:t>
            </a:r>
          </a:p>
          <a:p>
            <a:pPr marL="285750" indent="-285750">
              <a:buFont typeface="Arial,Sans-Serif"/>
              <a:buChar char="•"/>
            </a:pPr>
            <a:r>
              <a:rPr lang="en-CA" dirty="0"/>
              <a:t>Remind students of the importance of ethics when researching suppliers. Also, if the product can have a positive impact through using recycled goods that would be of value to the JA Company.  </a:t>
            </a:r>
          </a:p>
          <a:p>
            <a:pPr marL="285750" indent="-285750">
              <a:buFont typeface="Arial,Sans-Serif"/>
              <a:buChar char="•"/>
            </a:pPr>
            <a:r>
              <a:rPr lang="en-CA" dirty="0"/>
              <a:t>This worksheet is designed to be a simple way to structure a “Pitch Deck” (slideshow) if students choose to prepare visuals for their pitch.</a:t>
            </a: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30</a:t>
            </a:fld>
            <a:endParaRPr lang="en-US"/>
          </a:p>
        </p:txBody>
      </p:sp>
    </p:spTree>
    <p:extLst>
      <p:ext uri="{BB962C8B-B14F-4D97-AF65-F5344CB8AC3E}">
        <p14:creationId xmlns:p14="http://schemas.microsoft.com/office/powerpoint/2010/main" val="15802222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5"/>
          </p:nvPr>
        </p:nvSpPr>
        <p:spPr/>
        <p:txBody>
          <a:bodyPr/>
          <a:lstStyle/>
          <a:p>
            <a:fld id="{70B95862-F9D6-4E8A-9895-EAE955BF0C24}" type="slidenum">
              <a:rPr lang="en-US" smtClean="0"/>
              <a:t>31</a:t>
            </a:fld>
            <a:endParaRPr lang="en-US"/>
          </a:p>
        </p:txBody>
      </p:sp>
    </p:spTree>
    <p:extLst>
      <p:ext uri="{BB962C8B-B14F-4D97-AF65-F5344CB8AC3E}">
        <p14:creationId xmlns:p14="http://schemas.microsoft.com/office/powerpoint/2010/main" val="30512215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CA">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32</a:t>
            </a:fld>
            <a:endParaRPr lang="en-US"/>
          </a:p>
        </p:txBody>
      </p:sp>
    </p:spTree>
    <p:extLst>
      <p:ext uri="{BB962C8B-B14F-4D97-AF65-F5344CB8AC3E}">
        <p14:creationId xmlns:p14="http://schemas.microsoft.com/office/powerpoint/2010/main" val="10625299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cs typeface="Calibri"/>
              </a:rPr>
              <a:t>Tip – Students can look into the UN Sustainable Development Goals if they are stuck finding a direction to brainstorm needs to fill </a:t>
            </a:r>
          </a:p>
        </p:txBody>
      </p:sp>
      <p:sp>
        <p:nvSpPr>
          <p:cNvPr id="4" name="Slide Number Placeholder 3"/>
          <p:cNvSpPr>
            <a:spLocks noGrp="1"/>
          </p:cNvSpPr>
          <p:nvPr>
            <p:ph type="sldNum" sz="quarter" idx="5"/>
          </p:nvPr>
        </p:nvSpPr>
        <p:spPr/>
        <p:txBody>
          <a:bodyPr/>
          <a:lstStyle/>
          <a:p>
            <a:fld id="{70B95862-F9D6-4E8A-9895-EAE955BF0C24}" type="slidenum">
              <a:rPr lang="en-US" smtClean="0"/>
              <a:t>33</a:t>
            </a:fld>
            <a:endParaRPr lang="en-US"/>
          </a:p>
        </p:txBody>
      </p:sp>
    </p:spTree>
    <p:extLst>
      <p:ext uri="{BB962C8B-B14F-4D97-AF65-F5344CB8AC3E}">
        <p14:creationId xmlns:p14="http://schemas.microsoft.com/office/powerpoint/2010/main" val="19928523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panose="020F0502020204030204"/>
            </a:endParaRPr>
          </a:p>
          <a:p>
            <a:pPr marL="285750" indent="-285750">
              <a:buFont typeface="Arial"/>
              <a:buChar char="•"/>
            </a:pPr>
            <a:endParaRPr lang="en-CA">
              <a:cs typeface="Calibri" panose="020F0502020204030204"/>
            </a:endParaRPr>
          </a:p>
          <a:p>
            <a:endParaRPr lang="en-US">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34</a:t>
            </a:fld>
            <a:endParaRPr lang="en-US"/>
          </a:p>
        </p:txBody>
      </p:sp>
    </p:spTree>
    <p:extLst>
      <p:ext uri="{BB962C8B-B14F-4D97-AF65-F5344CB8AC3E}">
        <p14:creationId xmlns:p14="http://schemas.microsoft.com/office/powerpoint/2010/main" val="33570105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cs typeface="Calibri"/>
              </a:rPr>
              <a:t>Let students know when the elections will take place – your team can decide but must be completed by week 4</a:t>
            </a:r>
          </a:p>
          <a:p>
            <a:pPr marL="171450" indent="-171450">
              <a:buFont typeface="Arial" panose="020B0604020202020204" pitchFamily="34" charset="0"/>
              <a:buChar char="•"/>
            </a:pPr>
            <a:r>
              <a:rPr lang="en-US" dirty="0">
                <a:cs typeface="Calibri"/>
              </a:rPr>
              <a:t>Review the elections process JA has outlined so that students can review and consider if they wish to nominate themselves or not.</a:t>
            </a:r>
          </a:p>
          <a:p>
            <a:pPr marL="171450" indent="-171450">
              <a:buFont typeface="Arial" panose="020B0604020202020204" pitchFamily="34" charset="0"/>
              <a:buChar char="•"/>
            </a:pPr>
            <a:r>
              <a:rPr lang="en-US" dirty="0">
                <a:cs typeface="Calibri"/>
              </a:rPr>
              <a:t>JA Process requires them to complete an application form and submit it to you by Week 2 + a 1-2 minute pitch on election day. You may choose to add any additional requirements (individual interviews, extra application steps, etc.)</a:t>
            </a:r>
          </a:p>
          <a:p>
            <a:pPr marL="171450" indent="-171450">
              <a:buFont typeface="Arial" panose="020B0604020202020204" pitchFamily="34" charset="0"/>
              <a:buChar char="•"/>
            </a:pPr>
            <a:r>
              <a:rPr lang="en-US" dirty="0">
                <a:cs typeface="Calibri"/>
              </a:rPr>
              <a:t>Inform students that those elected will be required to attend virtual Student Management Training on December 7</a:t>
            </a:r>
            <a:r>
              <a:rPr lang="en-US" baseline="30000" dirty="0">
                <a:cs typeface="Calibri"/>
              </a:rPr>
              <a:t>th</a:t>
            </a:r>
            <a:r>
              <a:rPr lang="en-US" dirty="0">
                <a:cs typeface="Calibri"/>
              </a:rPr>
              <a:t>. </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39925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3" indent="-342900">
              <a:buChar char="•"/>
            </a:pPr>
            <a:r>
              <a:rPr lang="en-US" dirty="0"/>
              <a:t>Briefly review the elected Company Program roles and direct students to review the executive role descriptions to see if they are interested in running. </a:t>
            </a:r>
            <a:r>
              <a:rPr lang="en-US" dirty="0">
                <a:hlinkClick r:id="rId3"/>
              </a:rPr>
              <a:t>Executive Team Role Descriptions</a:t>
            </a:r>
            <a:endParaRPr lang="en-US" dirty="0"/>
          </a:p>
          <a:p>
            <a:pPr marL="342900" lvl="3" indent="-342900">
              <a:buChar char="•"/>
            </a:pPr>
            <a:r>
              <a:rPr lang="en-US" dirty="0"/>
              <a:t>It is up to the team to choose how many roles are actually needed for their company (dependent on size, interest, etc.). </a:t>
            </a:r>
            <a:br>
              <a:rPr lang="en-US" dirty="0">
                <a:cs typeface="+mn-lt"/>
              </a:rPr>
            </a:br>
            <a:endParaRPr lang="en-US" dirty="0"/>
          </a:p>
          <a:p>
            <a:pPr lvl="2"/>
            <a:r>
              <a:rPr lang="en-CA" i="1" dirty="0"/>
              <a:t>Mandatory roles (these students are invited to student management training) </a:t>
            </a:r>
            <a:endParaRPr lang="en-US" dirty="0"/>
          </a:p>
          <a:p>
            <a:pPr lvl="2"/>
            <a:r>
              <a:rPr lang="en-CA" dirty="0"/>
              <a:t>●     President</a:t>
            </a:r>
            <a:endParaRPr lang="en-US" dirty="0"/>
          </a:p>
          <a:p>
            <a:pPr lvl="2"/>
            <a:r>
              <a:rPr lang="en-CA" dirty="0"/>
              <a:t>●     VP Finance</a:t>
            </a:r>
            <a:endParaRPr lang="en-US" dirty="0"/>
          </a:p>
          <a:p>
            <a:pPr lvl="2"/>
            <a:r>
              <a:rPr lang="en-CA" dirty="0"/>
              <a:t>●     VP Marketing</a:t>
            </a:r>
          </a:p>
          <a:p>
            <a:pPr lvl="2"/>
            <a:r>
              <a:rPr lang="en-CA" dirty="0"/>
              <a:t>●     VP Sales</a:t>
            </a:r>
            <a:endParaRPr lang="en-US" dirty="0"/>
          </a:p>
          <a:p>
            <a:pPr lvl="2"/>
            <a:r>
              <a:rPr lang="en-CA" dirty="0"/>
              <a:t>●     VP HR</a:t>
            </a:r>
            <a:endParaRPr lang="en-US" dirty="0"/>
          </a:p>
          <a:p>
            <a:pPr lvl="2"/>
            <a:r>
              <a:rPr lang="en-CA" dirty="0"/>
              <a:t>●     VP Production</a:t>
            </a:r>
            <a:endParaRPr lang="en-US" dirty="0"/>
          </a:p>
          <a:p>
            <a:pPr lvl="2"/>
            <a:r>
              <a:rPr lang="en-CA" dirty="0"/>
              <a:t>●     VP Technology</a:t>
            </a:r>
          </a:p>
          <a:p>
            <a:pPr lvl="2"/>
            <a:endParaRPr lang="en-US" dirty="0"/>
          </a:p>
          <a:p>
            <a:pPr lvl="2"/>
            <a:r>
              <a:rPr lang="en-CA" i="1" dirty="0"/>
              <a:t>Optional roles (these students are not invited to student management training):</a:t>
            </a:r>
            <a:endParaRPr lang="en-US" dirty="0"/>
          </a:p>
          <a:p>
            <a:pPr lvl="2"/>
            <a:r>
              <a:rPr lang="en-CA" dirty="0"/>
              <a:t>●   VP Corporate Social Responsibility (can be incorporated into HR instead)</a:t>
            </a:r>
            <a:endParaRPr lang="en-US" dirty="0"/>
          </a:p>
          <a:p>
            <a:pPr lvl="2"/>
            <a:r>
              <a:rPr lang="en-CA" dirty="0"/>
              <a:t>●   VP Health and Safety</a:t>
            </a:r>
            <a:endParaRPr lang="en-US" dirty="0"/>
          </a:p>
          <a:p>
            <a:pPr lvl="2"/>
            <a:r>
              <a:rPr lang="en-CA" dirty="0"/>
              <a:t>●   VP Environment</a:t>
            </a:r>
          </a:p>
          <a:p>
            <a:pPr lvl="2"/>
            <a:endParaRPr lang="en-CA" dirty="0"/>
          </a:p>
          <a:p>
            <a:pPr marL="914400" marR="0" lvl="2" indent="0" algn="l" defTabSz="914400" rtl="0" eaLnBrk="1" fontAlgn="auto" latinLnBrk="0" hangingPunct="1">
              <a:lnSpc>
                <a:spcPct val="100000"/>
              </a:lnSpc>
              <a:spcBef>
                <a:spcPts val="0"/>
              </a:spcBef>
              <a:spcAft>
                <a:spcPts val="0"/>
              </a:spcAft>
              <a:buClrTx/>
              <a:buSzTx/>
              <a:buFontTx/>
              <a:buNone/>
              <a:tabLst/>
              <a:defRPr/>
            </a:pPr>
            <a:r>
              <a:rPr lang="en-CA" b="1" dirty="0"/>
              <a:t>Co-executives are NOT allowed – no co-presidents, co-</a:t>
            </a:r>
            <a:r>
              <a:rPr lang="en-CA" b="1" dirty="0" err="1"/>
              <a:t>vps</a:t>
            </a:r>
            <a:r>
              <a:rPr lang="en-CA" b="1" dirty="0"/>
              <a:t>.</a:t>
            </a:r>
            <a:endParaRPr lang="en-US" b="1" dirty="0"/>
          </a:p>
          <a:p>
            <a:pPr lvl="2"/>
            <a:r>
              <a:rPr lang="en-CA" dirty="0"/>
              <a:t> </a:t>
            </a:r>
            <a:endParaRPr lang="en-US" dirty="0"/>
          </a:p>
          <a:p>
            <a:pPr marL="342900" lvl="3" indent="-342900">
              <a:buChar char="•"/>
            </a:pPr>
            <a:r>
              <a:rPr lang="en-US" dirty="0"/>
              <a:t>If a student does not wish to run for an executive role or is not elected into an executive role, they will still play an integral role in their company. Each member will select a department to work in and there will also other titles and roles that the students can decide on to complete their organizational structure.</a:t>
            </a:r>
          </a:p>
          <a:p>
            <a:pPr marL="342900" lvl="3" indent="-342900">
              <a:buChar char="•"/>
            </a:pPr>
            <a:r>
              <a:rPr lang="en-US" dirty="0"/>
              <a:t>This year we will also have students work together to name a “second-in-command” for each mandatory role </a:t>
            </a:r>
          </a:p>
          <a:p>
            <a:pPr marL="0" lvl="3" indent="0">
              <a:buNone/>
            </a:pP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35979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Sans-Serif"/>
              <a:buChar char="•"/>
            </a:pPr>
            <a:r>
              <a:rPr lang="en-CA" dirty="0"/>
              <a:t>Create an opening for students to ask any questions about the meeting prior to wrapping up.</a:t>
            </a:r>
            <a:endParaRPr lang="en-US" dirty="0"/>
          </a:p>
          <a:p>
            <a:pPr marL="285750" indent="-285750">
              <a:buFont typeface="Arial,Sans-Serif"/>
              <a:buChar char="•"/>
            </a:pPr>
            <a:r>
              <a:rPr lang="en-CA" dirty="0"/>
              <a:t>If you identify any returning students, please have them speak briefly about why they are doing the program again and its impact on their life. This should help with getting students to return the second week.</a:t>
            </a:r>
            <a:endParaRPr lang="en-US" dirty="0"/>
          </a:p>
          <a:p>
            <a:pPr marL="285750" indent="-285750">
              <a:buFont typeface="Arial,Sans-Serif"/>
              <a:buChar char="•"/>
            </a:pPr>
            <a:r>
              <a:rPr lang="en-CA" dirty="0"/>
              <a:t>Remind students to remind their parent/guardians about their parent consent forms prior to the next meeting.</a:t>
            </a:r>
            <a:endParaRPr lang="en-US" dirty="0"/>
          </a:p>
          <a:p>
            <a:pPr marL="285750" indent="-285750">
              <a:buFont typeface="Arial,Sans-Serif"/>
              <a:buChar char="•"/>
            </a:pPr>
            <a:r>
              <a:rPr lang="en-US" dirty="0"/>
              <a:t>Let students know that next week you will continue brainstorming and research. They will also have the opportunity to nominate themselves for the executive roles. </a:t>
            </a:r>
            <a:br>
              <a:rPr lang="en-US" dirty="0">
                <a:cs typeface="+mn-lt"/>
              </a:rPr>
            </a:br>
            <a:endParaRPr lang="en-US" dirty="0"/>
          </a:p>
          <a:p>
            <a:pPr marL="285750" indent="-285750">
              <a:buFont typeface="Arial,Sans-Serif"/>
              <a:buChar char="•"/>
            </a:pPr>
            <a:r>
              <a:rPr lang="en-US" dirty="0"/>
              <a:t>Direct students to the JA Canada Campus, so they can complete a 2-minute Assessment: </a:t>
            </a:r>
            <a:r>
              <a:rPr lang="en-US" dirty="0">
                <a:hlinkClick r:id="rId3"/>
              </a:rPr>
              <a:t>What’s Your Leadership Style?</a:t>
            </a:r>
            <a:r>
              <a:rPr lang="en-US" dirty="0"/>
              <a:t> in advance of next session.</a:t>
            </a:r>
            <a:r>
              <a:rPr lang="en-CA" dirty="0"/>
              <a:t>   </a:t>
            </a:r>
            <a:endParaRPr lang="en-US" dirty="0"/>
          </a:p>
          <a:p>
            <a:pPr marL="285750" indent="-285750">
              <a:buFont typeface="Arial,Sans-Serif"/>
              <a:buChar char="•"/>
            </a:pPr>
            <a:r>
              <a:rPr lang="en-US" dirty="0"/>
              <a:t>Encourage students to access the JA Canada Campus to review some of what was covered in this meeting.</a:t>
            </a:r>
            <a:br>
              <a:rPr lang="en-US" dirty="0">
                <a:cs typeface="+mn-lt"/>
              </a:rPr>
            </a:br>
            <a:endParaRPr lang="en-US" dirty="0"/>
          </a:p>
          <a:p>
            <a:pPr marL="285750" indent="-285750">
              <a:buFont typeface="Arial,Sans-Serif"/>
              <a:buChar char="•"/>
            </a:pPr>
            <a:r>
              <a:rPr lang="en-CA" dirty="0"/>
              <a:t>Remind participants that entrepreneurs can start businesses on their own or as part of a small group by combining individual strengths and sharing responsibilities. Today is the start of something great!</a:t>
            </a:r>
          </a:p>
          <a:p>
            <a:pPr marL="285750" indent="-285750">
              <a:buFont typeface="Arial,Sans-Serif"/>
              <a:buChar char="•"/>
            </a:pPr>
            <a:endParaRPr lang="en-CA" dirty="0">
              <a:cs typeface="Calibri"/>
            </a:endParaRPr>
          </a:p>
          <a:p>
            <a:pPr algn="l"/>
            <a:r>
              <a:rPr lang="en-US" b="1" i="0" dirty="0">
                <a:solidFill>
                  <a:srgbClr val="373A3C"/>
                </a:solidFill>
                <a:effectLst/>
                <a:latin typeface="Work Sans" pitchFamily="2" charset="0"/>
              </a:rPr>
              <a:t>Optional Small Group Session (15 min)</a:t>
            </a:r>
            <a:endParaRPr lang="en-US" b="0" i="0" dirty="0">
              <a:solidFill>
                <a:srgbClr val="373A3C"/>
              </a:solidFill>
              <a:effectLst/>
              <a:latin typeface="Work Sans" pitchFamily="2" charset="0"/>
            </a:endParaRPr>
          </a:p>
          <a:p>
            <a:pPr marL="171450" indent="-171450" algn="l">
              <a:buFont typeface="Arial" panose="020B0604020202020204" pitchFamily="34" charset="0"/>
              <a:buChar char="•"/>
            </a:pPr>
            <a:r>
              <a:rPr lang="en-US" b="0" i="0" dirty="0">
                <a:solidFill>
                  <a:srgbClr val="373A3C"/>
                </a:solidFill>
                <a:effectLst/>
                <a:latin typeface="Work Sans" pitchFamily="2" charset="0"/>
              </a:rPr>
              <a:t>If timing allows, you can break into smaller groups following your full group meeting. In these early small group sessions, you may want to divide up your advisors and students and rotate each week so that you get a chance to get to know everyone. </a:t>
            </a:r>
          </a:p>
          <a:p>
            <a:pPr marL="171450" indent="-171450" algn="l">
              <a:buFont typeface="Arial" panose="020B0604020202020204" pitchFamily="34" charset="0"/>
              <a:buChar char="•"/>
            </a:pPr>
            <a:r>
              <a:rPr lang="en-US" b="0" i="0" dirty="0">
                <a:solidFill>
                  <a:srgbClr val="373A3C"/>
                </a:solidFill>
                <a:effectLst/>
                <a:latin typeface="Work Sans" pitchFamily="2" charset="0"/>
              </a:rPr>
              <a:t>This first session can be used to get to know each other more - ask students about their interests, review their personal goals (from the goals sheet) in joining the program and answer any questions. </a:t>
            </a:r>
          </a:p>
          <a:p>
            <a:pPr marL="171450" indent="-171450" algn="l">
              <a:buFont typeface="Arial" panose="020B0604020202020204" pitchFamily="34" charset="0"/>
              <a:buChar char="•"/>
            </a:pPr>
            <a:r>
              <a:rPr lang="en-US" b="0" i="0" dirty="0">
                <a:solidFill>
                  <a:srgbClr val="373A3C"/>
                </a:solidFill>
                <a:effectLst/>
                <a:latin typeface="Work Sans" pitchFamily="2" charset="0"/>
                <a:cs typeface="Calibri"/>
              </a:rPr>
              <a:t>Reminder that 1:1 is not allowed so these small groups must have at least 1 student and at least 1 advisor. </a:t>
            </a:r>
            <a:endParaRPr lang="en-CA" dirty="0">
              <a:cs typeface="Calibri"/>
            </a:endParaRPr>
          </a:p>
          <a:p>
            <a:pPr marL="285750" indent="-285750">
              <a:buFont typeface="Arial,Sans-Serif"/>
              <a:buChar char="•"/>
            </a:pPr>
            <a:endParaRPr lang="en-CA" dirty="0">
              <a:cs typeface="Calibri"/>
            </a:endParaRPr>
          </a:p>
          <a:p>
            <a:r>
              <a:rPr lang="en-CA" b="1" dirty="0"/>
              <a:t>Mentors:</a:t>
            </a:r>
            <a:endParaRPr lang="en-CA" dirty="0">
              <a:cs typeface="Calibri" panose="020F0502020204030204"/>
            </a:endParaRPr>
          </a:p>
          <a:p>
            <a:pPr marL="171450" indent="-171450">
              <a:buFont typeface="Arial" panose="020B0604020202020204" pitchFamily="34" charset="0"/>
              <a:buChar char="•"/>
            </a:pPr>
            <a:r>
              <a:rPr lang="en-CA" dirty="0"/>
              <a:t>Gather goals sheets and attendance records</a:t>
            </a:r>
            <a:endParaRPr lang="en-CA" dirty="0">
              <a:cs typeface="Calibri"/>
            </a:endParaRPr>
          </a:p>
          <a:p>
            <a:pPr marL="171450" indent="-171450">
              <a:buFont typeface="Arial" panose="020B0604020202020204" pitchFamily="34" charset="0"/>
              <a:buChar char="•"/>
            </a:pPr>
            <a:r>
              <a:rPr lang="en-CA" dirty="0"/>
              <a:t>Take a few moments to debrief about the first session with the team of Mentors</a:t>
            </a:r>
          </a:p>
          <a:p>
            <a:pPr marL="171450" indent="-171450">
              <a:buFont typeface="Arial" panose="020B0604020202020204" pitchFamily="34" charset="0"/>
              <a:buChar char="•"/>
            </a:pPr>
            <a:r>
              <a:rPr lang="en-CA" dirty="0">
                <a:cs typeface="Calibri"/>
              </a:rPr>
              <a:t>If you were not able to cover any material, make a note and move it to your next meeting</a:t>
            </a:r>
          </a:p>
          <a:p>
            <a:pPr marL="171450" indent="-171450">
              <a:buFont typeface="Arial" panose="020B0604020202020204" pitchFamily="34" charset="0"/>
              <a:buChar char="•"/>
            </a:pPr>
            <a:r>
              <a:rPr lang="en-CA" dirty="0"/>
              <a:t>Address any questions, concerns or feedback to your Program Manager</a:t>
            </a:r>
          </a:p>
          <a:p>
            <a:pPr marL="171450" indent="-171450">
              <a:buFont typeface="Arial" panose="020B0604020202020204" pitchFamily="34" charset="0"/>
              <a:buChar char="•"/>
            </a:pPr>
            <a:endParaRPr lang="en-CA" dirty="0">
              <a:cs typeface="Calibri"/>
            </a:endParaRPr>
          </a:p>
          <a:p>
            <a:pPr marL="0" indent="0">
              <a:buFont typeface="Arial" panose="020B0604020202020204" pitchFamily="34" charset="0"/>
              <a:buNone/>
            </a:pPr>
            <a:r>
              <a:rPr lang="en-CA" b="1" dirty="0">
                <a:cs typeface="Calibri"/>
              </a:rPr>
              <a:t>Congratulations on completing your first meeting! </a:t>
            </a:r>
          </a:p>
          <a:p>
            <a:pPr marL="285750" indent="-285750">
              <a:buFont typeface="Arial,Sans-Serif"/>
              <a:buChar char="•"/>
            </a:pPr>
            <a:endParaRPr lang="en-CA"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37</a:t>
            </a:fld>
            <a:endParaRPr lang="en-US"/>
          </a:p>
        </p:txBody>
      </p:sp>
    </p:spTree>
    <p:extLst>
      <p:ext uri="{BB962C8B-B14F-4D97-AF65-F5344CB8AC3E}">
        <p14:creationId xmlns:p14="http://schemas.microsoft.com/office/powerpoint/2010/main" val="23961765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285F74"/>
                </a:solidFill>
                <a:effectLst/>
                <a:latin typeface="Montserrat" panose="00000500000000000000" pitchFamily="2" charset="0"/>
              </a:rPr>
              <a:t>Overview</a:t>
            </a:r>
          </a:p>
          <a:p>
            <a:pPr algn="l"/>
            <a:r>
              <a:rPr lang="en-US" b="0" i="0" dirty="0">
                <a:solidFill>
                  <a:srgbClr val="373A3C"/>
                </a:solidFill>
                <a:effectLst/>
                <a:latin typeface="Work Sans" pitchFamily="2" charset="0"/>
              </a:rPr>
              <a:t>During the second meeting, keep students engaged as they continue to examine attributes of a good product or service and prepare pitches. Students will build their team norms, examine the concept of Corporate Social Responsibility, understand the significance of the Company Code of Ethics to help in decision making, and learn about the roles available to them within the Management team.</a:t>
            </a:r>
          </a:p>
          <a:p>
            <a:pPr algn="l"/>
            <a:r>
              <a:rPr lang="en-US" b="1" i="0" dirty="0">
                <a:solidFill>
                  <a:srgbClr val="285F74"/>
                </a:solidFill>
                <a:effectLst/>
                <a:latin typeface="Montserrat" panose="00000500000000000000" pitchFamily="2" charset="0"/>
              </a:rPr>
              <a:t> </a:t>
            </a:r>
          </a:p>
          <a:p>
            <a:pPr algn="l"/>
            <a:r>
              <a:rPr lang="en-US" b="1" i="0" dirty="0">
                <a:solidFill>
                  <a:srgbClr val="285F74"/>
                </a:solidFill>
                <a:effectLst/>
                <a:latin typeface="Montserrat" panose="00000500000000000000" pitchFamily="2" charset="0"/>
              </a:rPr>
              <a:t>Mentor Preparation</a:t>
            </a:r>
          </a:p>
          <a:p>
            <a:pPr marL="171450" indent="-171450" algn="l">
              <a:buFont typeface="Arial" panose="020B0604020202020204" pitchFamily="34" charset="0"/>
              <a:buChar char="•"/>
            </a:pPr>
            <a:r>
              <a:rPr lang="en-US" b="0" i="0" dirty="0">
                <a:solidFill>
                  <a:srgbClr val="373A3C"/>
                </a:solidFill>
                <a:effectLst/>
                <a:latin typeface="Work Sans" pitchFamily="2" charset="0"/>
              </a:rPr>
              <a:t>Review instructions and slides to become familiar with materials and activities</a:t>
            </a:r>
          </a:p>
          <a:p>
            <a:pPr marL="171450" indent="-171450" algn="l">
              <a:buFont typeface="Arial" panose="020B0604020202020204" pitchFamily="34" charset="0"/>
              <a:buChar char="•"/>
            </a:pPr>
            <a:r>
              <a:rPr lang="en-US" b="0" i="0" dirty="0">
                <a:solidFill>
                  <a:srgbClr val="373A3C"/>
                </a:solidFill>
                <a:effectLst/>
                <a:latin typeface="Work Sans" pitchFamily="2" charset="0"/>
              </a:rPr>
              <a:t>Review videos and materials in advance on the JA Canada </a:t>
            </a:r>
            <a:r>
              <a:rPr lang="en-US" dirty="0"/>
              <a:t>Campus</a:t>
            </a:r>
            <a:endParaRPr lang="en-US" b="0" i="0" dirty="0">
              <a:solidFill>
                <a:srgbClr val="373A3C"/>
              </a:solidFill>
              <a:effectLst/>
              <a:latin typeface="Work Sans" pitchFamily="2" charset="0"/>
            </a:endParaRPr>
          </a:p>
          <a:p>
            <a:pPr marL="171450" indent="-171450" algn="l">
              <a:buFont typeface="Arial" panose="020B0604020202020204" pitchFamily="34" charset="0"/>
              <a:buChar char="•"/>
            </a:pPr>
            <a:r>
              <a:rPr lang="en-US" b="0" i="0" dirty="0">
                <a:solidFill>
                  <a:srgbClr val="373A3C"/>
                </a:solidFill>
                <a:effectLst/>
                <a:latin typeface="Work Sans" pitchFamily="2" charset="0"/>
              </a:rPr>
              <a:t>Prepare for</a:t>
            </a:r>
            <a:r>
              <a:rPr lang="en-US" b="0" i="1" dirty="0">
                <a:solidFill>
                  <a:srgbClr val="373A3C"/>
                </a:solidFill>
                <a:effectLst/>
                <a:latin typeface="Work Sans" pitchFamily="2" charset="0"/>
              </a:rPr>
              <a:t> </a:t>
            </a:r>
            <a:r>
              <a:rPr lang="en-US" b="0" i="0" dirty="0">
                <a:solidFill>
                  <a:srgbClr val="373A3C"/>
                </a:solidFill>
                <a:effectLst/>
                <a:latin typeface="Work Sans" pitchFamily="2" charset="0"/>
              </a:rPr>
              <a:t>Group Norms/Team Canvas</a:t>
            </a:r>
            <a:r>
              <a:rPr lang="en-US" b="0" i="1" dirty="0">
                <a:solidFill>
                  <a:srgbClr val="373A3C"/>
                </a:solidFill>
                <a:effectLst/>
                <a:latin typeface="Work Sans" pitchFamily="2" charset="0"/>
              </a:rPr>
              <a:t> </a:t>
            </a:r>
            <a:r>
              <a:rPr lang="en-US" b="0" i="0" dirty="0">
                <a:solidFill>
                  <a:srgbClr val="373A3C"/>
                </a:solidFill>
                <a:effectLst/>
                <a:latin typeface="Work Sans" pitchFamily="2" charset="0"/>
              </a:rPr>
              <a:t>using a whiteboard tool or shared doc (i.e. Google doc or Word doc) or print outs </a:t>
            </a:r>
          </a:p>
          <a:p>
            <a:pPr algn="l"/>
            <a:r>
              <a:rPr lang="en-US" b="0" i="1" dirty="0">
                <a:solidFill>
                  <a:srgbClr val="373A3C"/>
                </a:solidFill>
                <a:effectLst/>
                <a:latin typeface="Work Sans" pitchFamily="2" charset="0"/>
              </a:rPr>
              <a:t>Note</a:t>
            </a:r>
            <a:r>
              <a:rPr lang="en-US" b="0" i="0" dirty="0">
                <a:solidFill>
                  <a:srgbClr val="373A3C"/>
                </a:solidFill>
                <a:effectLst/>
                <a:latin typeface="Work Sans" pitchFamily="2" charset="0"/>
              </a:rPr>
              <a:t> : All documents and videos referenced in the detailed instructions are available on the JA Canada Digital Campus.</a:t>
            </a:r>
          </a:p>
          <a:p>
            <a:pPr marL="0" indent="0">
              <a:buFont typeface="Arial"/>
              <a:buNone/>
            </a:pPr>
            <a:endParaRPr lang="en-CA" dirty="0"/>
          </a:p>
          <a:p>
            <a:pPr marL="0" indent="0">
              <a:buFont typeface="Arial"/>
              <a:buNone/>
            </a:pPr>
            <a:r>
              <a:rPr lang="en-CA" b="1" dirty="0"/>
              <a:t>Agenda</a:t>
            </a:r>
          </a:p>
          <a:p>
            <a:pPr marL="228600" indent="-228600">
              <a:buFont typeface="Arial"/>
              <a:buAutoNum type="arabicPeriod"/>
            </a:pPr>
            <a:r>
              <a:rPr lang="en-CA" dirty="0"/>
              <a:t>Attendance (5 min)</a:t>
            </a:r>
            <a:endParaRPr lang="en-US" dirty="0"/>
          </a:p>
          <a:p>
            <a:pPr marL="228600" indent="-228600">
              <a:buFont typeface="Arial"/>
              <a:buAutoNum type="arabicPeriod"/>
            </a:pPr>
            <a:r>
              <a:rPr lang="en-CA" dirty="0"/>
              <a:t>Ice-Breaker (15 min) </a:t>
            </a:r>
          </a:p>
          <a:p>
            <a:pPr marL="228600" indent="-228600">
              <a:buFont typeface="Arial"/>
              <a:buAutoNum type="arabicPeriod"/>
            </a:pPr>
            <a:r>
              <a:rPr lang="en-CA" dirty="0"/>
              <a:t>Defining Group Norms (30 min)</a:t>
            </a:r>
            <a:endParaRPr lang="en-US" dirty="0"/>
          </a:p>
          <a:p>
            <a:pPr marL="228600" indent="-228600">
              <a:buFont typeface="Arial"/>
              <a:buAutoNum type="arabicPeriod"/>
            </a:pPr>
            <a:r>
              <a:rPr lang="en-US" dirty="0"/>
              <a:t>Corporate Social Responsibility (15 minutes) – OPTIONAL and can be moved to a later date </a:t>
            </a:r>
            <a:endParaRPr lang="en-US" dirty="0">
              <a:cs typeface="+mn-lt"/>
            </a:endParaRPr>
          </a:p>
          <a:p>
            <a:pPr marL="228600" indent="-228600">
              <a:buFont typeface="Arial"/>
              <a:buAutoNum type="arabicPeriod"/>
            </a:pPr>
            <a:r>
              <a:rPr lang="en-CA" dirty="0"/>
              <a:t>Leadership style and roles (10 minutes)</a:t>
            </a:r>
            <a:endParaRPr lang="en-CA" dirty="0">
              <a:cs typeface="+mn-lt"/>
            </a:endParaRPr>
          </a:p>
          <a:p>
            <a:pPr marL="228600" indent="-228600">
              <a:buFont typeface="Arial"/>
              <a:buAutoNum type="arabicPeriod"/>
            </a:pPr>
            <a:r>
              <a:rPr lang="en-CA" dirty="0"/>
              <a:t>Professional Social Media Profile (15 minutes) – OPTIONAL and can be moved to a later date</a:t>
            </a:r>
          </a:p>
          <a:p>
            <a:pPr marL="228600" marR="0" lvl="0" indent="-228600" algn="l" defTabSz="914400" rtl="0" eaLnBrk="1" fontAlgn="auto" latinLnBrk="0" hangingPunct="1">
              <a:lnSpc>
                <a:spcPct val="100000"/>
              </a:lnSpc>
              <a:spcBef>
                <a:spcPts val="0"/>
              </a:spcBef>
              <a:spcAft>
                <a:spcPts val="0"/>
              </a:spcAft>
              <a:buClrTx/>
              <a:buSzTx/>
              <a:buFont typeface="Arial"/>
              <a:buAutoNum type="arabicPeriod"/>
              <a:tabLst/>
              <a:defRPr/>
            </a:pPr>
            <a:r>
              <a:rPr lang="en-US" dirty="0"/>
              <a:t>Importance of Prototyping (10 minutes)</a:t>
            </a:r>
          </a:p>
          <a:p>
            <a:pPr marL="228600" indent="-228600">
              <a:buFont typeface="Arial"/>
              <a:buAutoNum type="arabicPeriod"/>
            </a:pPr>
            <a:r>
              <a:rPr lang="en-CA" dirty="0"/>
              <a:t>Brainstorming Continued (10 minutes)</a:t>
            </a:r>
            <a:endParaRPr lang="en-US" dirty="0"/>
          </a:p>
          <a:p>
            <a:pPr marL="228600" indent="-228600">
              <a:buFont typeface="Arial"/>
              <a:buAutoNum type="arabicPeriod"/>
            </a:pPr>
            <a:r>
              <a:rPr lang="en-CA" dirty="0"/>
              <a:t>SMART Goals (15 minutes)</a:t>
            </a:r>
            <a:endParaRPr lang="en-CA" dirty="0">
              <a:cs typeface="+mn-lt"/>
            </a:endParaRPr>
          </a:p>
          <a:p>
            <a:pPr marL="228600" indent="-228600">
              <a:buFont typeface="Arial"/>
              <a:buAutoNum type="arabicPeriod"/>
            </a:pPr>
            <a:r>
              <a:rPr lang="en-CA" dirty="0"/>
              <a:t>Questions and Wrap-up (5 min)</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38</a:t>
            </a:fld>
            <a:endParaRPr lang="en-US"/>
          </a:p>
        </p:txBody>
      </p:sp>
    </p:spTree>
    <p:extLst>
      <p:ext uri="{BB962C8B-B14F-4D97-AF65-F5344CB8AC3E}">
        <p14:creationId xmlns:p14="http://schemas.microsoft.com/office/powerpoint/2010/main" val="9026511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Refer to the</a:t>
            </a:r>
            <a:r>
              <a:rPr lang="en-CA" b="1" dirty="0"/>
              <a:t> </a:t>
            </a:r>
            <a:r>
              <a:rPr lang="en-CA" b="1" dirty="0">
                <a:hlinkClick r:id="rId3"/>
              </a:rPr>
              <a:t>Team Builders and Ice Breakers</a:t>
            </a:r>
            <a:r>
              <a:rPr lang="en-CA" dirty="0"/>
              <a:t> document and select an icebreaker from the “Getting to Know Each Other”</a:t>
            </a:r>
          </a:p>
          <a:p>
            <a:pPr marL="171450" indent="-171450">
              <a:buFont typeface="Arial" panose="020B0604020202020204" pitchFamily="34" charset="0"/>
              <a:buChar char="•"/>
            </a:pPr>
            <a:endParaRPr lang="en-CA" dirty="0"/>
          </a:p>
          <a:p>
            <a:pPr marL="171450" indent="-171450">
              <a:buFont typeface="Arial" panose="020B0604020202020204" pitchFamily="34" charset="0"/>
              <a:buChar char="•"/>
            </a:pPr>
            <a:r>
              <a:rPr lang="en-CA" dirty="0"/>
              <a:t>Don’t skip on the ice breakers! This helps get the students (and advisors) more comfortable with each other and get to know one another. </a:t>
            </a:r>
          </a:p>
          <a:p>
            <a:pPr marL="171450" indent="-171450">
              <a:buFont typeface="Arial" panose="020B0604020202020204" pitchFamily="34" charset="0"/>
              <a:buChar char="•"/>
            </a:pPr>
            <a:endParaRPr lang="en-CA" dirty="0"/>
          </a:p>
          <a:p>
            <a:pPr marL="171450" indent="-171450">
              <a:buFont typeface="Arial" panose="020B0604020202020204" pitchFamily="34" charset="0"/>
              <a:buChar char="•"/>
            </a:pPr>
            <a:r>
              <a:rPr lang="en-CA" dirty="0"/>
              <a:t>You may have new students join your second meeting who were not at the first meeting. Give students a chance to introduce themselves. </a:t>
            </a: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39</a:t>
            </a:fld>
            <a:endParaRPr lang="en-US"/>
          </a:p>
        </p:txBody>
      </p:sp>
    </p:spTree>
    <p:extLst>
      <p:ext uri="{BB962C8B-B14F-4D97-AF65-F5344CB8AC3E}">
        <p14:creationId xmlns:p14="http://schemas.microsoft.com/office/powerpoint/2010/main" val="24942129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Whether you are a member of a sports team, group preparing a classroom project, or an employee on a team in the workplace, every  team goes through the same 5 stages.</a:t>
            </a:r>
            <a:endParaRPr lang="en-US" dirty="0">
              <a:cs typeface="Calibri" panose="020F0502020204030204"/>
            </a:endParaRPr>
          </a:p>
          <a:p>
            <a:pPr marL="285750" indent="-285750">
              <a:buFont typeface="Arial"/>
              <a:buChar char="•"/>
            </a:pPr>
            <a:endParaRPr lang="en-CA" dirty="0"/>
          </a:p>
          <a:p>
            <a:pPr marL="285750" indent="-285750">
              <a:buFont typeface="Arial"/>
              <a:buChar char="•"/>
            </a:pPr>
            <a:r>
              <a:rPr lang="en-CA" dirty="0"/>
              <a:t>Explain to the members of the Company, that forming, storming, norming, performing and adjourning are the nature of any team journey.</a:t>
            </a:r>
            <a:endParaRPr lang="en-CA" dirty="0">
              <a:cs typeface="Calibri"/>
            </a:endParaRPr>
          </a:p>
          <a:p>
            <a:pPr marL="285750" indent="-285750">
              <a:buFont typeface="Arial"/>
              <a:buChar char="•"/>
            </a:pPr>
            <a:r>
              <a:rPr lang="en-US" dirty="0"/>
              <a:t>A norm is an informal guideline about what is considered normal social behavior in a particular group.</a:t>
            </a:r>
          </a:p>
          <a:p>
            <a:pPr marL="0" indent="0">
              <a:buFont typeface="Arial"/>
              <a:buNone/>
            </a:pPr>
            <a:endParaRPr lang="en-US" b="0" i="0" dirty="0">
              <a:solidFill>
                <a:schemeClr val="tx1"/>
              </a:solidFill>
              <a:effectLst/>
              <a:latin typeface="+mn-lt"/>
              <a:cs typeface="Calibri"/>
            </a:endParaRPr>
          </a:p>
          <a:p>
            <a:pPr marL="285750" indent="-285750">
              <a:buFont typeface="Arial"/>
              <a:buChar char="•"/>
            </a:pPr>
            <a:r>
              <a:rPr lang="en-US" b="0" i="0" dirty="0">
                <a:solidFill>
                  <a:srgbClr val="373A3C"/>
                </a:solidFill>
                <a:effectLst/>
                <a:latin typeface="Work Sans" pitchFamily="2" charset="0"/>
              </a:rPr>
              <a:t>Provide an example from your work environment that shows how a norm works. If you can’t think of an example, use this one:</a:t>
            </a:r>
          </a:p>
          <a:p>
            <a:pPr algn="l"/>
            <a:r>
              <a:rPr lang="en-US" b="0" i="0" dirty="0">
                <a:solidFill>
                  <a:srgbClr val="373A3C"/>
                </a:solidFill>
                <a:effectLst/>
                <a:latin typeface="Work Sans" pitchFamily="2" charset="0"/>
              </a:rPr>
              <a:t>“</a:t>
            </a:r>
            <a:r>
              <a:rPr lang="en-US" b="0" i="1" dirty="0">
                <a:solidFill>
                  <a:srgbClr val="373A3C"/>
                </a:solidFill>
                <a:effectLst/>
                <a:latin typeface="Work Sans" pitchFamily="2" charset="0"/>
              </a:rPr>
              <a:t>In my workplace, people stop for lunch any time between about 11 and 2. But, if we were working in another place, we would be very surprised to discover that everyone stops precisely on the dot of 12 noon for lunch, whether they are ready to eat lunch or not.”</a:t>
            </a:r>
          </a:p>
          <a:p>
            <a:pPr algn="l"/>
            <a:endParaRPr lang="en-US" b="0" i="1" dirty="0">
              <a:solidFill>
                <a:srgbClr val="373A3C"/>
              </a:solidFill>
              <a:effectLst/>
              <a:latin typeface="Work Sans" pitchFamily="2" charset="0"/>
            </a:endParaRPr>
          </a:p>
          <a:p>
            <a:pPr algn="l"/>
            <a:r>
              <a:rPr lang="en-US" b="1" i="1" dirty="0">
                <a:solidFill>
                  <a:srgbClr val="373A3C"/>
                </a:solidFill>
                <a:effectLst/>
                <a:latin typeface="Work Sans" pitchFamily="2" charset="0"/>
              </a:rPr>
              <a:t>Optional Notes for each stage is found below should you need it.</a:t>
            </a:r>
          </a:p>
          <a:p>
            <a:pPr algn="l"/>
            <a:r>
              <a:rPr lang="en-US" b="1" i="1" dirty="0">
                <a:solidFill>
                  <a:srgbClr val="373A3C"/>
                </a:solidFill>
                <a:effectLst/>
                <a:latin typeface="Work Sans" pitchFamily="2" charset="0"/>
              </a:rPr>
              <a:t>Our recommendation is to skip this and go either:</a:t>
            </a:r>
          </a:p>
          <a:p>
            <a:pPr marL="228600" indent="-228600" algn="l">
              <a:buAutoNum type="arabicPeriod"/>
            </a:pPr>
            <a:r>
              <a:rPr lang="en-US" b="1" i="1" dirty="0">
                <a:solidFill>
                  <a:srgbClr val="373A3C"/>
                </a:solidFill>
                <a:effectLst/>
                <a:latin typeface="Work Sans" pitchFamily="2" charset="0"/>
              </a:rPr>
              <a:t>Review “Whose Norm Are These?” &amp; Team Norms Activity</a:t>
            </a:r>
          </a:p>
          <a:p>
            <a:pPr marL="228600" indent="-228600" algn="l">
              <a:buAutoNum type="arabicPeriod"/>
            </a:pPr>
            <a:r>
              <a:rPr lang="en-US" b="1" i="1" dirty="0">
                <a:solidFill>
                  <a:srgbClr val="373A3C"/>
                </a:solidFill>
                <a:effectLst/>
                <a:latin typeface="Work Sans" pitchFamily="2" charset="0"/>
              </a:rPr>
              <a:t>Go directly to the Team Norms Activity</a:t>
            </a:r>
          </a:p>
          <a:p>
            <a:pPr algn="l"/>
            <a:endParaRPr lang="en-US" b="1" i="1" dirty="0">
              <a:solidFill>
                <a:srgbClr val="373A3C"/>
              </a:solidFill>
              <a:effectLst/>
              <a:latin typeface="Work Sans" pitchFamily="2" charset="0"/>
            </a:endParaRPr>
          </a:p>
          <a:p>
            <a:pPr algn="l"/>
            <a:r>
              <a:rPr lang="en-US" b="1" i="0" dirty="0">
                <a:solidFill>
                  <a:srgbClr val="373A3C"/>
                </a:solidFill>
                <a:effectLst/>
                <a:latin typeface="Work Sans" pitchFamily="2" charset="0"/>
              </a:rPr>
              <a:t>Forming: </a:t>
            </a:r>
          </a:p>
          <a:p>
            <a:r>
              <a:rPr lang="en-US" dirty="0"/>
              <a:t>This stage involves the first entry of individual members into JA Company Program. </a:t>
            </a:r>
          </a:p>
          <a:p>
            <a:br>
              <a:rPr lang="en-US" dirty="0">
                <a:cs typeface="+mn-lt"/>
              </a:rPr>
            </a:br>
            <a:r>
              <a:rPr lang="en-US" dirty="0"/>
              <a:t>As individuals join the group, they internally asked themselves several questions, such as: </a:t>
            </a:r>
          </a:p>
          <a:p>
            <a:r>
              <a:rPr lang="en-US" dirty="0"/>
              <a:t>1. What can or does this team offer me?</a:t>
            </a:r>
          </a:p>
          <a:p>
            <a:r>
              <a:rPr lang="en-US" dirty="0"/>
              <a:t>2. What will I be asked to contribute?</a:t>
            </a:r>
          </a:p>
          <a:p>
            <a:r>
              <a:rPr lang="en-US" dirty="0"/>
              <a:t>3. Can my needs be met?</a:t>
            </a:r>
          </a:p>
          <a:p>
            <a:endParaRPr lang="en-US" dirty="0"/>
          </a:p>
          <a:p>
            <a:r>
              <a:rPr lang="en-US" dirty="0"/>
              <a:t>In the forming stage, people begin to identify with other members and may also align with members who seem "powerful" or influential. </a:t>
            </a:r>
          </a:p>
          <a:p>
            <a:endParaRPr lang="en-US" dirty="0"/>
          </a:p>
          <a:p>
            <a:r>
              <a:rPr lang="en-US" b="1" dirty="0"/>
              <a:t>Storming Stage:</a:t>
            </a:r>
            <a:endParaRPr lang="en-US" dirty="0"/>
          </a:p>
          <a:p>
            <a:pPr marL="171450" indent="-171450">
              <a:buFont typeface="Arial" panose="020B0604020202020204" pitchFamily="34" charset="0"/>
              <a:buChar char="•"/>
            </a:pPr>
            <a:r>
              <a:rPr lang="en-US" dirty="0">
                <a:cs typeface="Calibri" panose="020F0502020204030204"/>
              </a:rPr>
              <a:t>Ideas start to get assessed. This can involve a lot of high emotions</a:t>
            </a:r>
          </a:p>
          <a:p>
            <a:pPr marL="171450" indent="-171450">
              <a:buFont typeface="Arial" panose="020B0604020202020204" pitchFamily="34" charset="0"/>
              <a:buChar char="•"/>
            </a:pPr>
            <a:r>
              <a:rPr lang="en-US" dirty="0">
                <a:cs typeface="Calibri" panose="020F0502020204030204"/>
              </a:rPr>
              <a:t>Tensions often emerge among members over tasks and interpersonal concerns. </a:t>
            </a:r>
          </a:p>
          <a:p>
            <a:pPr marL="171450" indent="-171450">
              <a:buFont typeface="Arial" panose="020B0604020202020204" pitchFamily="34" charset="0"/>
              <a:buChar char="•"/>
            </a:pPr>
            <a:r>
              <a:rPr lang="en-US" dirty="0">
                <a:cs typeface="Calibri" panose="020F0502020204030204"/>
              </a:rPr>
              <a:t>Coalitions or cliques may form around personalities, views or interests. </a:t>
            </a:r>
          </a:p>
          <a:p>
            <a:pPr marL="171450" indent="-171450">
              <a:buFont typeface="Arial" panose="020B0604020202020204" pitchFamily="34" charset="0"/>
              <a:buChar char="•"/>
            </a:pPr>
            <a:r>
              <a:rPr lang="en-US" dirty="0">
                <a:cs typeface="Calibri" panose="020F0502020204030204"/>
              </a:rPr>
              <a:t>This is very important as changes occur during the Storming Stage and the focus begins to shift from obstacles to task accomplishments. </a:t>
            </a:r>
          </a:p>
          <a:p>
            <a:pPr marL="171450" indent="-171450">
              <a:buFont typeface="Arial" panose="020B0604020202020204" pitchFamily="34" charset="0"/>
              <a:buChar char="•"/>
            </a:pPr>
            <a:r>
              <a:rPr lang="en-US" dirty="0">
                <a:cs typeface="Calibri" panose="020F0502020204030204"/>
              </a:rPr>
              <a:t>A Code of Ethics and Team Norms can be created to help transition to the Norming Stage. </a:t>
            </a:r>
          </a:p>
          <a:p>
            <a:endParaRPr lang="en-US" dirty="0"/>
          </a:p>
          <a:p>
            <a:r>
              <a:rPr lang="en-US" b="1" dirty="0"/>
              <a:t>Norming:</a:t>
            </a:r>
            <a:endParaRPr lang="en-US" dirty="0"/>
          </a:p>
          <a:p>
            <a:pPr marL="171450" indent="-171450">
              <a:buFont typeface="Arial" panose="020B0604020202020204" pitchFamily="34" charset="0"/>
              <a:buChar char="•"/>
            </a:pPr>
            <a:r>
              <a:rPr lang="en-US" dirty="0">
                <a:cs typeface="Calibri" panose="020F0502020204030204"/>
              </a:rPr>
              <a:t>Cooperation becomes more important in this stage</a:t>
            </a:r>
            <a:endParaRPr lang="en-US" dirty="0"/>
          </a:p>
          <a:p>
            <a:pPr marL="171450" indent="-171450">
              <a:buFont typeface="Arial" panose="020B0604020202020204" pitchFamily="34" charset="0"/>
              <a:buChar char="•"/>
            </a:pPr>
            <a:r>
              <a:rPr lang="en-US" dirty="0">
                <a:cs typeface="Calibri" panose="020F0502020204030204"/>
              </a:rPr>
              <a:t>At this point, members of the team begin to become coordinated as a working unit and tend to operate as per a company Code of Ethics and Team Norms that are agreed upon. </a:t>
            </a:r>
          </a:p>
          <a:p>
            <a:pPr marL="171450" indent="-171450">
              <a:buFont typeface="Arial" panose="020B0604020202020204" pitchFamily="34" charset="0"/>
              <a:buChar char="•"/>
            </a:pPr>
            <a:r>
              <a:rPr lang="en-US" dirty="0">
                <a:cs typeface="Calibri" panose="020F0502020204030204"/>
              </a:rPr>
              <a:t>Harmony is emphasized in an effort to attain success. </a:t>
            </a:r>
          </a:p>
          <a:p>
            <a:pPr marL="171450" indent="-171450">
              <a:buFont typeface="Arial" panose="020B0604020202020204" pitchFamily="34" charset="0"/>
              <a:buChar char="•"/>
            </a:pPr>
            <a:r>
              <a:rPr lang="en-US" dirty="0">
                <a:cs typeface="Calibri" panose="020F0502020204030204"/>
              </a:rPr>
              <a:t>Members are likely to develop initial feelings of closeness, a division of </a:t>
            </a:r>
            <a:r>
              <a:rPr lang="en-US" dirty="0" err="1">
                <a:cs typeface="Calibri" panose="020F0502020204030204"/>
              </a:rPr>
              <a:t>labour</a:t>
            </a:r>
            <a:r>
              <a:rPr lang="en-US" dirty="0">
                <a:cs typeface="Calibri" panose="020F0502020204030204"/>
              </a:rPr>
              <a:t>, and a sense of shared expectations. </a:t>
            </a:r>
          </a:p>
          <a:p>
            <a:pPr marL="171450" indent="-171450">
              <a:buFont typeface="Arial" panose="020B0604020202020204" pitchFamily="34" charset="0"/>
              <a:buChar char="•"/>
            </a:pPr>
            <a:r>
              <a:rPr lang="en-US" dirty="0">
                <a:cs typeface="Calibri" panose="020F0502020204030204"/>
              </a:rPr>
              <a:t>Introduction of using the TEST OF DISCLOSURE as a quick and easy check sometimes can help with decision making (would everyone – employees, executives, shareholders etc. Be okay with the decision we are about to make?) </a:t>
            </a:r>
          </a:p>
          <a:p>
            <a:pPr marL="171450" indent="-171450">
              <a:buFont typeface="Arial" panose="020B0604020202020204" pitchFamily="34" charset="0"/>
              <a:buChar char="•"/>
            </a:pPr>
            <a:endParaRPr lang="en-US" dirty="0">
              <a:cs typeface="Calibri" panose="020F0502020204030204"/>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73A3C"/>
                </a:solidFill>
                <a:effectLst/>
                <a:latin typeface="Work Sans" pitchFamily="2" charset="0"/>
              </a:rPr>
              <a:t>Once the team gets to the norming stage the team will have worked its way to collective expectations that members will share.</a:t>
            </a:r>
          </a:p>
          <a:p>
            <a:endParaRPr lang="en-US" dirty="0"/>
          </a:p>
          <a:p>
            <a:pPr algn="l"/>
            <a:r>
              <a:rPr lang="en-US" b="1" i="0" dirty="0">
                <a:solidFill>
                  <a:srgbClr val="373A3C"/>
                </a:solidFill>
                <a:effectLst/>
                <a:latin typeface="Work Sans" pitchFamily="2" charset="0"/>
              </a:rPr>
              <a:t>Performing:</a:t>
            </a:r>
            <a:endParaRPr lang="en-US" b="0" i="1" dirty="0">
              <a:solidFill>
                <a:srgbClr val="373A3C"/>
              </a:solidFill>
              <a:effectLst/>
              <a:latin typeface="Work Sans" pitchFamily="2" charset="0"/>
            </a:endParaRPr>
          </a:p>
          <a:p>
            <a:pPr marL="171450" indent="-171450">
              <a:buFont typeface="Arial" panose="020B0604020202020204" pitchFamily="34" charset="0"/>
              <a:buChar char="•"/>
            </a:pPr>
            <a:r>
              <a:rPr lang="en-US" dirty="0">
                <a:cs typeface="Calibri" panose="020F0502020204030204"/>
              </a:rPr>
              <a:t>Show time! </a:t>
            </a:r>
            <a:endParaRPr lang="en-US" dirty="0"/>
          </a:p>
          <a:p>
            <a:pPr marL="171450" indent="-171450">
              <a:buFont typeface="Arial" panose="020B0604020202020204" pitchFamily="34" charset="0"/>
              <a:buChar char="•"/>
            </a:pPr>
            <a:r>
              <a:rPr lang="en-US" dirty="0">
                <a:cs typeface="Calibri" panose="020F0502020204030204"/>
              </a:rPr>
              <a:t>This is a stage of total integration in which team members are able to deal in creative ways with both complex tasks and interpersonal conflicts. </a:t>
            </a:r>
          </a:p>
          <a:p>
            <a:pPr marL="171450" indent="-171450">
              <a:buFont typeface="Arial" panose="020B0604020202020204" pitchFamily="34" charset="0"/>
              <a:buChar char="•"/>
            </a:pPr>
            <a:r>
              <a:rPr lang="en-US" dirty="0">
                <a:cs typeface="Calibri" panose="020F0502020204030204"/>
              </a:rPr>
              <a:t>The team operates in a clear and stable structure, and members are motivated by team goals. </a:t>
            </a:r>
          </a:p>
          <a:p>
            <a:pPr marL="171450" indent="-171450">
              <a:buFont typeface="Arial" panose="020B0604020202020204" pitchFamily="34" charset="0"/>
              <a:buChar char="•"/>
            </a:pPr>
            <a:r>
              <a:rPr lang="en-US" dirty="0">
                <a:cs typeface="Calibri" panose="020F0502020204030204"/>
              </a:rPr>
              <a:t>This stage involves the need to refine the operations to meet objects </a:t>
            </a:r>
            <a:r>
              <a:rPr lang="en-US" dirty="0" err="1">
                <a:cs typeface="Calibri" panose="020F0502020204030204"/>
              </a:rPr>
              <a:t>ie</a:t>
            </a:r>
            <a:r>
              <a:rPr lang="en-US" dirty="0">
                <a:cs typeface="Calibri" panose="020F0502020204030204"/>
              </a:rPr>
              <a:t>. How can we make the product more efficiently? </a:t>
            </a:r>
          </a:p>
          <a:p>
            <a:endParaRPr lang="en-US" dirty="0">
              <a:cs typeface="Calibri" panose="020F0502020204030204"/>
            </a:endParaRPr>
          </a:p>
          <a:p>
            <a:pPr algn="l"/>
            <a:r>
              <a:rPr lang="en-US" b="1" i="0" dirty="0">
                <a:solidFill>
                  <a:srgbClr val="373A3C"/>
                </a:solidFill>
                <a:effectLst/>
                <a:latin typeface="Work Sans" pitchFamily="2" charset="0"/>
              </a:rPr>
              <a:t>Adjourning:</a:t>
            </a:r>
          </a:p>
          <a:p>
            <a:pPr marL="171450" indent="-171450">
              <a:buFont typeface="Arial" panose="020B0604020202020204" pitchFamily="34" charset="0"/>
              <a:buChar char="•"/>
            </a:pPr>
            <a:r>
              <a:rPr lang="en-US" dirty="0">
                <a:cs typeface="Calibri" panose="020F0502020204030204"/>
              </a:rPr>
              <a:t>In this final stage, team members prepare to achieve closure and disband from each other. </a:t>
            </a:r>
            <a:endParaRPr lang="en-US" dirty="0"/>
          </a:p>
          <a:p>
            <a:pPr marL="171450" indent="-171450">
              <a:buFont typeface="Arial" panose="020B0604020202020204" pitchFamily="34" charset="0"/>
              <a:buChar char="•"/>
            </a:pPr>
            <a:r>
              <a:rPr lang="en-US" dirty="0">
                <a:cs typeface="Calibri" panose="020F0502020204030204"/>
              </a:rPr>
              <a:t>Ideally, teams disband with a sense that important goals have been accomplished. </a:t>
            </a:r>
          </a:p>
          <a:p>
            <a:pPr marL="171450" indent="-171450">
              <a:buFont typeface="Arial" panose="020B0604020202020204" pitchFamily="34" charset="0"/>
              <a:buChar char="•"/>
            </a:pPr>
            <a:r>
              <a:rPr lang="en-US" dirty="0">
                <a:cs typeface="Calibri" panose="020F0502020204030204"/>
              </a:rPr>
              <a:t>Members are acknowledged for their contributions and the group's overall success. </a:t>
            </a:r>
          </a:p>
          <a:p>
            <a:pPr marL="171450" indent="-171450">
              <a:buFont typeface="Arial" panose="020B0604020202020204" pitchFamily="34" charset="0"/>
              <a:buChar char="•"/>
            </a:pPr>
            <a:r>
              <a:rPr lang="en-US" dirty="0">
                <a:cs typeface="Calibri" panose="020F0502020204030204"/>
              </a:rPr>
              <a:t>The team prepares for the final JA presentation and completes all liquidation activities. </a:t>
            </a:r>
          </a:p>
          <a:p>
            <a:pPr algn="l"/>
            <a:endParaRPr lang="en-US" b="0" i="1" dirty="0">
              <a:solidFill>
                <a:srgbClr val="373A3C"/>
              </a:solidFill>
              <a:effectLst/>
              <a:latin typeface="Work Sans" pitchFamily="2" charset="0"/>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40</a:t>
            </a:fld>
            <a:endParaRPr lang="en-US"/>
          </a:p>
        </p:txBody>
      </p:sp>
    </p:spTree>
    <p:extLst>
      <p:ext uri="{BB962C8B-B14F-4D97-AF65-F5344CB8AC3E}">
        <p14:creationId xmlns:p14="http://schemas.microsoft.com/office/powerpoint/2010/main" val="11803190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OPTIONAL</a:t>
            </a:r>
          </a:p>
          <a:p>
            <a:endParaRPr lang="en-US" dirty="0"/>
          </a:p>
          <a:p>
            <a:r>
              <a:rPr lang="en-US" dirty="0"/>
              <a:t>Since operating a company requires a lot of teamwork, it is important to establish team norms. Look over the </a:t>
            </a:r>
            <a:r>
              <a:rPr lang="en-US" dirty="0">
                <a:hlinkClick r:id="rId3"/>
              </a:rPr>
              <a:t>Whose Norms are These?</a:t>
            </a:r>
            <a:r>
              <a:rPr lang="en-US" i="1" dirty="0"/>
              <a:t> </a:t>
            </a:r>
            <a:r>
              <a:rPr lang="en-US" dirty="0"/>
              <a:t> On the next slides to provide sample norms from large companies. These may serve as examples as they create their own team norms. </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41</a:t>
            </a:fld>
            <a:endParaRPr lang="en-US"/>
          </a:p>
        </p:txBody>
      </p:sp>
    </p:spTree>
    <p:extLst>
      <p:ext uri="{BB962C8B-B14F-4D97-AF65-F5344CB8AC3E}">
        <p14:creationId xmlns:p14="http://schemas.microsoft.com/office/powerpoint/2010/main" val="22862351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OPTIONAL</a:t>
            </a:r>
          </a:p>
          <a:p>
            <a:endParaRPr lang="en-US" dirty="0">
              <a:cs typeface="Calibri"/>
            </a:endParaRPr>
          </a:p>
          <a:p>
            <a:r>
              <a:rPr lang="en-US" dirty="0">
                <a:cs typeface="Calibri"/>
              </a:rPr>
              <a:t>Introduce the companies associated with the logo and have students guess the norms for each. </a:t>
            </a:r>
          </a:p>
        </p:txBody>
      </p:sp>
      <p:sp>
        <p:nvSpPr>
          <p:cNvPr id="4" name="Slide Number Placeholder 3"/>
          <p:cNvSpPr>
            <a:spLocks noGrp="1"/>
          </p:cNvSpPr>
          <p:nvPr>
            <p:ph type="sldNum" sz="quarter" idx="5"/>
          </p:nvPr>
        </p:nvSpPr>
        <p:spPr/>
        <p:txBody>
          <a:bodyPr/>
          <a:lstStyle/>
          <a:p>
            <a:fld id="{70B95862-F9D6-4E8A-9895-EAE955BF0C24}" type="slidenum">
              <a:rPr lang="en-US" smtClean="0"/>
              <a:t>42</a:t>
            </a:fld>
            <a:endParaRPr lang="en-US"/>
          </a:p>
        </p:txBody>
      </p:sp>
    </p:spTree>
    <p:extLst>
      <p:ext uri="{BB962C8B-B14F-4D97-AF65-F5344CB8AC3E}">
        <p14:creationId xmlns:p14="http://schemas.microsoft.com/office/powerpoint/2010/main" val="14629842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OPTIONAL</a:t>
            </a:r>
          </a:p>
          <a:p>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43</a:t>
            </a:fld>
            <a:endParaRPr lang="en-US"/>
          </a:p>
        </p:txBody>
      </p:sp>
    </p:spTree>
    <p:extLst>
      <p:ext uri="{BB962C8B-B14F-4D97-AF65-F5344CB8AC3E}">
        <p14:creationId xmlns:p14="http://schemas.microsoft.com/office/powerpoint/2010/main" val="17911100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OPTIONAL</a:t>
            </a:r>
          </a:p>
          <a:p>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44</a:t>
            </a:fld>
            <a:endParaRPr lang="en-US"/>
          </a:p>
        </p:txBody>
      </p:sp>
    </p:spTree>
    <p:extLst>
      <p:ext uri="{BB962C8B-B14F-4D97-AF65-F5344CB8AC3E}">
        <p14:creationId xmlns:p14="http://schemas.microsoft.com/office/powerpoint/2010/main" val="29678959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OPTIONAL</a:t>
            </a:r>
          </a:p>
          <a:p>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45</a:t>
            </a:fld>
            <a:endParaRPr lang="en-US"/>
          </a:p>
        </p:txBody>
      </p:sp>
    </p:spTree>
    <p:extLst>
      <p:ext uri="{BB962C8B-B14F-4D97-AF65-F5344CB8AC3E}">
        <p14:creationId xmlns:p14="http://schemas.microsoft.com/office/powerpoint/2010/main" val="41140257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OPTIONAL</a:t>
            </a:r>
          </a:p>
          <a:p>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46</a:t>
            </a:fld>
            <a:endParaRPr lang="en-US"/>
          </a:p>
        </p:txBody>
      </p:sp>
    </p:spTree>
    <p:extLst>
      <p:ext uri="{BB962C8B-B14F-4D97-AF65-F5344CB8AC3E}">
        <p14:creationId xmlns:p14="http://schemas.microsoft.com/office/powerpoint/2010/main" val="12023309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OPTIONAL</a:t>
            </a:r>
          </a:p>
          <a:p>
            <a:endParaRPr lang="en-CA" dirty="0"/>
          </a:p>
        </p:txBody>
      </p:sp>
      <p:sp>
        <p:nvSpPr>
          <p:cNvPr id="4" name="Slide Number Placeholder 3"/>
          <p:cNvSpPr>
            <a:spLocks noGrp="1"/>
          </p:cNvSpPr>
          <p:nvPr>
            <p:ph type="sldNum" sz="quarter" idx="5"/>
          </p:nvPr>
        </p:nvSpPr>
        <p:spPr/>
        <p:txBody>
          <a:bodyPr/>
          <a:lstStyle/>
          <a:p>
            <a:fld id="{70B95862-F9D6-4E8A-9895-EAE955BF0C24}" type="slidenum">
              <a:rPr lang="en-US" smtClean="0"/>
              <a:t>47</a:t>
            </a:fld>
            <a:endParaRPr lang="en-US"/>
          </a:p>
        </p:txBody>
      </p:sp>
    </p:spTree>
    <p:extLst>
      <p:ext uri="{BB962C8B-B14F-4D97-AF65-F5344CB8AC3E}">
        <p14:creationId xmlns:p14="http://schemas.microsoft.com/office/powerpoint/2010/main" val="31624503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Complete your team norms – this is required and will be useful for your team! </a:t>
            </a:r>
          </a:p>
          <a:p>
            <a:endParaRPr lang="en-US" dirty="0"/>
          </a:p>
          <a:p>
            <a:r>
              <a:rPr lang="en-US" dirty="0"/>
              <a:t>Facilitate the Team Norms Activity then complete the </a:t>
            </a:r>
            <a:r>
              <a:rPr lang="en-US" dirty="0">
                <a:hlinkClick r:id="rId3"/>
              </a:rPr>
              <a:t>Building Your Team Norms discussion</a:t>
            </a:r>
          </a:p>
          <a:p>
            <a:endParaRPr lang="en-CA" dirty="0"/>
          </a:p>
          <a:p>
            <a:r>
              <a:rPr lang="en-CA" dirty="0"/>
              <a:t>At the end of the discussion, students should select a small list of the best norms that the entire group seems willing to support. Explain that all norms evolve a little over time; however, it is better to begin with some commonly held understandings about how the group will interact together. If you are conducting your meetings online, encourage students to think about the norms they can set for an online meeting. </a:t>
            </a:r>
          </a:p>
          <a:p>
            <a:endParaRPr lang="en-CA" dirty="0"/>
          </a:p>
          <a:p>
            <a:pPr marL="171450" indent="-171450">
              <a:buFont typeface="Arial,Sans-Serif"/>
              <a:buChar char="•"/>
            </a:pPr>
            <a:r>
              <a:rPr lang="en-CA" dirty="0"/>
              <a:t>Record the shared norms for everyone to review and endorse.</a:t>
            </a:r>
            <a:endParaRPr lang="en-US" dirty="0"/>
          </a:p>
          <a:p>
            <a:endParaRPr lang="en-CA" dirty="0"/>
          </a:p>
          <a:p>
            <a:endParaRPr lang="en-CA" dirty="0">
              <a:cs typeface="+mn-lt"/>
            </a:endParaRPr>
          </a:p>
          <a:p>
            <a:br>
              <a:rPr lang="en-CA" dirty="0">
                <a:cs typeface="+mn-lt"/>
              </a:rPr>
            </a:br>
            <a:endParaRPr lang="en-CA" dirty="0"/>
          </a:p>
          <a:p>
            <a:endParaRPr lang="en-US" b="1"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48</a:t>
            </a:fld>
            <a:endParaRPr lang="en-US"/>
          </a:p>
        </p:txBody>
      </p:sp>
    </p:spTree>
    <p:extLst>
      <p:ext uri="{BB962C8B-B14F-4D97-AF65-F5344CB8AC3E}">
        <p14:creationId xmlns:p14="http://schemas.microsoft.com/office/powerpoint/2010/main" val="3945074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OPTIONAL</a:t>
            </a:r>
          </a:p>
          <a:p>
            <a:endParaRPr lang="en-US" dirty="0"/>
          </a:p>
          <a:p>
            <a:r>
              <a:rPr lang="en-US" dirty="0"/>
              <a:t>This is a good opportunity to introduce the terms </a:t>
            </a:r>
            <a:r>
              <a:rPr lang="en-US" b="1" dirty="0"/>
              <a:t>unanimous, consensus and stalemate </a:t>
            </a:r>
          </a:p>
          <a:p>
            <a:r>
              <a:rPr lang="en-CA" dirty="0"/>
              <a:t>a.    </a:t>
            </a:r>
            <a:r>
              <a:rPr lang="en-CA" i="1" dirty="0"/>
              <a:t>Unanimous</a:t>
            </a:r>
            <a:r>
              <a:rPr lang="en-CA" dirty="0"/>
              <a:t>: Everyone is in complete agreement.</a:t>
            </a:r>
            <a:br>
              <a:rPr lang="en-CA" dirty="0">
                <a:cs typeface="+mn-lt"/>
              </a:rPr>
            </a:br>
            <a:r>
              <a:rPr lang="en-CA" dirty="0"/>
              <a:t>b.    </a:t>
            </a:r>
            <a:r>
              <a:rPr lang="en-CA" i="1" dirty="0"/>
              <a:t>Consensus</a:t>
            </a:r>
            <a:r>
              <a:rPr lang="en-CA" dirty="0"/>
              <a:t>: May not be the first preference of individuals in a group but it is a decision to which everyone can give their consent. Good consensus process relies heavily on problem-solving, questioning, empathy, and self-sacrifice.</a:t>
            </a:r>
            <a:br>
              <a:rPr lang="en-CA" dirty="0">
                <a:cs typeface="+mn-lt"/>
              </a:rPr>
            </a:br>
            <a:r>
              <a:rPr lang="en-CA" dirty="0"/>
              <a:t>c.     </a:t>
            </a:r>
            <a:r>
              <a:rPr lang="en-CA" i="1" dirty="0"/>
              <a:t>Stalemate</a:t>
            </a:r>
            <a:r>
              <a:rPr lang="en-CA" dirty="0"/>
              <a:t>: An even draw in terms of those in favour and those opposed. Further discussion is required to move forward.</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49</a:t>
            </a:fld>
            <a:endParaRPr lang="en-US"/>
          </a:p>
        </p:txBody>
      </p:sp>
    </p:spTree>
    <p:extLst>
      <p:ext uri="{BB962C8B-B14F-4D97-AF65-F5344CB8AC3E}">
        <p14:creationId xmlns:p14="http://schemas.microsoft.com/office/powerpoint/2010/main" val="13198896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if the team wants to spend more time on brainstorming! </a:t>
            </a:r>
          </a:p>
          <a:p>
            <a:endParaRPr lang="en-CA" dirty="0"/>
          </a:p>
          <a:p>
            <a:r>
              <a:rPr lang="en-CA" dirty="0"/>
              <a:t>CSR (30 Minutes) </a:t>
            </a:r>
            <a:br>
              <a:rPr lang="en-CA" dirty="0">
                <a:cs typeface="+mn-lt"/>
              </a:rPr>
            </a:br>
            <a:r>
              <a:rPr lang="en-CA" dirty="0"/>
              <a:t>Corporate Social Responsibility (CSR) is a voluntary approach that business takes to meet or exceed shareholder expectations. It considers economic, social, environmental, and smart growth and mobility implications in the decision-making process. It is a departure from making business decisions based solely on the financial bottom-line.</a:t>
            </a:r>
            <a:endParaRPr lang="en-US" dirty="0">
              <a:cs typeface="Calibri" panose="020F0502020204030204"/>
            </a:endParaRPr>
          </a:p>
          <a:p>
            <a:endParaRPr lang="en-US" dirty="0">
              <a:cs typeface="+mn-lt"/>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50</a:t>
            </a:fld>
            <a:endParaRPr lang="en-US"/>
          </a:p>
        </p:txBody>
      </p:sp>
    </p:spTree>
    <p:extLst>
      <p:ext uri="{BB962C8B-B14F-4D97-AF65-F5344CB8AC3E}">
        <p14:creationId xmlns:p14="http://schemas.microsoft.com/office/powerpoint/2010/main" val="34065604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if the team wants to spend more time on brainstorming! </a:t>
            </a:r>
          </a:p>
          <a:p>
            <a:endParaRPr lang="en-US" b="1"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51</a:t>
            </a:fld>
            <a:endParaRPr lang="en-US"/>
          </a:p>
        </p:txBody>
      </p:sp>
    </p:spTree>
    <p:extLst>
      <p:ext uri="{BB962C8B-B14F-4D97-AF65-F5344CB8AC3E}">
        <p14:creationId xmlns:p14="http://schemas.microsoft.com/office/powerpoint/2010/main" val="2072164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if the team wants to spend more time on brainstorming! </a:t>
            </a:r>
          </a:p>
          <a:p>
            <a:br>
              <a:rPr lang="en-CA" dirty="0">
                <a:cs typeface="+mn-lt"/>
              </a:rPr>
            </a:br>
            <a:endParaRPr lang="en-CA" dirty="0">
              <a:cs typeface="Calibri"/>
            </a:endParaRPr>
          </a:p>
          <a:p>
            <a:endParaRPr lang="en-US" b="1"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52</a:t>
            </a:fld>
            <a:endParaRPr lang="en-US"/>
          </a:p>
        </p:txBody>
      </p:sp>
    </p:spTree>
    <p:extLst>
      <p:ext uri="{BB962C8B-B14F-4D97-AF65-F5344CB8AC3E}">
        <p14:creationId xmlns:p14="http://schemas.microsoft.com/office/powerpoint/2010/main" val="17041405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if the team wants to spend more time on brainstorming! </a:t>
            </a:r>
          </a:p>
          <a:p>
            <a:pPr marL="1371600" marR="0" lvl="3"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rPr>
              <a:t>Even though it is early in the process, it is important for students to begin to think about if their company with have a CSR component. Ask the students:</a:t>
            </a:r>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rPr>
              <a:t>a.    How can your JA Company engage in CSR?</a:t>
            </a:r>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rPr>
              <a:t>b.    How are the three P’s going to impact your business? (Profit – financial performance), Planet-environmental sustainability), People-social responsibility)</a:t>
            </a:r>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rPr>
              <a:t>c.    How is the Code of Ethics going to impact your business?</a:t>
            </a:r>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Calibri"/>
              </a:rPr>
            </a:br>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br>
              <a:rPr lang="en-CA" dirty="0">
                <a:cs typeface="+mn-lt"/>
              </a:rPr>
            </a:br>
            <a:endParaRPr lang="en-CA" dirty="0">
              <a:cs typeface="Calibri"/>
            </a:endParaRPr>
          </a:p>
          <a:p>
            <a:endParaRPr lang="en-US" b="1"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53</a:t>
            </a:fld>
            <a:endParaRPr lang="en-US"/>
          </a:p>
        </p:txBody>
      </p:sp>
    </p:spTree>
    <p:extLst>
      <p:ext uri="{BB962C8B-B14F-4D97-AF65-F5344CB8AC3E}">
        <p14:creationId xmlns:p14="http://schemas.microsoft.com/office/powerpoint/2010/main" val="35399896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 </a:t>
            </a:r>
            <a:r>
              <a:rPr lang="en-CA" b="1" dirty="0"/>
              <a:t>OPTIONAL – can be moved to a later meeting if the team wants to spend more time on brainstorming!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cs typeface="Calibri"/>
            </a:endParaRPr>
          </a:p>
          <a:p>
            <a:endParaRPr lang="en-US" b="1"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54</a:t>
            </a:fld>
            <a:endParaRPr lang="en-US"/>
          </a:p>
        </p:txBody>
      </p:sp>
    </p:spTree>
    <p:extLst>
      <p:ext uri="{BB962C8B-B14F-4D97-AF65-F5344CB8AC3E}">
        <p14:creationId xmlns:p14="http://schemas.microsoft.com/office/powerpoint/2010/main" val="41768234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if the team wants to spend more time on brainstorming! </a:t>
            </a:r>
          </a:p>
          <a:p>
            <a:br>
              <a:rPr lang="en-CA" dirty="0">
                <a:cs typeface="+mn-lt"/>
              </a:rPr>
            </a:br>
            <a:endParaRPr lang="en-CA" dirty="0">
              <a:cs typeface="Calibri"/>
            </a:endParaRPr>
          </a:p>
          <a:p>
            <a:endParaRPr lang="en-US" b="1"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55</a:t>
            </a:fld>
            <a:endParaRPr lang="en-US"/>
          </a:p>
        </p:txBody>
      </p:sp>
    </p:spTree>
    <p:extLst>
      <p:ext uri="{BB962C8B-B14F-4D97-AF65-F5344CB8AC3E}">
        <p14:creationId xmlns:p14="http://schemas.microsoft.com/office/powerpoint/2010/main" val="8976800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if the team wants to spend more time on brainstorming! </a:t>
            </a:r>
          </a:p>
          <a:p>
            <a:endParaRPr lang="en-CA" dirty="0">
              <a:cs typeface="Calibri"/>
            </a:endParaRPr>
          </a:p>
          <a:p>
            <a:endParaRPr lang="en-CA" dirty="0">
              <a:cs typeface="Calibri"/>
            </a:endParaRPr>
          </a:p>
          <a:p>
            <a:r>
              <a:rPr lang="en-CA" dirty="0">
                <a:cs typeface="Calibri"/>
              </a:rPr>
              <a:t>Can the students think of other examples? </a:t>
            </a:r>
          </a:p>
          <a:p>
            <a:endParaRPr lang="en-US" b="1"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56</a:t>
            </a:fld>
            <a:endParaRPr lang="en-US"/>
          </a:p>
        </p:txBody>
      </p:sp>
    </p:spTree>
    <p:extLst>
      <p:ext uri="{BB962C8B-B14F-4D97-AF65-F5344CB8AC3E}">
        <p14:creationId xmlns:p14="http://schemas.microsoft.com/office/powerpoint/2010/main" val="19146915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VIDEOS:</a:t>
            </a:r>
          </a:p>
          <a:p>
            <a:endParaRPr lang="en-CA" dirty="0"/>
          </a:p>
          <a:p>
            <a:r>
              <a:rPr lang="en-CA" dirty="0"/>
              <a:t>Explain that everyone will have a role within the company and be an important member of the team. Some students may choose to nominate themselves for a management role and choose to take on a leadership role.</a:t>
            </a:r>
            <a:endParaRPr lang="en-US" dirty="0">
              <a:cs typeface="Calibri" panose="020F0502020204030204"/>
            </a:endParaRPr>
          </a:p>
          <a:p>
            <a:endParaRPr lang="en-US" dirty="0"/>
          </a:p>
          <a:p>
            <a:pPr>
              <a:buFont typeface="Arial"/>
            </a:pPr>
            <a:r>
              <a:rPr lang="en-US" dirty="0"/>
              <a:t>Present one or two of the suggested videos to start a discussion on the different styles of leadership:</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57</a:t>
            </a:fld>
            <a:endParaRPr lang="en-US"/>
          </a:p>
        </p:txBody>
      </p:sp>
    </p:spTree>
    <p:extLst>
      <p:ext uri="{BB962C8B-B14F-4D97-AF65-F5344CB8AC3E}">
        <p14:creationId xmlns:p14="http://schemas.microsoft.com/office/powerpoint/2010/main" val="8472531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cs typeface="Calibri"/>
              </a:rPr>
              <a:t>Let students know when the elections will take place – your team can decide but must be completed by week 4</a:t>
            </a:r>
          </a:p>
          <a:p>
            <a:pPr marL="171450" indent="-171450">
              <a:buFont typeface="Arial" panose="020B0604020202020204" pitchFamily="34" charset="0"/>
              <a:buChar char="•"/>
            </a:pPr>
            <a:r>
              <a:rPr lang="en-US" dirty="0">
                <a:cs typeface="Calibri"/>
              </a:rPr>
              <a:t>Review the elections process JA has outlined so that students can review and consider if they wish to nominate themselves or not.</a:t>
            </a:r>
          </a:p>
          <a:p>
            <a:pPr marL="171450" indent="-171450">
              <a:buFont typeface="Arial" panose="020B0604020202020204" pitchFamily="34" charset="0"/>
              <a:buChar char="•"/>
            </a:pPr>
            <a:r>
              <a:rPr lang="en-US" dirty="0">
                <a:cs typeface="Calibri"/>
              </a:rPr>
              <a:t>JA Process requires them to complete an application form and submit it to you by Week 2 + a 1-2 minute pitch on election day. You may choose to add any additional requirements (individual interviews, extra application steps, etc.)</a:t>
            </a:r>
          </a:p>
          <a:p>
            <a:pPr marL="171450" indent="-171450">
              <a:buFont typeface="Arial" panose="020B0604020202020204" pitchFamily="34" charset="0"/>
              <a:buChar char="•"/>
            </a:pPr>
            <a:r>
              <a:rPr lang="en-US" dirty="0">
                <a:cs typeface="Calibri"/>
              </a:rPr>
              <a:t>Inform students that those elected will be required to attend Student Management Training on December 7th. </a:t>
            </a:r>
          </a:p>
          <a:p>
            <a:endParaRPr lang="en-US" dirty="0">
              <a:cs typeface="Calibri"/>
            </a:endParaRPr>
          </a:p>
          <a:p>
            <a:r>
              <a:rPr lang="en-US" b="1" dirty="0">
                <a:cs typeface="Calibri"/>
              </a:rPr>
              <a:t>**the students should have submitted their applications forms to you to review by this week. If you have new students or a lower rate of submissions, you can choose to extend this deadline if needed (and depending when you’ve scheduled your elections.)***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83223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3" indent="-342900">
              <a:buChar char="•"/>
            </a:pPr>
            <a:r>
              <a:rPr lang="en-US" dirty="0"/>
              <a:t>Briefly review the elected Company Program roles and direct students to review the executive role descriptions to see if they are interested in running. </a:t>
            </a:r>
            <a:r>
              <a:rPr lang="en-US" dirty="0">
                <a:hlinkClick r:id="rId3"/>
              </a:rPr>
              <a:t>Executive Team Role Descriptions</a:t>
            </a:r>
            <a:endParaRPr lang="en-US" dirty="0"/>
          </a:p>
          <a:p>
            <a:pPr marL="342900" lvl="3" indent="-342900">
              <a:buChar char="•"/>
            </a:pPr>
            <a:r>
              <a:rPr lang="en-US" dirty="0"/>
              <a:t>It is up to the team to choose how many roles are actually needed for their company (dependent on size, interest, etc.). </a:t>
            </a:r>
            <a:br>
              <a:rPr lang="en-US" dirty="0">
                <a:cs typeface="+mn-lt"/>
              </a:rPr>
            </a:br>
            <a:endParaRPr lang="en-US" dirty="0"/>
          </a:p>
          <a:p>
            <a:pPr lvl="2"/>
            <a:r>
              <a:rPr lang="en-CA" i="1" dirty="0"/>
              <a:t>Mandatory roles (these students are invited to student management training) </a:t>
            </a:r>
            <a:endParaRPr lang="en-US" dirty="0"/>
          </a:p>
          <a:p>
            <a:pPr lvl="2"/>
            <a:r>
              <a:rPr lang="en-CA" dirty="0"/>
              <a:t>●     President</a:t>
            </a:r>
            <a:endParaRPr lang="en-US" dirty="0"/>
          </a:p>
          <a:p>
            <a:pPr lvl="2"/>
            <a:r>
              <a:rPr lang="en-CA" dirty="0"/>
              <a:t>●     VP Finance</a:t>
            </a:r>
            <a:endParaRPr lang="en-US" dirty="0"/>
          </a:p>
          <a:p>
            <a:pPr lvl="2"/>
            <a:r>
              <a:rPr lang="en-CA" dirty="0"/>
              <a:t>●     VP Marketing</a:t>
            </a:r>
          </a:p>
          <a:p>
            <a:pPr lvl="2"/>
            <a:r>
              <a:rPr lang="en-CA" dirty="0"/>
              <a:t>●     VP Sales</a:t>
            </a:r>
            <a:endParaRPr lang="en-US" dirty="0"/>
          </a:p>
          <a:p>
            <a:pPr lvl="2"/>
            <a:r>
              <a:rPr lang="en-CA" dirty="0"/>
              <a:t>●     VP HR</a:t>
            </a:r>
            <a:endParaRPr lang="en-US" dirty="0"/>
          </a:p>
          <a:p>
            <a:pPr lvl="2"/>
            <a:r>
              <a:rPr lang="en-CA" dirty="0"/>
              <a:t>●     VP Production</a:t>
            </a:r>
            <a:endParaRPr lang="en-US" dirty="0"/>
          </a:p>
          <a:p>
            <a:pPr lvl="2"/>
            <a:r>
              <a:rPr lang="en-CA" dirty="0"/>
              <a:t>●     VP Technology</a:t>
            </a:r>
          </a:p>
          <a:p>
            <a:pPr lvl="2"/>
            <a:endParaRPr lang="en-US" dirty="0"/>
          </a:p>
          <a:p>
            <a:pPr lvl="2"/>
            <a:r>
              <a:rPr lang="en-CA" i="1" dirty="0"/>
              <a:t>Optional roles (these students are not invited to student management training):</a:t>
            </a:r>
            <a:endParaRPr lang="en-US" dirty="0"/>
          </a:p>
          <a:p>
            <a:pPr lvl="2"/>
            <a:r>
              <a:rPr lang="en-CA" dirty="0"/>
              <a:t>●   VP Corporate Social Responsibility (can be incorporated into HR instead)</a:t>
            </a:r>
            <a:endParaRPr lang="en-US" dirty="0"/>
          </a:p>
          <a:p>
            <a:pPr lvl="2"/>
            <a:r>
              <a:rPr lang="en-CA" dirty="0"/>
              <a:t>●   VP Health and Safety</a:t>
            </a:r>
            <a:endParaRPr lang="en-US" dirty="0"/>
          </a:p>
          <a:p>
            <a:pPr lvl="2"/>
            <a:r>
              <a:rPr lang="en-CA" dirty="0"/>
              <a:t>●   VP Environment</a:t>
            </a:r>
          </a:p>
          <a:p>
            <a:pPr lvl="2"/>
            <a:endParaRPr lang="en-CA" dirty="0"/>
          </a:p>
          <a:p>
            <a:pPr marL="914400" marR="0" lvl="2" indent="0" algn="l" defTabSz="914400" rtl="0" eaLnBrk="1" fontAlgn="auto" latinLnBrk="0" hangingPunct="1">
              <a:lnSpc>
                <a:spcPct val="100000"/>
              </a:lnSpc>
              <a:spcBef>
                <a:spcPts val="0"/>
              </a:spcBef>
              <a:spcAft>
                <a:spcPts val="0"/>
              </a:spcAft>
              <a:buClrTx/>
              <a:buSzTx/>
              <a:buFontTx/>
              <a:buNone/>
              <a:tabLst/>
              <a:defRPr/>
            </a:pPr>
            <a:r>
              <a:rPr lang="en-CA" b="1" dirty="0"/>
              <a:t>Co-executives are NOT allowed – no co-presidents, co-</a:t>
            </a:r>
            <a:r>
              <a:rPr lang="en-CA" b="1" dirty="0" err="1"/>
              <a:t>vps</a:t>
            </a:r>
            <a:r>
              <a:rPr lang="en-CA" b="1" dirty="0"/>
              <a:t>.</a:t>
            </a:r>
            <a:endParaRPr lang="en-US" b="1" dirty="0"/>
          </a:p>
          <a:p>
            <a:pPr lvl="2"/>
            <a:r>
              <a:rPr lang="en-CA" dirty="0"/>
              <a:t> </a:t>
            </a:r>
            <a:endParaRPr lang="en-US" dirty="0"/>
          </a:p>
          <a:p>
            <a:pPr marL="342900" lvl="3" indent="-342900">
              <a:buChar char="•"/>
            </a:pPr>
            <a:r>
              <a:rPr lang="en-US" dirty="0"/>
              <a:t>If a student does not wish to run for an executive role or is not elected into an executive role, they will still play an integral role in their company. Each member will select a department to work in and there will also other titles and roles that the students can decide on to complete their organizational structure.</a:t>
            </a:r>
          </a:p>
          <a:p>
            <a:pPr marL="342900" lvl="3" indent="-342900">
              <a:buChar char="•"/>
            </a:pPr>
            <a:r>
              <a:rPr lang="en-US" dirty="0"/>
              <a:t>This year we will also have students work together to name a “second-in-command” for each mandatory role </a:t>
            </a:r>
          </a:p>
          <a:p>
            <a:pPr marL="0" lvl="3" indent="0">
              <a:buNone/>
            </a:pP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1511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IF TIME PERMITS </a:t>
            </a:r>
          </a:p>
          <a:p>
            <a:endParaRPr lang="en-US" dirty="0">
              <a:cs typeface="Calibri"/>
            </a:endParaRPr>
          </a:p>
          <a:p>
            <a:r>
              <a:rPr lang="en-CA" dirty="0"/>
              <a:t>Allot time for students to continue working on the Product or Service Research Assignment.</a:t>
            </a:r>
            <a:br>
              <a:rPr lang="en-CA" dirty="0">
                <a:cs typeface="+mn-lt"/>
              </a:rPr>
            </a:br>
            <a:r>
              <a:rPr lang="en-CA" dirty="0"/>
              <a:t>If students are still not sure about their idea you can help students clarify the difference between innovation and invention. Discuss the two words asking the students to offer examples of what they would consider innovation versus invention. The Innovation or Invention</a:t>
            </a:r>
            <a:r>
              <a:rPr lang="en-CA" i="1" dirty="0"/>
              <a:t> </a:t>
            </a:r>
            <a:r>
              <a:rPr lang="en-CA" dirty="0"/>
              <a:t>video can be used to spark the conversation. Look up the definitions if necessary.</a:t>
            </a:r>
            <a:endParaRPr lang="en-US" dirty="0"/>
          </a:p>
          <a:p>
            <a:r>
              <a:rPr lang="en-CA" dirty="0"/>
              <a:t>Human-Centered Design Thinking is an innovative way of approaching a problem when searching for product inspiration. Show the </a:t>
            </a:r>
            <a:r>
              <a:rPr lang="en-CA" dirty="0">
                <a:hlinkClick r:id="rId3"/>
              </a:rPr>
              <a:t>Human-Centered Design Thinking deck</a:t>
            </a:r>
            <a:r>
              <a:rPr lang="en-CA" dirty="0"/>
              <a:t> to encourage this approach to problem-solving.</a:t>
            </a:r>
            <a:endParaRPr lang="en-US" dirty="0"/>
          </a:p>
          <a:p>
            <a:endParaRPr lang="en-CA" dirty="0"/>
          </a:p>
          <a:p>
            <a:endParaRPr lang="en-CA"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60</a:t>
            </a:fld>
            <a:endParaRPr lang="en-US"/>
          </a:p>
        </p:txBody>
      </p:sp>
    </p:spTree>
    <p:extLst>
      <p:ext uri="{BB962C8B-B14F-4D97-AF65-F5344CB8AC3E}">
        <p14:creationId xmlns:p14="http://schemas.microsoft.com/office/powerpoint/2010/main" val="30212637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61</a:t>
            </a:fld>
            <a:endParaRPr lang="en-US"/>
          </a:p>
        </p:txBody>
      </p:sp>
    </p:spTree>
    <p:extLst>
      <p:ext uri="{BB962C8B-B14F-4D97-AF65-F5344CB8AC3E}">
        <p14:creationId xmlns:p14="http://schemas.microsoft.com/office/powerpoint/2010/main" val="3492531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OPTIONAL - IF TIME PERMITS - GREAT IF YOUR TEAM NEEDS SOME INSPIRATION FOR PRODUCTS!</a:t>
            </a:r>
          </a:p>
          <a:p>
            <a:r>
              <a:rPr lang="en-CA" dirty="0"/>
              <a:t>A series of photographs have been collected to showcase previous </a:t>
            </a:r>
            <a:r>
              <a:rPr lang="en-CA" dirty="0">
                <a:hlinkClick r:id="rId3"/>
              </a:rPr>
              <a:t>products</a:t>
            </a:r>
            <a:r>
              <a:rPr lang="en-CA" dirty="0"/>
              <a:t> and JA student companies. Show the </a:t>
            </a:r>
            <a:r>
              <a:rPr lang="en-CA" dirty="0">
                <a:hlinkClick r:id="rId4"/>
              </a:rPr>
              <a:t>Product Inspiration slides</a:t>
            </a:r>
            <a:r>
              <a:rPr lang="en-CA" dirty="0"/>
              <a:t> to the group discussing the strengths and weaknesses of each one based on first impressions and limited information. How would the group classify each example – innovation or invention? Consider the following discussion questions:</a:t>
            </a:r>
            <a:br>
              <a:rPr lang="en-CA" dirty="0">
                <a:cs typeface="+mn-lt"/>
              </a:rPr>
            </a:br>
            <a:r>
              <a:rPr lang="en-CA" dirty="0"/>
              <a:t>a. Why are these innovations? </a:t>
            </a:r>
            <a:br>
              <a:rPr lang="en-CA" dirty="0">
                <a:cs typeface="+mn-lt"/>
              </a:rPr>
            </a:br>
            <a:r>
              <a:rPr lang="en-CA" dirty="0"/>
              <a:t>b. What problems were the Achievers trying to solve? </a:t>
            </a:r>
            <a:br>
              <a:rPr lang="en-CA" dirty="0">
                <a:cs typeface="+mn-lt"/>
              </a:rPr>
            </a:br>
            <a:r>
              <a:rPr lang="en-CA" dirty="0"/>
              <a:t>c. Do you think these </a:t>
            </a:r>
            <a:r>
              <a:rPr lang="en-CA" dirty="0">
                <a:hlinkClick r:id="rId3"/>
              </a:rPr>
              <a:t>products</a:t>
            </a:r>
            <a:r>
              <a:rPr lang="en-CA" dirty="0"/>
              <a:t> fill a need in the market? </a:t>
            </a:r>
            <a:br>
              <a:rPr lang="en-CA" dirty="0">
                <a:cs typeface="+mn-lt"/>
              </a:rPr>
            </a:br>
            <a:r>
              <a:rPr lang="en-CA" dirty="0"/>
              <a:t>d. Are these filling a customer "want" or a "need"? </a:t>
            </a:r>
            <a:br>
              <a:rPr lang="en-CA" dirty="0">
                <a:cs typeface="+mn-lt"/>
              </a:rPr>
            </a:br>
            <a:r>
              <a:rPr lang="en-CA" dirty="0"/>
              <a:t>e. What are some things that </a:t>
            </a:r>
            <a:r>
              <a:rPr lang="en-CA" dirty="0">
                <a:hlinkClick r:id="rId5"/>
              </a:rPr>
              <a:t>customers</a:t>
            </a:r>
            <a:r>
              <a:rPr lang="en-CA" dirty="0"/>
              <a:t> want? </a:t>
            </a:r>
            <a:br>
              <a:rPr lang="en-CA" dirty="0">
                <a:cs typeface="+mn-lt"/>
              </a:rPr>
            </a:br>
            <a:r>
              <a:rPr lang="en-CA" dirty="0"/>
              <a:t>f. What do these </a:t>
            </a:r>
            <a:r>
              <a:rPr lang="en-CA" dirty="0">
                <a:hlinkClick r:id="rId5"/>
              </a:rPr>
              <a:t>customers</a:t>
            </a:r>
            <a:r>
              <a:rPr lang="en-CA" dirty="0"/>
              <a:t> need? </a:t>
            </a:r>
            <a:br>
              <a:rPr lang="en-CA" dirty="0">
                <a:cs typeface="+mn-lt"/>
              </a:rPr>
            </a:br>
            <a:r>
              <a:rPr lang="en-CA" dirty="0"/>
              <a:t>g. How would you know the difference?</a:t>
            </a:r>
          </a:p>
          <a:p>
            <a:endParaRPr lang="en-CA" dirty="0"/>
          </a:p>
          <a:p>
            <a:r>
              <a:rPr lang="en-CA" dirty="0"/>
              <a:t>Spend time with groups or individuals discussing their ideas to get a sense of what might be presented during pitches.</a:t>
            </a:r>
            <a:br>
              <a:rPr lang="en-CA" dirty="0">
                <a:cs typeface="+mn-lt"/>
              </a:rPr>
            </a:br>
            <a:r>
              <a:rPr lang="en-CA" dirty="0"/>
              <a:t>Remind students about the </a:t>
            </a:r>
            <a:r>
              <a:rPr lang="en-CA" dirty="0">
                <a:hlinkClick r:id="rId6"/>
              </a:rPr>
              <a:t>Product and Service Checklist</a:t>
            </a:r>
            <a:r>
              <a:rPr lang="en-CA" dirty="0"/>
              <a:t> to ensure that their </a:t>
            </a:r>
            <a:r>
              <a:rPr lang="en-CA" dirty="0">
                <a:hlinkClick r:id="rId3"/>
              </a:rPr>
              <a:t>products</a:t>
            </a:r>
            <a:r>
              <a:rPr lang="en-CA" dirty="0"/>
              <a:t> qualify for the </a:t>
            </a:r>
            <a:r>
              <a:rPr lang="en-CA" dirty="0" err="1"/>
              <a:t>program.Discuss</a:t>
            </a:r>
            <a:r>
              <a:rPr lang="en-CA" dirty="0"/>
              <a:t> the selection process with students and review the </a:t>
            </a:r>
            <a:r>
              <a:rPr lang="en-CA" dirty="0">
                <a:hlinkClick r:id="rId7"/>
              </a:rPr>
              <a:t>Pitch Evaluation Criteria</a:t>
            </a:r>
            <a:r>
              <a:rPr lang="en-CA" dirty="0"/>
              <a:t> the group will use. Be sure to answer all questions students have and highlight that this is a very important decision for the company to be successful.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62</a:t>
            </a:fld>
            <a:endParaRPr lang="en-US"/>
          </a:p>
        </p:txBody>
      </p:sp>
    </p:spTree>
    <p:extLst>
      <p:ext uri="{BB962C8B-B14F-4D97-AF65-F5344CB8AC3E}">
        <p14:creationId xmlns:p14="http://schemas.microsoft.com/office/powerpoint/2010/main" val="39771261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OPTIONAL - IF TIME PERMITS - GREAT IF YOUR TEAM NEEDS SOME INSPIRATION FOR PRODUCTS!</a:t>
            </a:r>
          </a:p>
          <a:p>
            <a:r>
              <a:rPr lang="en-CA" dirty="0"/>
              <a:t>How would the group classify each example – innovation or invention? Consider the following discussion questions:</a:t>
            </a:r>
            <a:br>
              <a:rPr lang="en-CA" dirty="0">
                <a:cs typeface="+mn-lt"/>
              </a:rPr>
            </a:br>
            <a:r>
              <a:rPr lang="en-CA" dirty="0"/>
              <a:t>a. Why are these innovations? </a:t>
            </a:r>
            <a:br>
              <a:rPr lang="en-CA" dirty="0">
                <a:cs typeface="+mn-lt"/>
              </a:rPr>
            </a:br>
            <a:r>
              <a:rPr lang="en-CA" dirty="0"/>
              <a:t>b. What problems were the Achievers trying to solve? </a:t>
            </a:r>
            <a:br>
              <a:rPr lang="en-CA" dirty="0">
                <a:cs typeface="+mn-lt"/>
              </a:rPr>
            </a:br>
            <a:r>
              <a:rPr lang="en-CA" dirty="0"/>
              <a:t>c. Do you think these </a:t>
            </a:r>
            <a:r>
              <a:rPr lang="en-CA" dirty="0">
                <a:hlinkClick r:id="rId3"/>
              </a:rPr>
              <a:t>products</a:t>
            </a:r>
            <a:r>
              <a:rPr lang="en-CA" dirty="0"/>
              <a:t> fill a need in the market? </a:t>
            </a:r>
            <a:br>
              <a:rPr lang="en-CA" dirty="0">
                <a:cs typeface="+mn-lt"/>
              </a:rPr>
            </a:br>
            <a:r>
              <a:rPr lang="en-CA" dirty="0"/>
              <a:t>d. Are these filling a customer "want" or a "need"? </a:t>
            </a:r>
            <a:br>
              <a:rPr lang="en-CA" dirty="0">
                <a:cs typeface="+mn-lt"/>
              </a:rPr>
            </a:br>
            <a:r>
              <a:rPr lang="en-CA" dirty="0"/>
              <a:t>e. What are some things that </a:t>
            </a:r>
            <a:r>
              <a:rPr lang="en-CA" dirty="0">
                <a:hlinkClick r:id="rId4"/>
              </a:rPr>
              <a:t>customers</a:t>
            </a:r>
            <a:r>
              <a:rPr lang="en-CA" dirty="0"/>
              <a:t> want? </a:t>
            </a:r>
            <a:br>
              <a:rPr lang="en-CA" dirty="0">
                <a:cs typeface="+mn-lt"/>
              </a:rPr>
            </a:br>
            <a:r>
              <a:rPr lang="en-CA" dirty="0"/>
              <a:t>f. What do these </a:t>
            </a:r>
            <a:r>
              <a:rPr lang="en-CA" dirty="0">
                <a:hlinkClick r:id="rId4"/>
              </a:rPr>
              <a:t>customers</a:t>
            </a:r>
            <a:r>
              <a:rPr lang="en-CA" dirty="0"/>
              <a:t> need? </a:t>
            </a:r>
            <a:br>
              <a:rPr lang="en-CA" dirty="0">
                <a:cs typeface="+mn-lt"/>
              </a:rPr>
            </a:br>
            <a:r>
              <a:rPr lang="en-CA" dirty="0"/>
              <a:t>g. How would you know the difference?</a:t>
            </a:r>
            <a:endParaRPr lang="en-CA"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63</a:t>
            </a:fld>
            <a:endParaRPr lang="en-US"/>
          </a:p>
        </p:txBody>
      </p:sp>
    </p:spTree>
    <p:extLst>
      <p:ext uri="{BB962C8B-B14F-4D97-AF65-F5344CB8AC3E}">
        <p14:creationId xmlns:p14="http://schemas.microsoft.com/office/powerpoint/2010/main" val="38166130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OPTIONAL - IF TIME PERMITS - GREAT IF YOUR TEAM NEEDS SOME INSPIRATION FOR PRODUCTS!</a:t>
            </a:r>
          </a:p>
          <a:p>
            <a:r>
              <a:rPr lang="en-CA" dirty="0"/>
              <a:t>How would the group classify each example – innovation or invention? Consider the following discussion questions:</a:t>
            </a:r>
            <a:br>
              <a:rPr lang="en-CA" dirty="0">
                <a:cs typeface="+mn-lt"/>
              </a:rPr>
            </a:br>
            <a:r>
              <a:rPr lang="en-CA" dirty="0"/>
              <a:t>a. Why are these innovations? </a:t>
            </a:r>
            <a:br>
              <a:rPr lang="en-CA" dirty="0">
                <a:cs typeface="+mn-lt"/>
              </a:rPr>
            </a:br>
            <a:r>
              <a:rPr lang="en-CA" dirty="0"/>
              <a:t>b. What problems were the Achievers trying to solve? </a:t>
            </a:r>
            <a:br>
              <a:rPr lang="en-CA" dirty="0">
                <a:cs typeface="+mn-lt"/>
              </a:rPr>
            </a:br>
            <a:r>
              <a:rPr lang="en-CA" dirty="0"/>
              <a:t>c. Do you think these </a:t>
            </a:r>
            <a:r>
              <a:rPr lang="en-CA" dirty="0">
                <a:hlinkClick r:id="rId3"/>
              </a:rPr>
              <a:t>products</a:t>
            </a:r>
            <a:r>
              <a:rPr lang="en-CA" dirty="0"/>
              <a:t> fill a need in the market? </a:t>
            </a:r>
            <a:br>
              <a:rPr lang="en-CA" dirty="0">
                <a:cs typeface="+mn-lt"/>
              </a:rPr>
            </a:br>
            <a:r>
              <a:rPr lang="en-CA" dirty="0"/>
              <a:t>d. Are these filling a customer "want" or a "need"? </a:t>
            </a:r>
            <a:br>
              <a:rPr lang="en-CA" dirty="0">
                <a:cs typeface="+mn-lt"/>
              </a:rPr>
            </a:br>
            <a:r>
              <a:rPr lang="en-CA" dirty="0"/>
              <a:t>e. What are some things that </a:t>
            </a:r>
            <a:r>
              <a:rPr lang="en-CA" dirty="0">
                <a:hlinkClick r:id="rId4"/>
              </a:rPr>
              <a:t>customers</a:t>
            </a:r>
            <a:r>
              <a:rPr lang="en-CA" dirty="0"/>
              <a:t> want? </a:t>
            </a:r>
            <a:br>
              <a:rPr lang="en-CA" dirty="0">
                <a:cs typeface="+mn-lt"/>
              </a:rPr>
            </a:br>
            <a:r>
              <a:rPr lang="en-CA" dirty="0"/>
              <a:t>f. What do these </a:t>
            </a:r>
            <a:r>
              <a:rPr lang="en-CA" dirty="0">
                <a:hlinkClick r:id="rId4"/>
              </a:rPr>
              <a:t>customers</a:t>
            </a:r>
            <a:r>
              <a:rPr lang="en-CA" dirty="0"/>
              <a:t> need? </a:t>
            </a:r>
            <a:br>
              <a:rPr lang="en-CA" dirty="0">
                <a:cs typeface="+mn-lt"/>
              </a:rPr>
            </a:br>
            <a:r>
              <a:rPr lang="en-CA" dirty="0"/>
              <a:t>g. How would you know the difference?</a:t>
            </a:r>
            <a:endParaRPr lang="en-CA"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64</a:t>
            </a:fld>
            <a:endParaRPr lang="en-US"/>
          </a:p>
        </p:txBody>
      </p:sp>
    </p:spTree>
    <p:extLst>
      <p:ext uri="{BB962C8B-B14F-4D97-AF65-F5344CB8AC3E}">
        <p14:creationId xmlns:p14="http://schemas.microsoft.com/office/powerpoint/2010/main" val="2505539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OPTIONAL - IF TIME PERMITS - GREAT IF YOUR TEAM NEEDS SOME INSPIRATION FOR PRODUCTS!</a:t>
            </a:r>
          </a:p>
          <a:p>
            <a:r>
              <a:rPr lang="en-CA" dirty="0"/>
              <a:t>How would the group classify each example – innovation or invention? Consider the following discussion questions:</a:t>
            </a:r>
            <a:br>
              <a:rPr lang="en-CA" dirty="0">
                <a:cs typeface="+mn-lt"/>
              </a:rPr>
            </a:br>
            <a:r>
              <a:rPr lang="en-CA" dirty="0"/>
              <a:t>a. Why are these innovations? </a:t>
            </a:r>
            <a:br>
              <a:rPr lang="en-CA" dirty="0">
                <a:cs typeface="+mn-lt"/>
              </a:rPr>
            </a:br>
            <a:r>
              <a:rPr lang="en-CA" dirty="0"/>
              <a:t>b. What problems were the Achievers trying to solve? </a:t>
            </a:r>
            <a:br>
              <a:rPr lang="en-CA" dirty="0">
                <a:cs typeface="+mn-lt"/>
              </a:rPr>
            </a:br>
            <a:r>
              <a:rPr lang="en-CA" dirty="0"/>
              <a:t>c. Do you think these </a:t>
            </a:r>
            <a:r>
              <a:rPr lang="en-CA" dirty="0">
                <a:hlinkClick r:id="rId3"/>
              </a:rPr>
              <a:t>products</a:t>
            </a:r>
            <a:r>
              <a:rPr lang="en-CA" dirty="0"/>
              <a:t> fill a need in the market? </a:t>
            </a:r>
            <a:br>
              <a:rPr lang="en-CA" dirty="0">
                <a:cs typeface="+mn-lt"/>
              </a:rPr>
            </a:br>
            <a:r>
              <a:rPr lang="en-CA" dirty="0"/>
              <a:t>d. Are these filling a customer "want" or a "need"? </a:t>
            </a:r>
            <a:br>
              <a:rPr lang="en-CA" dirty="0">
                <a:cs typeface="+mn-lt"/>
              </a:rPr>
            </a:br>
            <a:r>
              <a:rPr lang="en-CA" dirty="0"/>
              <a:t>e. What are some things that </a:t>
            </a:r>
            <a:r>
              <a:rPr lang="en-CA" dirty="0">
                <a:hlinkClick r:id="rId4"/>
              </a:rPr>
              <a:t>customers</a:t>
            </a:r>
            <a:r>
              <a:rPr lang="en-CA" dirty="0"/>
              <a:t> want? </a:t>
            </a:r>
            <a:br>
              <a:rPr lang="en-CA" dirty="0">
                <a:cs typeface="+mn-lt"/>
              </a:rPr>
            </a:br>
            <a:r>
              <a:rPr lang="en-CA" dirty="0"/>
              <a:t>f. What do these </a:t>
            </a:r>
            <a:r>
              <a:rPr lang="en-CA" dirty="0">
                <a:hlinkClick r:id="rId4"/>
              </a:rPr>
              <a:t>customers</a:t>
            </a:r>
            <a:r>
              <a:rPr lang="en-CA" dirty="0"/>
              <a:t> need? </a:t>
            </a:r>
            <a:br>
              <a:rPr lang="en-CA" dirty="0">
                <a:cs typeface="+mn-lt"/>
              </a:rPr>
            </a:br>
            <a:r>
              <a:rPr lang="en-CA" dirty="0"/>
              <a:t>g. How would you know the difference?</a:t>
            </a:r>
            <a:endParaRPr lang="en-CA"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65</a:t>
            </a:fld>
            <a:endParaRPr lang="en-US"/>
          </a:p>
        </p:txBody>
      </p:sp>
    </p:spTree>
    <p:extLst>
      <p:ext uri="{BB962C8B-B14F-4D97-AF65-F5344CB8AC3E}">
        <p14:creationId xmlns:p14="http://schemas.microsoft.com/office/powerpoint/2010/main" val="34250501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OPTIONAL - IF TIME PERMITS - GREAT IF YOUR TEAM NEEDS SOME INSPIRATION FOR PRODUCTS!</a:t>
            </a:r>
          </a:p>
          <a:p>
            <a:r>
              <a:rPr lang="en-CA" dirty="0"/>
              <a:t>How would the group classify each example – innovation or invention? Consider the following discussion questions:</a:t>
            </a:r>
            <a:br>
              <a:rPr lang="en-CA" dirty="0">
                <a:cs typeface="+mn-lt"/>
              </a:rPr>
            </a:br>
            <a:r>
              <a:rPr lang="en-CA" dirty="0"/>
              <a:t>a. Why are these innovations? </a:t>
            </a:r>
            <a:br>
              <a:rPr lang="en-CA" dirty="0">
                <a:cs typeface="+mn-lt"/>
              </a:rPr>
            </a:br>
            <a:r>
              <a:rPr lang="en-CA" dirty="0"/>
              <a:t>b. What problems were the Achievers trying to solve? </a:t>
            </a:r>
            <a:br>
              <a:rPr lang="en-CA" dirty="0">
                <a:cs typeface="+mn-lt"/>
              </a:rPr>
            </a:br>
            <a:r>
              <a:rPr lang="en-CA" dirty="0"/>
              <a:t>c. Do you think these </a:t>
            </a:r>
            <a:r>
              <a:rPr lang="en-CA" dirty="0">
                <a:hlinkClick r:id="rId3"/>
              </a:rPr>
              <a:t>products</a:t>
            </a:r>
            <a:r>
              <a:rPr lang="en-CA" dirty="0"/>
              <a:t> fill a need in the market? </a:t>
            </a:r>
            <a:br>
              <a:rPr lang="en-CA" dirty="0">
                <a:cs typeface="+mn-lt"/>
              </a:rPr>
            </a:br>
            <a:r>
              <a:rPr lang="en-CA" dirty="0"/>
              <a:t>d. Are these filling a customer "want" or a "need"? </a:t>
            </a:r>
            <a:br>
              <a:rPr lang="en-CA" dirty="0">
                <a:cs typeface="+mn-lt"/>
              </a:rPr>
            </a:br>
            <a:r>
              <a:rPr lang="en-CA" dirty="0"/>
              <a:t>e. What are some things that </a:t>
            </a:r>
            <a:r>
              <a:rPr lang="en-CA" dirty="0">
                <a:hlinkClick r:id="rId4"/>
              </a:rPr>
              <a:t>customers</a:t>
            </a:r>
            <a:r>
              <a:rPr lang="en-CA" dirty="0"/>
              <a:t> want? </a:t>
            </a:r>
            <a:br>
              <a:rPr lang="en-CA" dirty="0">
                <a:cs typeface="+mn-lt"/>
              </a:rPr>
            </a:br>
            <a:r>
              <a:rPr lang="en-CA" dirty="0"/>
              <a:t>f. What do these </a:t>
            </a:r>
            <a:r>
              <a:rPr lang="en-CA" dirty="0">
                <a:hlinkClick r:id="rId4"/>
              </a:rPr>
              <a:t>customers</a:t>
            </a:r>
            <a:r>
              <a:rPr lang="en-CA" dirty="0"/>
              <a:t> need? </a:t>
            </a:r>
            <a:br>
              <a:rPr lang="en-CA" dirty="0">
                <a:cs typeface="+mn-lt"/>
              </a:rPr>
            </a:br>
            <a:r>
              <a:rPr lang="en-CA" dirty="0"/>
              <a:t>g. How would you know the difference?</a:t>
            </a:r>
            <a:endParaRPr lang="en-CA"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66</a:t>
            </a:fld>
            <a:endParaRPr lang="en-US"/>
          </a:p>
        </p:txBody>
      </p:sp>
    </p:spTree>
    <p:extLst>
      <p:ext uri="{BB962C8B-B14F-4D97-AF65-F5344CB8AC3E}">
        <p14:creationId xmlns:p14="http://schemas.microsoft.com/office/powerpoint/2010/main" val="19747658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OPTIONAL - IF TIME PERMITS - GREAT IF YOUR TEAM NEEDS SOME INSPIRATION FOR PRODUCTS!</a:t>
            </a:r>
          </a:p>
          <a:p>
            <a:r>
              <a:rPr lang="en-CA" dirty="0"/>
              <a:t>How would the group classify each example – innovation or invention? Consider the following discussion questions:</a:t>
            </a:r>
            <a:br>
              <a:rPr lang="en-CA" dirty="0">
                <a:cs typeface="+mn-lt"/>
              </a:rPr>
            </a:br>
            <a:r>
              <a:rPr lang="en-CA" dirty="0"/>
              <a:t>a. Why are these innovations? </a:t>
            </a:r>
            <a:br>
              <a:rPr lang="en-CA" dirty="0">
                <a:cs typeface="+mn-lt"/>
              </a:rPr>
            </a:br>
            <a:r>
              <a:rPr lang="en-CA" dirty="0"/>
              <a:t>b. What problems were the Achievers trying to solve? </a:t>
            </a:r>
            <a:br>
              <a:rPr lang="en-CA" dirty="0">
                <a:cs typeface="+mn-lt"/>
              </a:rPr>
            </a:br>
            <a:r>
              <a:rPr lang="en-CA" dirty="0"/>
              <a:t>c. Do you think these </a:t>
            </a:r>
            <a:r>
              <a:rPr lang="en-CA" dirty="0">
                <a:hlinkClick r:id="rId3"/>
              </a:rPr>
              <a:t>products</a:t>
            </a:r>
            <a:r>
              <a:rPr lang="en-CA" dirty="0"/>
              <a:t> fill a need in the market? </a:t>
            </a:r>
            <a:br>
              <a:rPr lang="en-CA" dirty="0">
                <a:cs typeface="+mn-lt"/>
              </a:rPr>
            </a:br>
            <a:r>
              <a:rPr lang="en-CA" dirty="0"/>
              <a:t>d. Are these filling a customer "want" or a "need"? </a:t>
            </a:r>
            <a:br>
              <a:rPr lang="en-CA" dirty="0">
                <a:cs typeface="+mn-lt"/>
              </a:rPr>
            </a:br>
            <a:r>
              <a:rPr lang="en-CA" dirty="0"/>
              <a:t>e. What are some things that </a:t>
            </a:r>
            <a:r>
              <a:rPr lang="en-CA" dirty="0">
                <a:hlinkClick r:id="rId4"/>
              </a:rPr>
              <a:t>customers</a:t>
            </a:r>
            <a:r>
              <a:rPr lang="en-CA" dirty="0"/>
              <a:t> want? </a:t>
            </a:r>
            <a:br>
              <a:rPr lang="en-CA" dirty="0">
                <a:cs typeface="+mn-lt"/>
              </a:rPr>
            </a:br>
            <a:r>
              <a:rPr lang="en-CA" dirty="0"/>
              <a:t>f. What do these </a:t>
            </a:r>
            <a:r>
              <a:rPr lang="en-CA" dirty="0">
                <a:hlinkClick r:id="rId4"/>
              </a:rPr>
              <a:t>customers</a:t>
            </a:r>
            <a:r>
              <a:rPr lang="en-CA" dirty="0"/>
              <a:t> need? </a:t>
            </a:r>
            <a:br>
              <a:rPr lang="en-CA" dirty="0">
                <a:cs typeface="+mn-lt"/>
              </a:rPr>
            </a:br>
            <a:r>
              <a:rPr lang="en-CA" dirty="0"/>
              <a:t>g. How would you know the difference?</a:t>
            </a:r>
            <a:endParaRPr lang="en-CA" dirty="0">
              <a:cs typeface="Calibri"/>
            </a:endParaRPr>
          </a:p>
          <a:p>
            <a:endParaRPr lang="en-CA" dirty="0">
              <a:cs typeface="Calibri"/>
            </a:endParaRPr>
          </a:p>
          <a:p>
            <a:endParaRPr lang="en-CA" dirty="0">
              <a:cs typeface="Calibri"/>
            </a:endParaRPr>
          </a:p>
          <a:p>
            <a:r>
              <a:rPr lang="en-CA" dirty="0"/>
              <a:t>Spend time with groups or individuals discussing their ideas to get a sense of what might be presented during pitches.</a:t>
            </a:r>
            <a:br>
              <a:rPr lang="en-CA" dirty="0">
                <a:cs typeface="+mn-lt"/>
              </a:rPr>
            </a:br>
            <a:endParaRPr lang="en-CA" dirty="0">
              <a:cs typeface="Calibri" panose="020F0502020204030204"/>
            </a:endParaRPr>
          </a:p>
          <a:p>
            <a:pPr marL="171450" indent="-171450">
              <a:buFont typeface="Arial"/>
              <a:buChar char="•"/>
            </a:pPr>
            <a:r>
              <a:rPr lang="en-CA" dirty="0"/>
              <a:t>Remind students about the </a:t>
            </a:r>
            <a:r>
              <a:rPr lang="en-CA" dirty="0">
                <a:hlinkClick r:id="rId5"/>
              </a:rPr>
              <a:t>Product and Service Checklist</a:t>
            </a:r>
            <a:r>
              <a:rPr lang="en-CA" dirty="0"/>
              <a:t> to ensure that their </a:t>
            </a:r>
            <a:r>
              <a:rPr lang="en-CA" dirty="0">
                <a:hlinkClick r:id="rId3"/>
              </a:rPr>
              <a:t>products</a:t>
            </a:r>
            <a:r>
              <a:rPr lang="en-CA" dirty="0"/>
              <a:t> qualify for the program.</a:t>
            </a:r>
            <a:endParaRPr lang="en-CA" dirty="0">
              <a:cs typeface="Calibri"/>
            </a:endParaRPr>
          </a:p>
          <a:p>
            <a:pPr marL="171450" indent="-171450">
              <a:buFont typeface="Arial"/>
              <a:buChar char="•"/>
            </a:pPr>
            <a:r>
              <a:rPr lang="en-CA" dirty="0"/>
              <a:t>Discuss the selection process with students and review the </a:t>
            </a:r>
            <a:r>
              <a:rPr lang="en-CA" dirty="0">
                <a:hlinkClick r:id="rId6"/>
              </a:rPr>
              <a:t>Pitch Evaluation Criteria</a:t>
            </a:r>
            <a:r>
              <a:rPr lang="en-CA" dirty="0"/>
              <a:t> the group will use. Be sure to answer all questions students have and highlight that this is a very important decision for the company to be successful. </a:t>
            </a:r>
            <a:endParaRPr lang="en-CA" dirty="0">
              <a:cs typeface="Calibri"/>
            </a:endParaRPr>
          </a:p>
          <a:p>
            <a:endParaRPr lang="en-CA"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67</a:t>
            </a:fld>
            <a:endParaRPr lang="en-US"/>
          </a:p>
        </p:txBody>
      </p:sp>
    </p:spTree>
    <p:extLst>
      <p:ext uri="{BB962C8B-B14F-4D97-AF65-F5344CB8AC3E}">
        <p14:creationId xmlns:p14="http://schemas.microsoft.com/office/powerpoint/2010/main" val="2117287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3" indent="-342900">
              <a:buChar char="•"/>
            </a:pPr>
            <a:r>
              <a:rPr lang="en-CA" dirty="0"/>
              <a:t>As students are working through ideas, review with them the importance of preparing a prototype. A few </a:t>
            </a:r>
            <a:r>
              <a:rPr lang="en-CA" dirty="0">
                <a:hlinkClick r:id="rId3"/>
              </a:rPr>
              <a:t>Prototyping slides</a:t>
            </a:r>
            <a:r>
              <a:rPr lang="en-CA" dirty="0"/>
              <a:t> are available on the JA Canada Digital Campus. A prototype is defined as:</a:t>
            </a:r>
            <a:endParaRPr lang="en-US" dirty="0"/>
          </a:p>
          <a:p>
            <a:pPr marL="0" lvl="3"/>
            <a:r>
              <a:rPr lang="en-CA" i="1" dirty="0"/>
              <a:t>an initial or preliminary version from which your product is developed to provide insight into the functionality of your design and inform changes needed</a:t>
            </a:r>
            <a:endParaRPr lang="en-US" dirty="0">
              <a:cs typeface="Calibri" panose="020F0502020204030204"/>
            </a:endParaRPr>
          </a:p>
          <a:p>
            <a:pPr marL="0" lvl="3"/>
            <a:endParaRPr lang="en-CA" dirty="0"/>
          </a:p>
          <a:p>
            <a:pPr marL="0" lvl="3"/>
            <a:r>
              <a:rPr lang="en-CA" dirty="0"/>
              <a:t>The biggest benefit of prototyping is that it prevents important factors from being overlooked and it stops you making any assumptions that could be revealed as inaccurate later on in the process.</a:t>
            </a:r>
            <a:endParaRPr lang="en-CA" i="1" dirty="0"/>
          </a:p>
          <a:p>
            <a:pPr marL="0" lvl="3"/>
            <a:endParaRPr lang="en-CA" dirty="0"/>
          </a:p>
          <a:p>
            <a:pPr marL="0" lvl="3"/>
            <a:r>
              <a:rPr lang="en-CA" b="1" dirty="0"/>
              <a:t>Prototyping is important for several reasons:</a:t>
            </a:r>
            <a:endParaRPr lang="en-CA" b="1" dirty="0">
              <a:cs typeface="Calibri"/>
            </a:endParaRPr>
          </a:p>
          <a:p>
            <a:pPr marL="0" lvl="3"/>
            <a:r>
              <a:rPr lang="en-CA" dirty="0"/>
              <a:t>a)   Evaluate and Test Your Idea</a:t>
            </a:r>
            <a:endParaRPr lang="en-CA" dirty="0">
              <a:cs typeface="Calibri"/>
            </a:endParaRPr>
          </a:p>
          <a:p>
            <a:pPr marL="0" lvl="3"/>
            <a:r>
              <a:rPr lang="en-CA" dirty="0"/>
              <a:t>Ideas and drawings of a design can sometimes be a far cry from the real world in which the product will be used. By creating a prototype, it is possible to sit down with a preliminary version of the product vision and determine what works and what does not. Often glaring omissions emerge that, initially, weren’t obvious. </a:t>
            </a:r>
            <a:endParaRPr lang="en-CA" dirty="0">
              <a:cs typeface="Calibri"/>
            </a:endParaRPr>
          </a:p>
          <a:p>
            <a:pPr marL="0" lvl="3"/>
            <a:endParaRPr lang="en-CA" i="1" dirty="0">
              <a:cs typeface="Calibri"/>
            </a:endParaRPr>
          </a:p>
          <a:p>
            <a:pPr lvl="3"/>
            <a:endParaRPr lang="en-CA" i="1"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68</a:t>
            </a:fld>
            <a:endParaRPr lang="en-US"/>
          </a:p>
        </p:txBody>
      </p:sp>
    </p:spTree>
    <p:extLst>
      <p:ext uri="{BB962C8B-B14F-4D97-AF65-F5344CB8AC3E}">
        <p14:creationId xmlns:p14="http://schemas.microsoft.com/office/powerpoint/2010/main" val="6588252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3"/>
            <a:r>
              <a:rPr lang="en-CA"/>
              <a:t>b)    Clarifying Production Details</a:t>
            </a:r>
            <a:endParaRPr lang="en-US"/>
          </a:p>
          <a:p>
            <a:pPr marL="0" lvl="3"/>
            <a:r>
              <a:rPr lang="en-CA"/>
              <a:t>By prototyping before production begins, it is possible to take a glimpse at the production process and see if any steps can be changed, combined or even removed. This streamlines production and minimizes production costs. An idea without a prototype is just a theoretical concept. Prototypes often greatly enhance product pitches.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69</a:t>
            </a:fld>
            <a:endParaRPr lang="en-US"/>
          </a:p>
        </p:txBody>
      </p:sp>
    </p:spTree>
    <p:extLst>
      <p:ext uri="{BB962C8B-B14F-4D97-AF65-F5344CB8AC3E}">
        <p14:creationId xmlns:p14="http://schemas.microsoft.com/office/powerpoint/2010/main" val="42735577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c)    Selling Your Idea</a:t>
            </a:r>
            <a:endParaRPr lang="en-US"/>
          </a:p>
          <a:p>
            <a:r>
              <a:rPr lang="en-CA"/>
              <a:t>It is also far easier to sell to potential </a:t>
            </a:r>
            <a:r>
              <a:rPr lang="en-CA" b="1" u="sng">
                <a:hlinkClick r:id="rId3"/>
              </a:rPr>
              <a:t>customers</a:t>
            </a:r>
            <a:r>
              <a:rPr lang="en-CA"/>
              <a:t> when they can hold a prototype during your pitch. It can be difficult to get commitment with only a vague concept.</a:t>
            </a:r>
            <a:endParaRPr lang="en-US"/>
          </a:p>
          <a:p>
            <a:endParaRPr lang="en-US">
              <a:cs typeface="Calibri"/>
            </a:endParaRPr>
          </a:p>
          <a:p>
            <a:endParaRPr lang="en-US">
              <a:cs typeface="Calibri"/>
            </a:endParaRPr>
          </a:p>
          <a:p>
            <a:pPr marL="171450" indent="-171450">
              <a:buFont typeface="Arial"/>
              <a:buChar char="•"/>
            </a:pPr>
            <a:r>
              <a:rPr lang="en-US"/>
              <a:t>Students can create prototypes using materials around their house/school or purchase low cost materials or using online technology if available.</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70</a:t>
            </a:fld>
            <a:endParaRPr lang="en-US"/>
          </a:p>
        </p:txBody>
      </p:sp>
    </p:spTree>
    <p:extLst>
      <p:ext uri="{BB962C8B-B14F-4D97-AF65-F5344CB8AC3E}">
        <p14:creationId xmlns:p14="http://schemas.microsoft.com/office/powerpoint/2010/main" val="11481200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Explain that as a Company students will eventually create goals together. </a:t>
            </a:r>
          </a:p>
          <a:p>
            <a:pPr marL="171450" indent="-171450">
              <a:buFont typeface="Arial" panose="020B0604020202020204" pitchFamily="34" charset="0"/>
              <a:buChar char="•"/>
            </a:pPr>
            <a:r>
              <a:rPr lang="en-CA" dirty="0"/>
              <a:t>The students were already asked to create their own personal goals and share with the advising team</a:t>
            </a:r>
          </a:p>
          <a:p>
            <a:pPr marL="171450" indent="-171450">
              <a:buFont typeface="Arial" panose="020B0604020202020204" pitchFamily="34" charset="0"/>
              <a:buChar char="•"/>
            </a:pPr>
            <a:r>
              <a:rPr lang="en-CA" dirty="0"/>
              <a:t>Ask the students if anyone wants to share their own goals</a:t>
            </a:r>
          </a:p>
          <a:p>
            <a:pPr marL="171450" indent="-171450">
              <a:buFont typeface="Arial" panose="020B0604020202020204" pitchFamily="34" charset="0"/>
              <a:buChar char="•"/>
            </a:pPr>
            <a:r>
              <a:rPr lang="en-CA" dirty="0"/>
              <a:t>Let the students know that their goals may change throughout the program and that’s okay! </a:t>
            </a:r>
          </a:p>
          <a:p>
            <a:endParaRPr lang="en-CA" dirty="0">
              <a:cs typeface="Calibri"/>
            </a:endParaRPr>
          </a:p>
          <a:p>
            <a:r>
              <a:rPr lang="en-US" dirty="0">
                <a:cs typeface="Calibri"/>
              </a:rPr>
              <a:t>ADVISOR NOTE: Please be logged into the campus before clicking the video link. </a:t>
            </a:r>
          </a:p>
        </p:txBody>
      </p:sp>
      <p:sp>
        <p:nvSpPr>
          <p:cNvPr id="4" name="Slide Number Placeholder 3"/>
          <p:cNvSpPr>
            <a:spLocks noGrp="1"/>
          </p:cNvSpPr>
          <p:nvPr>
            <p:ph type="sldNum" sz="quarter" idx="5"/>
          </p:nvPr>
        </p:nvSpPr>
        <p:spPr/>
        <p:txBody>
          <a:bodyPr/>
          <a:lstStyle/>
          <a:p>
            <a:fld id="{70B95862-F9D6-4E8A-9895-EAE955BF0C24}" type="slidenum">
              <a:rPr lang="en-US" smtClean="0"/>
              <a:t>71</a:t>
            </a:fld>
            <a:endParaRPr lang="en-US"/>
          </a:p>
        </p:txBody>
      </p:sp>
    </p:spTree>
    <p:extLst>
      <p:ext uri="{BB962C8B-B14F-4D97-AF65-F5344CB8AC3E}">
        <p14:creationId xmlns:p14="http://schemas.microsoft.com/office/powerpoint/2010/main" val="15031875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cs typeface="Calibri"/>
              </a:rPr>
              <a:t>(5 minutes)</a:t>
            </a:r>
            <a:endParaRPr lang="en-CA" dirty="0"/>
          </a:p>
          <a:p>
            <a:pPr marL="285750" indent="-285750">
              <a:buFont typeface="Arial,Sans-Serif"/>
              <a:buChar char="•"/>
            </a:pPr>
            <a:r>
              <a:rPr lang="en-CA" dirty="0"/>
              <a:t>Create an opening for students to ask any questions about the meeting prior to wrapping up.</a:t>
            </a:r>
            <a:endParaRPr lang="en-US" dirty="0"/>
          </a:p>
          <a:p>
            <a:pPr marL="285750" indent="-285750">
              <a:buFont typeface="Arial"/>
              <a:buChar char="•"/>
            </a:pPr>
            <a:r>
              <a:rPr lang="en-CA" dirty="0"/>
              <a:t>Remind students executive elections are next week! If they would like to nominate themselves, they will have to let the advising team know and prepare.</a:t>
            </a:r>
            <a:endParaRPr lang="en-CA" dirty="0">
              <a:cs typeface="Calibri"/>
            </a:endParaRPr>
          </a:p>
          <a:p>
            <a:pPr marL="285750" indent="-285750">
              <a:buFont typeface="Arial,Sans-Serif"/>
              <a:buChar char="•"/>
            </a:pPr>
            <a:endParaRPr lang="en-CA" dirty="0">
              <a:cs typeface="Calibri"/>
            </a:endParaRPr>
          </a:p>
          <a:p>
            <a:pPr marL="0" indent="0">
              <a:buFont typeface="Arial,Sans-Serif"/>
              <a:buNone/>
            </a:pPr>
            <a:endParaRPr lang="en-CA" dirty="0">
              <a:cs typeface="Calibri"/>
            </a:endParaRPr>
          </a:p>
          <a:p>
            <a:r>
              <a:rPr lang="en-CA" b="1" dirty="0"/>
              <a:t>Mentors:</a:t>
            </a:r>
            <a:endParaRPr lang="en-CA" dirty="0">
              <a:cs typeface="Calibri" panose="020F0502020204030204"/>
            </a:endParaRPr>
          </a:p>
          <a:p>
            <a:pPr marL="171450" indent="-171450">
              <a:buFont typeface="Arial" panose="020B0604020202020204" pitchFamily="34" charset="0"/>
              <a:buChar char="•"/>
            </a:pPr>
            <a:r>
              <a:rPr lang="en-CA" dirty="0"/>
              <a:t>Gather attendance records </a:t>
            </a:r>
          </a:p>
          <a:p>
            <a:pPr marL="171450" indent="-171450">
              <a:buFont typeface="Arial" panose="020B0604020202020204" pitchFamily="34" charset="0"/>
              <a:buChar char="•"/>
            </a:pPr>
            <a:r>
              <a:rPr lang="en-CA" dirty="0"/>
              <a:t>Take a few moments to debrief about the session with the team of Mentors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cs typeface="Calibri"/>
              </a:rPr>
              <a:t>If you were not able to cover any material, make a note and move it to your next meeting</a:t>
            </a:r>
          </a:p>
          <a:p>
            <a:pPr marL="171450" indent="-171450">
              <a:buFont typeface="Arial" panose="020B0604020202020204" pitchFamily="34" charset="0"/>
              <a:buChar char="•"/>
            </a:pPr>
            <a:r>
              <a:rPr lang="en-CA" dirty="0"/>
              <a:t>Address any questions, concerns or feedback to your Program Manager</a:t>
            </a:r>
            <a:endParaRPr lang="en-CA" dirty="0">
              <a:cs typeface="Calibri"/>
            </a:endParaRPr>
          </a:p>
          <a:p>
            <a:pPr marL="285750" indent="-285750">
              <a:buFont typeface="Arial,Sans-Serif"/>
              <a:buChar char="•"/>
            </a:pPr>
            <a:endParaRPr lang="en-CA"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72</a:t>
            </a:fld>
            <a:endParaRPr lang="en-US"/>
          </a:p>
        </p:txBody>
      </p:sp>
    </p:spTree>
    <p:extLst>
      <p:ext uri="{BB962C8B-B14F-4D97-AF65-F5344CB8AC3E}">
        <p14:creationId xmlns:p14="http://schemas.microsoft.com/office/powerpoint/2010/main" val="16084758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The weeks are currently structured to have elections first, and then product selection. Move the slides around depending on which you’re doing first.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IMPORTANT FOR 2024/2025: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Product Approval Form &amp; Executive List are both due by Friday, November 29</a:t>
            </a:r>
            <a:r>
              <a:rPr kumimoji="0" lang="en-US" sz="1200" b="1" i="0" u="none" strike="noStrike" kern="1200" cap="none" spc="0" normalizeH="0" baseline="30000" noProof="0" dirty="0">
                <a:ln>
                  <a:noFill/>
                </a:ln>
                <a:solidFill>
                  <a:prstClr val="black"/>
                </a:solidFill>
                <a:effectLst/>
                <a:uLnTx/>
                <a:uFillTx/>
                <a:latin typeface="Calibri" panose="020F0502020204030204"/>
                <a:ea typeface="+mn-ea"/>
                <a:cs typeface="Calibri"/>
              </a:rPr>
              <a:t>th</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 (end of Week 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indent="0">
              <a:buFont typeface="Arial" panose="020B0604020202020204" pitchFamily="34" charset="0"/>
              <a:buNone/>
            </a:pPr>
            <a:r>
              <a:rPr lang="en-US" b="1" dirty="0">
                <a:cs typeface="Calibri"/>
              </a:rPr>
              <a:t>Please note:</a:t>
            </a:r>
          </a:p>
          <a:p>
            <a:pPr marL="171450" indent="-171450">
              <a:buFont typeface="Arial" panose="020B0604020202020204" pitchFamily="34" charset="0"/>
              <a:buChar char="•"/>
            </a:pPr>
            <a:r>
              <a:rPr lang="en-US" b="0" dirty="0">
                <a:cs typeface="Calibri"/>
              </a:rPr>
              <a:t>Teams have the choice to complete their product selection OR their elections first this year. </a:t>
            </a:r>
          </a:p>
          <a:p>
            <a:pPr marL="171450" indent="-171450">
              <a:buFont typeface="Arial" panose="020B0604020202020204" pitchFamily="34" charset="0"/>
              <a:buChar char="•"/>
            </a:pPr>
            <a:r>
              <a:rPr lang="en-US" b="0" dirty="0">
                <a:cs typeface="Calibri"/>
              </a:rPr>
              <a:t>It’s up to you and your team to decide which you’d like to complete first as long as both product selection and team elections are completed by Week 4. </a:t>
            </a:r>
          </a:p>
          <a:p>
            <a:pPr marL="171450" indent="-171450">
              <a:buFont typeface="Arial" panose="020B0604020202020204" pitchFamily="34" charset="0"/>
              <a:buChar char="•"/>
            </a:pPr>
            <a:r>
              <a:rPr lang="en-US" b="0" dirty="0">
                <a:cs typeface="Calibri"/>
              </a:rPr>
              <a:t>We recommend that you do product selections and elections (in whichever order preference) in Weeks 3 (Week of Nov 18-22) and 4 (Week of Nov 25-29).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Brainstorming/Ideation + (must be completed by week 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You must allot time for the team to complete their product pitches AND complete the product approval form before the deadline of Friday, November 29</a:t>
            </a:r>
            <a:r>
              <a:rPr kumimoji="0" lang="en-US" sz="1200" b="0" i="0" u="none" strike="noStrike" kern="1200" cap="none" spc="0" normalizeH="0" baseline="30000" noProof="0" dirty="0">
                <a:ln>
                  <a:noFill/>
                </a:ln>
                <a:solidFill>
                  <a:prstClr val="black"/>
                </a:solidFill>
                <a:effectLst/>
                <a:uLnTx/>
                <a:uFillTx/>
                <a:latin typeface="Calibri" panose="020F0502020204030204"/>
                <a:ea typeface="+mn-ea"/>
                <a:cs typeface="Calibri"/>
              </a:rPr>
              <a:t>th</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Therefore, brainstorming/ideation can take place between weeks 1 to 3 and product pitches and selection should take place sometime between weeks 3 and 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If you need more time, you can request an extension to submit the product approval form by a week.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Often teams will have wished they selected their product sooner so that they could get started earlier so it’s not always necessary to take more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Executive Elections (must be completed by week 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You can opt to do your elections BEFORE or AFTER product selection this year. Elections must be completed by Week 4 (normally they are completed in Week 3 or 4 depending on what week you do your product selection). You must submit your executive list and organizational structure to JA no later than Friday, November 29</a:t>
            </a:r>
            <a:r>
              <a:rPr kumimoji="0" lang="en-US" sz="1200" b="0" i="0" u="none" strike="noStrike" kern="1200" cap="none" spc="0" normalizeH="0" baseline="30000" noProof="0" dirty="0">
                <a:ln>
                  <a:noFill/>
                </a:ln>
                <a:solidFill>
                  <a:prstClr val="black"/>
                </a:solidFill>
                <a:effectLst/>
                <a:uLnTx/>
                <a:uFillTx/>
                <a:latin typeface="Calibri" panose="020F0502020204030204"/>
                <a:ea typeface="+mn-ea"/>
                <a:cs typeface="Calibri"/>
              </a:rPr>
              <a:t>th</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Student Management Training: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Student Management Training is IN-PERSON this year taking place at the BMO Academy (Yonge &amp; Dundas)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Students elected to the 7 mandatory executive roles must attend this mandatory meeting (they can request for exemption if they have a valid reason and can appoint another student to attend in their place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JA must submit the names of attendees to the venue by Monday, December 2</a:t>
            </a:r>
            <a:r>
              <a:rPr kumimoji="0" lang="en-US" sz="1200" b="0" i="0" u="none" strike="noStrike" kern="1200" cap="none" spc="0" normalizeH="0" baseline="30000" noProof="0" dirty="0">
                <a:ln>
                  <a:noFill/>
                </a:ln>
                <a:solidFill>
                  <a:prstClr val="black"/>
                </a:solidFill>
                <a:effectLst/>
                <a:uLnTx/>
                <a:uFillTx/>
                <a:latin typeface="Calibri" panose="020F0502020204030204"/>
                <a:ea typeface="+mn-ea"/>
                <a:cs typeface="Calibri"/>
              </a:rPr>
              <a:t>nd</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 so the deadline to submit the executive names (November 29</a:t>
            </a:r>
            <a:r>
              <a:rPr kumimoji="0" lang="en-US" sz="1200" b="0" i="0" u="none" strike="noStrike" kern="1200" cap="none" spc="0" normalizeH="0" baseline="30000" noProof="0" dirty="0">
                <a:ln>
                  <a:noFill/>
                </a:ln>
                <a:solidFill>
                  <a:prstClr val="black"/>
                </a:solidFill>
                <a:effectLst/>
                <a:uLnTx/>
                <a:uFillTx/>
                <a:latin typeface="Calibri" panose="020F0502020204030204"/>
                <a:ea typeface="+mn-ea"/>
                <a:cs typeface="Calibri"/>
              </a:rPr>
              <a:t>th</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rPr>
              <a:t>) is a firm deadline.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9456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Phase 2 </a:t>
            </a:r>
            <a:r>
              <a:rPr lang="en-US" dirty="0"/>
              <a:t>Unite Participants unite ideas and people to form the leadership framework, innovative market solution, and business model to achieve the co-created mission.</a:t>
            </a:r>
          </a:p>
          <a:p>
            <a:endParaRPr lang="en-US" dirty="0"/>
          </a:p>
          <a:p>
            <a:r>
              <a:rPr lang="en-US" b="1" dirty="0"/>
              <a:t>Objectives </a:t>
            </a:r>
          </a:p>
          <a:p>
            <a:pPr marL="171450" indent="-171450">
              <a:buFont typeface="Arial" panose="020B0604020202020204" pitchFamily="34" charset="0"/>
              <a:buChar char="•"/>
            </a:pPr>
            <a:r>
              <a:rPr lang="en-US" dirty="0"/>
              <a:t>Understand the criteria for selecting the nature of the business venture, potential mechanisms for funding business ideas and product pitching </a:t>
            </a:r>
          </a:p>
          <a:p>
            <a:pPr marL="171450" indent="-171450">
              <a:buFont typeface="Arial" panose="020B0604020202020204" pitchFamily="34" charset="0"/>
              <a:buChar char="•"/>
            </a:pPr>
            <a:r>
              <a:rPr lang="en-US" dirty="0"/>
              <a:t>Establish the details of the student company using the business model canvas and clearly defi ne the proposed value proposition</a:t>
            </a:r>
          </a:p>
          <a:p>
            <a:pPr marL="171450" indent="-171450">
              <a:buFont typeface="Arial" panose="020B0604020202020204" pitchFamily="34" charset="0"/>
              <a:buChar char="•"/>
            </a:pPr>
            <a:r>
              <a:rPr lang="en-US" dirty="0"/>
              <a:t>Revisit the concept of leadership and define roles </a:t>
            </a:r>
          </a:p>
          <a:p>
            <a:pPr marL="171450" indent="-171450">
              <a:buFont typeface="Arial" panose="020B0604020202020204" pitchFamily="34" charset="0"/>
              <a:buChar char="•"/>
            </a:pPr>
            <a:r>
              <a:rPr lang="en-US" dirty="0"/>
              <a:t>Finalize the mission and establish the organizational structure </a:t>
            </a:r>
          </a:p>
          <a:p>
            <a:pPr marL="171450" indent="-171450">
              <a:buFont typeface="Arial" panose="020B0604020202020204" pitchFamily="34" charset="0"/>
              <a:buChar char="•"/>
            </a:pPr>
            <a:r>
              <a:rPr lang="en-US" dirty="0"/>
              <a:t>Establish the department functions and individual responsibilities to the team</a:t>
            </a:r>
            <a:endParaRPr lang="en-CA" b="1" dirty="0"/>
          </a:p>
        </p:txBody>
      </p:sp>
      <p:sp>
        <p:nvSpPr>
          <p:cNvPr id="4" name="Slide Number Placeholder 3"/>
          <p:cNvSpPr>
            <a:spLocks noGrp="1"/>
          </p:cNvSpPr>
          <p:nvPr>
            <p:ph type="sldNum" sz="quarter" idx="5"/>
          </p:nvPr>
        </p:nvSpPr>
        <p:spPr/>
        <p:txBody>
          <a:bodyPr/>
          <a:lstStyle/>
          <a:p>
            <a:fld id="{70B95862-F9D6-4E8A-9895-EAE955BF0C24}" type="slidenum">
              <a:rPr lang="en-US" smtClean="0"/>
              <a:t>74</a:t>
            </a:fld>
            <a:endParaRPr lang="en-US"/>
          </a:p>
        </p:txBody>
      </p:sp>
    </p:spTree>
    <p:extLst>
      <p:ext uri="{BB962C8B-B14F-4D97-AF65-F5344CB8AC3E}">
        <p14:creationId xmlns:p14="http://schemas.microsoft.com/office/powerpoint/2010/main" val="39332371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285F74"/>
                </a:solidFill>
                <a:effectLst/>
                <a:latin typeface="Montserrat" panose="00000500000000000000" pitchFamily="2" charset="0"/>
              </a:rPr>
              <a:t>Overview</a:t>
            </a:r>
          </a:p>
          <a:p>
            <a:pPr algn="l"/>
            <a:r>
              <a:rPr lang="en-US" b="0" i="0" dirty="0">
                <a:solidFill>
                  <a:srgbClr val="373A3C"/>
                </a:solidFill>
                <a:effectLst/>
                <a:latin typeface="Work Sans" pitchFamily="2" charset="0"/>
              </a:rPr>
              <a:t>In this phase, students will identify executive roles and responsibilities as well as establish their leadership/executive team. Students will be involved in an inclusive environment where they are engaged, motivated, and committed. To ensure total student engagement, all company stakeholders that do not hold executive roles will be assigned a position including roles and responsibilities dependent on their skills and interests. </a:t>
            </a:r>
          </a:p>
          <a:p>
            <a:pPr algn="l"/>
            <a:r>
              <a:rPr lang="en-US" b="0" i="0" dirty="0">
                <a:solidFill>
                  <a:srgbClr val="373A3C"/>
                </a:solidFill>
                <a:effectLst/>
                <a:latin typeface="Work Sans" pitchFamily="2" charset="0"/>
              </a:rPr>
              <a:t>The team emerges from an inclusive leadership framework where students are engaged, motivated, and committed.</a:t>
            </a:r>
          </a:p>
          <a:p>
            <a:pPr algn="l"/>
            <a:r>
              <a:rPr lang="en-US" b="1" i="0" dirty="0">
                <a:solidFill>
                  <a:srgbClr val="285F74"/>
                </a:solidFill>
                <a:effectLst/>
                <a:latin typeface="Montserrat" panose="00000500000000000000" pitchFamily="2" charset="0"/>
              </a:rPr>
              <a:t> </a:t>
            </a:r>
          </a:p>
          <a:p>
            <a:pPr algn="l"/>
            <a:r>
              <a:rPr lang="en-US" b="1" i="0" dirty="0">
                <a:solidFill>
                  <a:srgbClr val="285F74"/>
                </a:solidFill>
                <a:effectLst/>
                <a:latin typeface="Montserrat" panose="00000500000000000000" pitchFamily="2" charset="0"/>
              </a:rPr>
              <a:t>Objectives</a:t>
            </a:r>
          </a:p>
          <a:p>
            <a:pPr algn="l">
              <a:buFont typeface="Arial" panose="020B0604020202020204" pitchFamily="34" charset="0"/>
              <a:buChar char="•"/>
            </a:pPr>
            <a:r>
              <a:rPr lang="en-US" b="0" i="0" dirty="0">
                <a:solidFill>
                  <a:srgbClr val="373A3C"/>
                </a:solidFill>
                <a:effectLst/>
                <a:latin typeface="Work Sans" pitchFamily="2" charset="0"/>
              </a:rPr>
              <a:t>Revisit the concept of leadership, learn about various leadership styles, and define roles.</a:t>
            </a:r>
          </a:p>
          <a:p>
            <a:pPr algn="l">
              <a:buFont typeface="Arial" panose="020B0604020202020204" pitchFamily="34" charset="0"/>
              <a:buChar char="•"/>
            </a:pPr>
            <a:r>
              <a:rPr lang="en-US" b="0" i="0" dirty="0">
                <a:solidFill>
                  <a:srgbClr val="373A3C"/>
                </a:solidFill>
                <a:effectLst/>
                <a:latin typeface="Work Sans" pitchFamily="2" charset="0"/>
              </a:rPr>
              <a:t>Evaluate the department functions, roles, and responsibilities.</a:t>
            </a:r>
          </a:p>
          <a:p>
            <a:pPr algn="l">
              <a:buFont typeface="Arial" panose="020B0604020202020204" pitchFamily="34" charset="0"/>
              <a:buChar char="•"/>
            </a:pPr>
            <a:r>
              <a:rPr lang="en-US" b="0" i="0" dirty="0">
                <a:solidFill>
                  <a:srgbClr val="373A3C"/>
                </a:solidFill>
                <a:effectLst/>
                <a:latin typeface="Work Sans" pitchFamily="2" charset="0"/>
              </a:rPr>
              <a:t>Establish roles for all stakeholders.</a:t>
            </a:r>
          </a:p>
          <a:p>
            <a:pPr algn="l">
              <a:buFont typeface="Arial" panose="020B0604020202020204" pitchFamily="34" charset="0"/>
              <a:buChar char="•"/>
            </a:pPr>
            <a:r>
              <a:rPr lang="en-US" b="0" i="0" dirty="0">
                <a:solidFill>
                  <a:srgbClr val="373A3C"/>
                </a:solidFill>
                <a:effectLst/>
                <a:latin typeface="Work Sans" pitchFamily="2" charset="0"/>
              </a:rPr>
              <a:t>Finalize the mission and establish an organizational structure.</a:t>
            </a:r>
          </a:p>
          <a:p>
            <a:pPr algn="l"/>
            <a:r>
              <a:rPr lang="en-US" b="0" i="0" dirty="0">
                <a:solidFill>
                  <a:srgbClr val="373A3C"/>
                </a:solidFill>
                <a:effectLst/>
                <a:latin typeface="Work Sans" pitchFamily="2" charset="0"/>
              </a:rPr>
              <a:t> </a:t>
            </a:r>
          </a:p>
          <a:p>
            <a:pPr algn="l"/>
            <a:r>
              <a:rPr lang="en-US" b="1" i="0" dirty="0">
                <a:solidFill>
                  <a:srgbClr val="285F74"/>
                </a:solidFill>
                <a:effectLst/>
                <a:latin typeface="Montserrat" panose="00000500000000000000" pitchFamily="2" charset="0"/>
              </a:rPr>
              <a:t>Mentor Preparation</a:t>
            </a:r>
          </a:p>
          <a:p>
            <a:pPr algn="l">
              <a:buFont typeface="Arial" panose="020B0604020202020204" pitchFamily="34" charset="0"/>
              <a:buChar char="•"/>
            </a:pPr>
            <a:r>
              <a:rPr lang="en-US" b="0" i="0" dirty="0">
                <a:solidFill>
                  <a:srgbClr val="373A3C"/>
                </a:solidFill>
                <a:effectLst/>
                <a:latin typeface="Work Sans" pitchFamily="2" charset="0"/>
              </a:rPr>
              <a:t>Review videos and materials in advance on the JA Canada Campus</a:t>
            </a:r>
          </a:p>
          <a:p>
            <a:pPr algn="l">
              <a:buFont typeface="Arial" panose="020B0604020202020204" pitchFamily="34" charset="0"/>
              <a:buChar char="•"/>
            </a:pPr>
            <a:r>
              <a:rPr lang="en-US" b="0" i="0" dirty="0">
                <a:solidFill>
                  <a:srgbClr val="373A3C"/>
                </a:solidFill>
                <a:effectLst/>
                <a:latin typeface="Work Sans" pitchFamily="2" charset="0"/>
              </a:rPr>
              <a:t>Prepare for the selection process chosen: print out ballots and </a:t>
            </a:r>
            <a:r>
              <a:rPr lang="en-US" b="0" i="0" u="none" strike="noStrike" dirty="0">
                <a:solidFill>
                  <a:srgbClr val="285F74"/>
                </a:solidFill>
                <a:effectLst/>
                <a:latin typeface="Work Sans" pitchFamily="2" charset="0"/>
                <a:hlinkClick r:id="rId3"/>
              </a:rPr>
              <a:t>Interview Process Questions for Candidates</a:t>
            </a:r>
            <a:r>
              <a:rPr lang="en-US" b="0" i="0" dirty="0">
                <a:solidFill>
                  <a:srgbClr val="373A3C"/>
                </a:solidFill>
                <a:effectLst/>
                <a:latin typeface="Work Sans" pitchFamily="2" charset="0"/>
              </a:rPr>
              <a:t> (if applicable)</a:t>
            </a:r>
          </a:p>
          <a:p>
            <a:pPr algn="l">
              <a:buFont typeface="Arial" panose="020B0604020202020204" pitchFamily="34" charset="0"/>
              <a:buChar char="•"/>
            </a:pPr>
            <a:r>
              <a:rPr lang="en-US" b="0" i="0" dirty="0">
                <a:solidFill>
                  <a:srgbClr val="373A3C"/>
                </a:solidFill>
                <a:effectLst/>
                <a:latin typeface="Work Sans" pitchFamily="2" charset="0"/>
              </a:rPr>
              <a:t>Ensure you can access the </a:t>
            </a:r>
            <a:r>
              <a:rPr lang="en-US" b="0" i="0" u="none" strike="noStrike" dirty="0">
                <a:solidFill>
                  <a:srgbClr val="285F74"/>
                </a:solidFill>
                <a:effectLst/>
                <a:latin typeface="Work Sans" pitchFamily="2" charset="0"/>
                <a:hlinkClick r:id="rId4"/>
              </a:rPr>
              <a:t>Employee Handbook Template</a:t>
            </a:r>
            <a:r>
              <a:rPr lang="en-US" b="0" i="0" dirty="0">
                <a:solidFill>
                  <a:srgbClr val="373A3C"/>
                </a:solidFill>
                <a:effectLst/>
                <a:latin typeface="Work Sans" pitchFamily="2" charset="0"/>
              </a:rPr>
              <a:t> – either print a few copies or access online during the program</a:t>
            </a:r>
          </a:p>
          <a:p>
            <a:pPr algn="l"/>
            <a:r>
              <a:rPr lang="en-US" b="0" i="0" dirty="0">
                <a:solidFill>
                  <a:srgbClr val="373A3C"/>
                </a:solidFill>
                <a:effectLst/>
                <a:latin typeface="Work Sans" pitchFamily="2" charset="0"/>
              </a:rPr>
              <a:t> </a:t>
            </a:r>
          </a:p>
          <a:p>
            <a:pPr algn="l"/>
            <a:r>
              <a:rPr lang="en-US" b="1" i="1" dirty="0">
                <a:solidFill>
                  <a:srgbClr val="373A3C"/>
                </a:solidFill>
                <a:effectLst/>
                <a:latin typeface="Work Sans" pitchFamily="2" charset="0"/>
              </a:rPr>
              <a:t>Note: All documents and videos referenced in the detailed instructions are available on the JA Canada Campus.</a:t>
            </a:r>
            <a:endParaRPr lang="en-US" b="0" i="0" dirty="0">
              <a:solidFill>
                <a:srgbClr val="373A3C"/>
              </a:solidFill>
              <a:effectLst/>
              <a:latin typeface="Work Sans" pitchFamily="2" charset="0"/>
            </a:endParaRPr>
          </a:p>
          <a:p>
            <a:pPr algn="l"/>
            <a:endParaRPr lang="en-US" b="1" i="1" dirty="0">
              <a:solidFill>
                <a:srgbClr val="285F74"/>
              </a:solidFill>
              <a:effectLst/>
              <a:latin typeface="Montserrat" panose="00000500000000000000" pitchFamily="2" charset="0"/>
            </a:endParaRPr>
          </a:p>
          <a:p>
            <a:pPr algn="l"/>
            <a:r>
              <a:rPr lang="en-US" b="1" i="0" dirty="0">
                <a:solidFill>
                  <a:srgbClr val="285F74"/>
                </a:solidFill>
                <a:effectLst/>
                <a:latin typeface="Montserrat" panose="00000500000000000000" pitchFamily="2" charset="0"/>
              </a:rPr>
              <a:t>Agenda </a:t>
            </a:r>
          </a:p>
          <a:p>
            <a:pPr algn="l">
              <a:buFont typeface="+mj-lt"/>
              <a:buAutoNum type="arabicPeriod"/>
            </a:pPr>
            <a:r>
              <a:rPr lang="en-US" b="0" i="0" dirty="0">
                <a:solidFill>
                  <a:srgbClr val="373A3C"/>
                </a:solidFill>
                <a:effectLst/>
                <a:latin typeface="Work Sans" pitchFamily="2" charset="0"/>
              </a:rPr>
              <a:t>Attendance (5 min)</a:t>
            </a:r>
          </a:p>
          <a:p>
            <a:pPr algn="l">
              <a:buFont typeface="+mj-lt"/>
              <a:buAutoNum type="arabicPeriod"/>
            </a:pPr>
            <a:r>
              <a:rPr lang="en-US" b="0" i="0" dirty="0">
                <a:solidFill>
                  <a:srgbClr val="373A3C"/>
                </a:solidFill>
                <a:effectLst/>
                <a:latin typeface="Work Sans" pitchFamily="2" charset="0"/>
              </a:rPr>
              <a:t>Leadership Ice Breaker (20 min)</a:t>
            </a:r>
          </a:p>
          <a:p>
            <a:pPr algn="l">
              <a:buFont typeface="+mj-lt"/>
              <a:buAutoNum type="arabicPeriod"/>
            </a:pPr>
            <a:r>
              <a:rPr lang="en-US" b="0" i="0" dirty="0">
                <a:solidFill>
                  <a:srgbClr val="373A3C"/>
                </a:solidFill>
                <a:effectLst/>
                <a:latin typeface="Work Sans" pitchFamily="2" charset="0"/>
              </a:rPr>
              <a:t>Selection process (60 min) </a:t>
            </a:r>
          </a:p>
          <a:p>
            <a:pPr algn="l">
              <a:buFont typeface="+mj-lt"/>
              <a:buAutoNum type="arabicPeriod"/>
            </a:pPr>
            <a:r>
              <a:rPr lang="en-US" b="0" i="0" dirty="0">
                <a:solidFill>
                  <a:srgbClr val="373A3C"/>
                </a:solidFill>
                <a:effectLst/>
                <a:latin typeface="Work Sans" pitchFamily="2" charset="0"/>
              </a:rPr>
              <a:t>Determine Executive Team &amp; all Stakeholder Roles (30 min)</a:t>
            </a:r>
          </a:p>
          <a:p>
            <a:pPr algn="l">
              <a:buFont typeface="+mj-lt"/>
              <a:buAutoNum type="arabicPeriod"/>
            </a:pPr>
            <a:r>
              <a:rPr lang="en-US" b="0" i="0" dirty="0">
                <a:solidFill>
                  <a:srgbClr val="373A3C"/>
                </a:solidFill>
                <a:effectLst/>
                <a:latin typeface="Work Sans" pitchFamily="2" charset="0"/>
              </a:rPr>
              <a:t>Employee Handbook (15 min) </a:t>
            </a:r>
          </a:p>
          <a:p>
            <a:pPr algn="l">
              <a:buFont typeface="+mj-lt"/>
              <a:buAutoNum type="arabicPeriod"/>
            </a:pPr>
            <a:r>
              <a:rPr lang="en-US" b="0" i="0" dirty="0">
                <a:solidFill>
                  <a:srgbClr val="373A3C"/>
                </a:solidFill>
                <a:effectLst/>
                <a:latin typeface="Work Sans" pitchFamily="2" charset="0"/>
              </a:rPr>
              <a:t>Executive Team Training (Outside Regular Hours)</a:t>
            </a:r>
          </a:p>
          <a:p>
            <a:pPr algn="l">
              <a:buFont typeface="+mj-lt"/>
              <a:buAutoNum type="arabicPeriod"/>
            </a:pPr>
            <a:r>
              <a:rPr lang="en-US" b="0" i="0" dirty="0">
                <a:solidFill>
                  <a:srgbClr val="373A3C"/>
                </a:solidFill>
                <a:effectLst/>
                <a:latin typeface="Work Sans" pitchFamily="2" charset="0"/>
              </a:rPr>
              <a:t>Brainstorming (if time allows)</a:t>
            </a:r>
          </a:p>
          <a:p>
            <a:pPr algn="l">
              <a:buFont typeface="+mj-lt"/>
              <a:buAutoNum type="arabicPeriod"/>
            </a:pPr>
            <a:r>
              <a:rPr lang="en-US" b="0" i="0" dirty="0">
                <a:solidFill>
                  <a:srgbClr val="373A3C"/>
                </a:solidFill>
                <a:effectLst/>
                <a:latin typeface="Work Sans" pitchFamily="2" charset="0"/>
              </a:rPr>
              <a:t>Wrap-up (5 min)</a:t>
            </a:r>
          </a:p>
        </p:txBody>
      </p:sp>
      <p:sp>
        <p:nvSpPr>
          <p:cNvPr id="4" name="Slide Number Placeholder 3"/>
          <p:cNvSpPr>
            <a:spLocks noGrp="1"/>
          </p:cNvSpPr>
          <p:nvPr>
            <p:ph type="sldNum" sz="quarter" idx="5"/>
          </p:nvPr>
        </p:nvSpPr>
        <p:spPr/>
        <p:txBody>
          <a:bodyPr/>
          <a:lstStyle/>
          <a:p>
            <a:fld id="{70B95862-F9D6-4E8A-9895-EAE955BF0C24}" type="slidenum">
              <a:rPr lang="en-US" smtClean="0"/>
              <a:t>75</a:t>
            </a:fld>
            <a:endParaRPr lang="en-US"/>
          </a:p>
        </p:txBody>
      </p:sp>
    </p:spTree>
    <p:extLst>
      <p:ext uri="{BB962C8B-B14F-4D97-AF65-F5344CB8AC3E}">
        <p14:creationId xmlns:p14="http://schemas.microsoft.com/office/powerpoint/2010/main" val="380185618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Choose 1 of the Leadership Ice Breakers. This will allow students to do something fun prior to the selection process and also provide a final opportunity to review important leadership qualities.</a:t>
            </a:r>
          </a:p>
          <a:p>
            <a:pPr algn="ct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99030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3"/>
            <a:r>
              <a:rPr lang="en-US" dirty="0">
                <a:cs typeface="Calibri" panose="020F0502020204030204"/>
              </a:rPr>
              <a:t>Selection Process (60 </a:t>
            </a:r>
            <a:r>
              <a:rPr lang="en-US" dirty="0" err="1">
                <a:cs typeface="Calibri" panose="020F0502020204030204"/>
              </a:rPr>
              <a:t>Mintues</a:t>
            </a:r>
            <a:r>
              <a:rPr lang="en-US" dirty="0">
                <a:cs typeface="Calibri" panose="020F0502020204030204"/>
              </a:rPr>
              <a:t>) </a:t>
            </a:r>
          </a:p>
          <a:p>
            <a:pPr marL="0" lvl="3"/>
            <a:r>
              <a:rPr lang="en-US" dirty="0"/>
              <a:t>Conduct your Selection Process at the beginning of the meeting, to allow enough time for all candidates. </a:t>
            </a:r>
            <a:endParaRPr lang="en-US" dirty="0">
              <a:cs typeface="Calibri" panose="020F0502020204030204"/>
            </a:endParaRPr>
          </a:p>
          <a:p>
            <a:pPr marL="342900" lvl="3" indent="-342900">
              <a:buChar char="•"/>
            </a:pPr>
            <a:r>
              <a:rPr lang="en-US" dirty="0"/>
              <a:t>Provide details on the online ballots so students have them on hand for the speeches or panel interview process. Refer to the </a:t>
            </a:r>
            <a:r>
              <a:rPr lang="en-US" b="1" dirty="0"/>
              <a:t>F25 JA Company Program Elections Rubric For Printing</a:t>
            </a:r>
            <a:endParaRPr lang="en-US" b="1" dirty="0">
              <a:cs typeface="Calibri"/>
            </a:endParaRPr>
          </a:p>
          <a:p>
            <a:pPr marL="342900" lvl="3" indent="-342900">
              <a:buChar char="•"/>
            </a:pPr>
            <a:r>
              <a:rPr lang="en-US" dirty="0"/>
              <a:t>Vote for the Executive team in the following order: </a:t>
            </a:r>
            <a:endParaRPr lang="en-US" dirty="0">
              <a:cs typeface="Calibri"/>
            </a:endParaRPr>
          </a:p>
          <a:p>
            <a:pPr marL="342900" lvl="5" indent="-342900">
              <a:buChar char="•"/>
            </a:pPr>
            <a:r>
              <a:rPr lang="en-US" dirty="0"/>
              <a:t>President </a:t>
            </a:r>
          </a:p>
          <a:p>
            <a:pPr marL="342900" lvl="5" indent="-342900">
              <a:buChar char="•"/>
            </a:pPr>
            <a:r>
              <a:rPr lang="en-US" dirty="0"/>
              <a:t>VP Finance  </a:t>
            </a:r>
          </a:p>
          <a:p>
            <a:pPr marL="342900" lvl="5" indent="-342900">
              <a:buChar char="•"/>
            </a:pPr>
            <a:r>
              <a:rPr lang="en-US" dirty="0"/>
              <a:t>VP Marketing </a:t>
            </a:r>
          </a:p>
          <a:p>
            <a:pPr marL="342900" lvl="5" indent="-342900">
              <a:buChar char="•"/>
            </a:pPr>
            <a:r>
              <a:rPr lang="en-US" dirty="0"/>
              <a:t>VP Sales </a:t>
            </a:r>
          </a:p>
          <a:p>
            <a:pPr marL="342900" lvl="5" indent="-342900">
              <a:buChar char="•"/>
            </a:pPr>
            <a:r>
              <a:rPr lang="en-US" dirty="0"/>
              <a:t>VP Production  </a:t>
            </a:r>
          </a:p>
          <a:p>
            <a:pPr marL="342900" lvl="5" indent="-342900">
              <a:buChar char="•"/>
            </a:pPr>
            <a:r>
              <a:rPr lang="en-US" dirty="0"/>
              <a:t>VP Human Resources</a:t>
            </a:r>
          </a:p>
          <a:p>
            <a:pPr marL="342900" lvl="5" indent="-342900">
              <a:buChar char="•"/>
            </a:pPr>
            <a:r>
              <a:rPr lang="en-US" dirty="0"/>
              <a:t>VP Technology</a:t>
            </a:r>
          </a:p>
          <a:p>
            <a:pPr marL="0" lvl="3"/>
            <a:endParaRPr lang="en-US" dirty="0"/>
          </a:p>
          <a:p>
            <a:pPr marL="0" lvl="3"/>
            <a:r>
              <a:rPr lang="en-US" dirty="0"/>
              <a:t>The following positions are optional:</a:t>
            </a:r>
            <a:endParaRPr lang="en-US" dirty="0">
              <a:cs typeface="+mn-lt"/>
            </a:endParaRPr>
          </a:p>
          <a:p>
            <a:pPr marL="342900" lvl="5" indent="-342900">
              <a:buChar char="•"/>
            </a:pPr>
            <a:r>
              <a:rPr lang="en-US" dirty="0"/>
              <a:t>VP Corporate Social Responsibility </a:t>
            </a:r>
            <a:endParaRPr lang="en-US" dirty="0">
              <a:cs typeface="Calibri" panose="020F0502020204030204"/>
            </a:endParaRPr>
          </a:p>
          <a:p>
            <a:pPr marL="342900" lvl="5" indent="-342900">
              <a:buChar char="•"/>
            </a:pPr>
            <a:r>
              <a:rPr lang="en-US" dirty="0"/>
              <a:t>VP Health &amp; Safety </a:t>
            </a:r>
            <a:endParaRPr lang="en-US" dirty="0">
              <a:cs typeface="Calibri" panose="020F0502020204030204"/>
            </a:endParaRPr>
          </a:p>
          <a:p>
            <a:pPr marL="342900" lvl="5" indent="-342900">
              <a:buChar char="•"/>
            </a:pPr>
            <a:r>
              <a:rPr lang="en-US" dirty="0"/>
              <a:t>VP Environment</a:t>
            </a:r>
            <a:endParaRPr lang="en-US" dirty="0">
              <a:cs typeface="Calibri" panose="020F0502020204030204"/>
            </a:endParaRPr>
          </a:p>
          <a:p>
            <a:pPr marL="342900" lvl="5" indent="-342900">
              <a:buChar char="•"/>
            </a:pPr>
            <a:endParaRPr lang="en-US" i="1" dirty="0"/>
          </a:p>
          <a:p>
            <a:pPr marL="0" lvl="5"/>
            <a:r>
              <a:rPr lang="en-US" i="1" dirty="0"/>
              <a:t>Best practice tips:  Consider advising students on limiting the number of positions for which they run. Running for multiple positions could cause other participants to question the true intentions of the candidate.  Optional positions should be determined based on company size and student interest. Please keep in mind that students will take on non-executive leadership roles in their department of interest.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77</a:t>
            </a:fld>
            <a:endParaRPr lang="en-US"/>
          </a:p>
        </p:txBody>
      </p:sp>
    </p:spTree>
    <p:extLst>
      <p:ext uri="{BB962C8B-B14F-4D97-AF65-F5344CB8AC3E}">
        <p14:creationId xmlns:p14="http://schemas.microsoft.com/office/powerpoint/2010/main" val="10210821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Determine Executive Team &amp; all Stakeholder Roles (30 min)</a:t>
            </a:r>
            <a:br>
              <a:rPr lang="en-US" dirty="0">
                <a:cs typeface="+mn-lt"/>
              </a:rPr>
            </a:br>
            <a:endParaRPr lang="en-US" dirty="0"/>
          </a:p>
          <a:p>
            <a:pPr marL="342900" lvl="3" indent="-342900">
              <a:buChar char="•"/>
            </a:pPr>
            <a:r>
              <a:rPr lang="en-US" dirty="0"/>
              <a:t>Once the executive team is determined, you will work with department heads and remaining non-executives to determine where remaining stakeholders would fit best into the organization based on their self-assessment and their interest in the functional areas and roles</a:t>
            </a:r>
            <a:endParaRPr lang="en-US" dirty="0">
              <a:cs typeface="Calibri" panose="020F0502020204030204"/>
            </a:endParaRPr>
          </a:p>
          <a:p>
            <a:pPr marL="342900" lvl="3" indent="-342900">
              <a:buChar char="•"/>
            </a:pPr>
            <a:r>
              <a:rPr lang="en-US" dirty="0"/>
              <a:t>Non-executives migrate to the department in which they are interested.</a:t>
            </a:r>
            <a:endParaRPr lang="en-US" dirty="0">
              <a:cs typeface="Calibri" panose="020F0502020204030204"/>
            </a:endParaRPr>
          </a:p>
          <a:p>
            <a:pPr marL="342900" lvl="3" indent="-342900">
              <a:buChar char="•"/>
            </a:pPr>
            <a:r>
              <a:rPr lang="en-US" dirty="0"/>
              <a:t>Stakeholders then discuss possible positions with the department head and other interested stakeholders (Refer to the All Functional Area Roles document)</a:t>
            </a:r>
          </a:p>
          <a:p>
            <a:pPr marL="342900" lvl="3" indent="-342900">
              <a:buChar char="•"/>
            </a:pPr>
            <a:r>
              <a:rPr lang="en-US" dirty="0">
                <a:cs typeface="Calibri" panose="020F0502020204030204"/>
              </a:rPr>
              <a:t>Every student must work with their team to determine a job title for themselves.</a:t>
            </a:r>
          </a:p>
          <a:p>
            <a:pPr marL="342900" lvl="3" indent="-342900">
              <a:buChar char="•"/>
            </a:pPr>
            <a:r>
              <a:rPr lang="en-US" dirty="0"/>
              <a:t>Examples are given of possible positions, but stakeholders are able to take the initiative and develop their own personalized position – ultimately each stakeholder in the company should have a role, function, and accountability (this also applies to advisors)</a:t>
            </a:r>
            <a:endParaRPr lang="en-US" dirty="0">
              <a:cs typeface="Calibri" panose="020F0502020204030204"/>
            </a:endParaRPr>
          </a:p>
          <a:p>
            <a:pPr marL="342900" lvl="3" indent="-342900">
              <a:buChar char="•"/>
            </a:pPr>
            <a:r>
              <a:rPr lang="en-US" dirty="0"/>
              <a:t>If a social media account is to be used for communications purposes outside of the weekly meetings (group chats </a:t>
            </a:r>
            <a:r>
              <a:rPr lang="en-US" dirty="0" err="1"/>
              <a:t>etc</a:t>
            </a:r>
            <a:r>
              <a:rPr lang="en-US" dirty="0"/>
              <a:t>) emphasize the need for keeping all Company information/data and conversations private to only Company members, is to be reinforced.</a:t>
            </a:r>
            <a:endParaRPr lang="en-US" dirty="0">
              <a:cs typeface="Calibri"/>
            </a:endParaRPr>
          </a:p>
          <a:p>
            <a:pPr marL="342900" lvl="3" indent="-342900">
              <a:buChar char="•"/>
            </a:pPr>
            <a:r>
              <a:rPr lang="en-US" dirty="0"/>
              <a:t>In the </a:t>
            </a:r>
            <a:r>
              <a:rPr lang="en-US" dirty="0">
                <a:hlinkClick r:id="rId3"/>
              </a:rPr>
              <a:t>Organizational Structure Template</a:t>
            </a:r>
            <a:r>
              <a:rPr lang="en-US" dirty="0"/>
              <a:t>, students should list all roles and names – This should be finalized and mapped out before the end of this meeting. (please be signed into the JA Campus before clicking the link. </a:t>
            </a:r>
          </a:p>
          <a:p>
            <a:pPr marL="342900" lvl="3" indent="-342900">
              <a:buChar char="•"/>
            </a:pPr>
            <a:endParaRPr lang="en-US" dirty="0">
              <a:cs typeface="Calibri"/>
            </a:endParaRPr>
          </a:p>
          <a:p>
            <a:pPr marL="0" lvl="3" indent="0">
              <a:buNone/>
            </a:pPr>
            <a:r>
              <a:rPr lang="en-US" b="1" dirty="0">
                <a:cs typeface="Calibri"/>
              </a:rPr>
              <a:t>Mentorship Notes:</a:t>
            </a:r>
          </a:p>
          <a:p>
            <a:pPr marL="171450" lvl="3" indent="-171450">
              <a:buFont typeface="Arial" panose="020B0604020202020204" pitchFamily="34" charset="0"/>
              <a:buChar char="•"/>
            </a:pPr>
            <a:r>
              <a:rPr lang="en-US" dirty="0">
                <a:cs typeface="Calibri"/>
              </a:rPr>
              <a:t>After the elections, there will understandably be some students who are disappointed and discouraged.</a:t>
            </a:r>
          </a:p>
          <a:p>
            <a:pPr marL="171450" lvl="3" indent="-171450">
              <a:buFont typeface="Arial" panose="020B0604020202020204" pitchFamily="34" charset="0"/>
              <a:buChar char="•"/>
            </a:pPr>
            <a:r>
              <a:rPr lang="en-US" dirty="0">
                <a:cs typeface="Calibri"/>
              </a:rPr>
              <a:t>Play close attention to these students as they may need a boost in morale! </a:t>
            </a:r>
          </a:p>
          <a:p>
            <a:pPr marL="171450" lvl="3" indent="-171450">
              <a:buFont typeface="Arial" panose="020B0604020202020204" pitchFamily="34" charset="0"/>
              <a:buChar char="•"/>
            </a:pPr>
            <a:r>
              <a:rPr lang="en-US" dirty="0">
                <a:cs typeface="Calibri"/>
              </a:rPr>
              <a:t>You may want to meet with these students in a smaller group and encourage them. Let them know that not all leaders have a “President” or “VP” title. In fact, in Company Program, some of our most successful students did not hold these titles.</a:t>
            </a:r>
          </a:p>
          <a:p>
            <a:pPr marL="171450" lvl="3" indent="-171450">
              <a:buFont typeface="Arial" panose="020B0604020202020204" pitchFamily="34" charset="0"/>
              <a:buChar char="•"/>
            </a:pPr>
            <a:r>
              <a:rPr lang="en-US" dirty="0">
                <a:cs typeface="Calibri"/>
              </a:rPr>
              <a:t>You may want to share a personal experience with the team if you have one to share about not getting a role/position you wanted and how you overcame it.</a:t>
            </a:r>
          </a:p>
          <a:p>
            <a:pPr marL="171450" lvl="3" indent="-171450">
              <a:buFont typeface="Arial" panose="020B0604020202020204" pitchFamily="34" charset="0"/>
              <a:buChar char="•"/>
            </a:pPr>
            <a:r>
              <a:rPr lang="en-US" dirty="0">
                <a:cs typeface="Calibri"/>
              </a:rPr>
              <a:t>Remind all students that no matter what their title or role is, they will play an integral role in leading their company to success.</a:t>
            </a:r>
          </a:p>
          <a:p>
            <a:pPr marL="0" lvl="3" indent="0">
              <a:buFont typeface="Arial" panose="020B0604020202020204" pitchFamily="34" charset="0"/>
              <a:buNone/>
            </a:pPr>
            <a:endParaRPr lang="en-US" b="1"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52370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Employee Handbook (15 min) </a:t>
            </a:r>
            <a:br>
              <a:rPr lang="en-US" dirty="0">
                <a:cs typeface="+mn-lt"/>
              </a:rPr>
            </a:br>
            <a:br>
              <a:rPr lang="en-US" dirty="0">
                <a:cs typeface="+mn-lt"/>
              </a:rPr>
            </a:br>
            <a:r>
              <a:rPr lang="en-US" dirty="0"/>
              <a:t>An Employee Handbook is a document that includes information that employees may need to refer to frequently in order to meet the terms and conditions of their employment. Having established policies will help eliminate confusion of what is expected from everyone.</a:t>
            </a:r>
          </a:p>
          <a:p>
            <a:endParaRPr lang="en-US" dirty="0"/>
          </a:p>
          <a:p>
            <a:r>
              <a:rPr lang="en-US" dirty="0"/>
              <a:t>Take the time to introduce briefly the </a:t>
            </a:r>
            <a:r>
              <a:rPr lang="en-US" dirty="0">
                <a:hlinkClick r:id="rId3"/>
              </a:rPr>
              <a:t>Employee Handbook Template</a:t>
            </a:r>
            <a:r>
              <a:rPr lang="en-US" dirty="0"/>
              <a:t> (and advise students to consider how they will modify the handbook to meet their company requirements). Review as a group the </a:t>
            </a:r>
            <a:r>
              <a:rPr lang="en-US" dirty="0">
                <a:hlinkClick r:id="rId4"/>
              </a:rPr>
              <a:t>Code of Ethics</a:t>
            </a:r>
            <a:r>
              <a:rPr lang="en-US" dirty="0"/>
              <a:t> and Test of Disclosure elements contained in the handbook to emphasize their importance. </a:t>
            </a:r>
            <a:endParaRPr lang="en-US" dirty="0">
              <a:cs typeface="Calibri"/>
            </a:endParaRPr>
          </a:p>
          <a:p>
            <a:endParaRPr lang="en-US" dirty="0"/>
          </a:p>
          <a:p>
            <a:r>
              <a:rPr lang="en-US" dirty="0"/>
              <a:t>The VP of HR will oversee the creation of the Employee Handbook which will be due in Week 6. The VP of HR will collect the signed Code of Ethics agreement to keep as a record.</a:t>
            </a:r>
            <a:endParaRPr lang="en-US" dirty="0">
              <a:cs typeface="Calibri"/>
            </a:endParaRP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65366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832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IF TIME PERMITS </a:t>
            </a:r>
          </a:p>
          <a:p>
            <a:pPr marL="171450" indent="-171450">
              <a:buFont typeface="Arial" panose="020B0604020202020204" pitchFamily="34" charset="0"/>
              <a:buChar char="•"/>
            </a:pPr>
            <a:r>
              <a:rPr lang="en-US" dirty="0">
                <a:cs typeface="Calibri"/>
              </a:rPr>
              <a:t>Allow students to continue brainstorming and working on their product pitches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20084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Congratulate students on successful elections and forming their teams. </a:t>
            </a:r>
            <a:r>
              <a:rPr lang="en-CA" b="1" dirty="0"/>
              <a:t>This is a great accomplishment.</a:t>
            </a:r>
            <a:endParaRPr lang="en-US" b="1" dirty="0">
              <a:cs typeface="Calibri" panose="020F0502020204030204"/>
            </a:endParaRPr>
          </a:p>
          <a:p>
            <a:endParaRPr lang="en-CA" b="1" dirty="0">
              <a:cs typeface="Calibri"/>
            </a:endParaRPr>
          </a:p>
          <a:p>
            <a:pPr marL="171450" indent="-171450">
              <a:buFont typeface="Arial"/>
              <a:buChar char="•"/>
            </a:pPr>
            <a:r>
              <a:rPr lang="en-CA" dirty="0"/>
              <a:t>Encourage students, especially the Management Team, to go to the JA Canada Campus and review the Department Responsibilities document as well as the resources available by department in preparation.</a:t>
            </a:r>
            <a:endParaRPr lang="en-CA" dirty="0">
              <a:cs typeface="Calibri"/>
            </a:endParaRPr>
          </a:p>
          <a:p>
            <a:endParaRPr lang="en-CA"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1" i="0" u="none" strike="noStrike" kern="1200" cap="none" spc="0" normalizeH="0" baseline="0" noProof="0" dirty="0">
                <a:ln>
                  <a:noFill/>
                </a:ln>
                <a:solidFill>
                  <a:prstClr val="black"/>
                </a:solidFill>
                <a:effectLst/>
                <a:uLnTx/>
                <a:uFillTx/>
                <a:latin typeface="Calibri" panose="020F0502020204030204"/>
                <a:ea typeface="+mn-ea"/>
                <a:cs typeface="+mn-cs"/>
              </a:rPr>
              <a:t>Mentors:</a:t>
            </a:r>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rPr>
              <a:t>Gather attendance records – attendance can now be passed onto the VP of HR but advisors will need monitor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rPr>
              <a:t>Take a few moments to debrief about the session with the team of Mentors</a:t>
            </a:r>
          </a:p>
          <a:p>
            <a:pPr marL="171450" indent="-171450">
              <a:buFont typeface="Arial"/>
              <a:buChar char="•"/>
            </a:pPr>
            <a:r>
              <a:rPr lang="en-CA" dirty="0"/>
              <a:t>Review Department Responsibilities and the Record Keeping Tool in preparation for the next phase</a:t>
            </a:r>
            <a:endParaRPr lang="en-CA" dirty="0">
              <a:cs typeface="Calibri" panose="020F0502020204030204"/>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rPr>
              <a:t>Address any questions, concerns or feedback to your Program Manager</a:t>
            </a:r>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285750" indent="-285750">
              <a:buFont typeface="Arial,Sans-Serif"/>
              <a:buChar char="•"/>
            </a:pPr>
            <a:endParaRPr lang="en-CA" dirty="0">
              <a:cs typeface="Calibri"/>
            </a:endParaRPr>
          </a:p>
          <a:p>
            <a:endParaRPr lang="en-CA" dirty="0">
              <a:cs typeface="Calibri"/>
            </a:endParaRPr>
          </a:p>
          <a:p>
            <a:pPr marL="285750" indent="-285750">
              <a:buFont typeface="Arial,Sans-Serif"/>
              <a:buChar char="•"/>
            </a:pPr>
            <a:endParaRPr lang="en-CA"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494447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285F74"/>
                </a:solidFill>
                <a:effectLst/>
                <a:latin typeface="Montserrat" panose="00000500000000000000" pitchFamily="2" charset="0"/>
              </a:rPr>
              <a:t>Overview</a:t>
            </a:r>
          </a:p>
          <a:p>
            <a:r>
              <a:rPr lang="en-US" dirty="0">
                <a:effectLst/>
              </a:rPr>
              <a:t>In this Phase, students will pitch their ideas and vote on a product/service then begin to develop their business plan and determine venture funding.</a:t>
            </a:r>
          </a:p>
          <a:p>
            <a:r>
              <a:rPr lang="en-US" b="1" dirty="0">
                <a:solidFill>
                  <a:srgbClr val="285F74"/>
                </a:solidFill>
                <a:effectLst/>
                <a:latin typeface="Montserrat" panose="00000500000000000000" pitchFamily="2" charset="0"/>
              </a:rPr>
              <a:t> </a:t>
            </a:r>
          </a:p>
          <a:p>
            <a:r>
              <a:rPr lang="en-US" b="1" dirty="0">
                <a:solidFill>
                  <a:srgbClr val="285F74"/>
                </a:solidFill>
                <a:effectLst/>
                <a:latin typeface="Montserrat" panose="00000500000000000000" pitchFamily="2" charset="0"/>
              </a:rPr>
              <a:t>Objectives</a:t>
            </a:r>
          </a:p>
          <a:p>
            <a:pPr>
              <a:buFont typeface="Arial" panose="020B0604020202020204" pitchFamily="34" charset="0"/>
              <a:buChar char="•"/>
            </a:pPr>
            <a:r>
              <a:rPr lang="en-US" dirty="0">
                <a:effectLst/>
              </a:rPr>
              <a:t>Identify different leadership styles and strengths.</a:t>
            </a:r>
          </a:p>
          <a:p>
            <a:pPr>
              <a:buFont typeface="Arial" panose="020B0604020202020204" pitchFamily="34" charset="0"/>
              <a:buChar char="•"/>
            </a:pPr>
            <a:r>
              <a:rPr lang="en-US" dirty="0">
                <a:effectLst/>
              </a:rPr>
              <a:t>Understand the criteria for selecting the nature of the business venture and product pitching.</a:t>
            </a:r>
          </a:p>
          <a:p>
            <a:pPr>
              <a:buFont typeface="Arial" panose="020B0604020202020204" pitchFamily="34" charset="0"/>
              <a:buChar char="•"/>
            </a:pPr>
            <a:r>
              <a:rPr lang="en-US" dirty="0">
                <a:effectLst/>
              </a:rPr>
              <a:t>Establish the details of the student company using the business canvas model.</a:t>
            </a:r>
          </a:p>
          <a:p>
            <a:pPr>
              <a:buFont typeface="Arial" panose="020B0604020202020204" pitchFamily="34" charset="0"/>
              <a:buChar char="•"/>
            </a:pPr>
            <a:r>
              <a:rPr lang="en-US" dirty="0">
                <a:effectLst/>
              </a:rPr>
              <a:t>Understand potential mechanisms for funding business ventures.</a:t>
            </a:r>
          </a:p>
          <a:p>
            <a:r>
              <a:rPr lang="en-US" dirty="0">
                <a:effectLst/>
              </a:rPr>
              <a:t> </a:t>
            </a:r>
          </a:p>
          <a:p>
            <a:r>
              <a:rPr lang="en-US" b="1" dirty="0">
                <a:solidFill>
                  <a:srgbClr val="285F74"/>
                </a:solidFill>
                <a:effectLst/>
                <a:latin typeface="Montserrat" panose="00000500000000000000" pitchFamily="2" charset="0"/>
              </a:rPr>
              <a:t>Mentor Preparation</a:t>
            </a:r>
          </a:p>
          <a:p>
            <a:pPr>
              <a:buFont typeface="Arial" panose="020B0604020202020204" pitchFamily="34" charset="0"/>
              <a:buChar char="•"/>
            </a:pPr>
            <a:r>
              <a:rPr lang="en-US" dirty="0">
                <a:effectLst/>
              </a:rPr>
              <a:t>Review videos and materials in advance on the JA Canada Campus</a:t>
            </a:r>
          </a:p>
          <a:p>
            <a:pPr>
              <a:buFont typeface="Arial" panose="020B0604020202020204" pitchFamily="34" charset="0"/>
              <a:buChar char="•"/>
            </a:pPr>
            <a:r>
              <a:rPr lang="en-US" dirty="0">
                <a:effectLst/>
              </a:rPr>
              <a:t>Ensure there are a computer, projector and speakers available. The Record Keeping Tool may be useful. Access it as needed.</a:t>
            </a:r>
          </a:p>
          <a:p>
            <a:pPr>
              <a:buFont typeface="Arial" panose="020B0604020202020204" pitchFamily="34" charset="0"/>
              <a:buChar char="•"/>
            </a:pPr>
            <a:r>
              <a:rPr lang="en-US" dirty="0">
                <a:effectLst/>
              </a:rPr>
              <a:t>Read through </a:t>
            </a:r>
            <a:r>
              <a:rPr lang="en-US" u="none" strike="noStrike" dirty="0">
                <a:solidFill>
                  <a:srgbClr val="285F74"/>
                </a:solidFill>
                <a:effectLst/>
                <a:hlinkClick r:id="rId3"/>
              </a:rPr>
              <a:t>Snake Oil Activity</a:t>
            </a:r>
            <a:r>
              <a:rPr lang="en-US" dirty="0">
                <a:effectLst/>
              </a:rPr>
              <a:t> and print out the attached Snake Oil Cards.</a:t>
            </a:r>
          </a:p>
          <a:p>
            <a:pPr>
              <a:buFont typeface="Arial" panose="020B0604020202020204" pitchFamily="34" charset="0"/>
              <a:buChar char="•"/>
            </a:pPr>
            <a:r>
              <a:rPr lang="en-US" dirty="0">
                <a:effectLst/>
              </a:rPr>
              <a:t>Print out a copy for each student of the </a:t>
            </a:r>
            <a:r>
              <a:rPr lang="en-US" u="none" strike="noStrike" dirty="0">
                <a:solidFill>
                  <a:srgbClr val="285F74"/>
                </a:solidFill>
                <a:effectLst/>
                <a:hlinkClick r:id="rId4"/>
              </a:rPr>
              <a:t>Pitch Evaluation Criteria</a:t>
            </a:r>
            <a:r>
              <a:rPr lang="en-US" dirty="0">
                <a:effectLst/>
              </a:rPr>
              <a:t> and Company Ranking (if applicable).</a:t>
            </a:r>
          </a:p>
          <a:p>
            <a:pPr>
              <a:buFont typeface="Arial" panose="020B0604020202020204" pitchFamily="34" charset="0"/>
              <a:buChar char="•"/>
            </a:pPr>
            <a:r>
              <a:rPr lang="en-US" dirty="0">
                <a:effectLst/>
              </a:rPr>
              <a:t>Print out a few copies of the </a:t>
            </a:r>
            <a:r>
              <a:rPr lang="en-US" u="none" strike="noStrike" dirty="0">
                <a:solidFill>
                  <a:srgbClr val="285F74"/>
                </a:solidFill>
                <a:effectLst/>
                <a:hlinkClick r:id="rId5"/>
              </a:rPr>
              <a:t>Capitalization Requirements</a:t>
            </a:r>
            <a:r>
              <a:rPr lang="en-US" dirty="0">
                <a:effectLst/>
              </a:rPr>
              <a:t> exercise.</a:t>
            </a:r>
          </a:p>
          <a:p>
            <a:r>
              <a:rPr lang="en-US" dirty="0">
                <a:effectLst/>
              </a:rPr>
              <a:t> </a:t>
            </a:r>
          </a:p>
          <a:p>
            <a:r>
              <a:rPr lang="en-US" b="1" i="1" dirty="0">
                <a:effectLst/>
              </a:rPr>
              <a:t>Note: All documents and videos referenced in the detailed instructions are available on the JA Canada Campus.</a:t>
            </a:r>
            <a:endParaRPr lang="en-US" dirty="0">
              <a:effectLst/>
            </a:endParaRPr>
          </a:p>
          <a:p>
            <a:pPr algn="l"/>
            <a:br>
              <a:rPr lang="en-US" b="1" i="1" dirty="0">
                <a:solidFill>
                  <a:srgbClr val="285F74"/>
                </a:solidFill>
                <a:effectLst/>
                <a:latin typeface="Montserrat" panose="00000500000000000000" pitchFamily="2" charset="0"/>
              </a:rPr>
            </a:br>
            <a:r>
              <a:rPr lang="en-CA" b="1" i="0" dirty="0">
                <a:solidFill>
                  <a:srgbClr val="285F74"/>
                </a:solidFill>
                <a:effectLst/>
                <a:latin typeface="Montserrat" panose="00000500000000000000" pitchFamily="2" charset="0"/>
              </a:rPr>
              <a:t>Agenda </a:t>
            </a:r>
          </a:p>
          <a:p>
            <a:pPr algn="l">
              <a:buFont typeface="+mj-lt"/>
              <a:buAutoNum type="arabicPeriod"/>
            </a:pPr>
            <a:r>
              <a:rPr lang="en-CA" b="0" i="0" dirty="0">
                <a:solidFill>
                  <a:srgbClr val="373A3C"/>
                </a:solidFill>
                <a:effectLst/>
                <a:latin typeface="Work Sans" pitchFamily="2" charset="0"/>
              </a:rPr>
              <a:t>Attendance (5 min)</a:t>
            </a:r>
          </a:p>
          <a:p>
            <a:pPr algn="l">
              <a:buFont typeface="+mj-lt"/>
              <a:buAutoNum type="arabicPeriod"/>
            </a:pPr>
            <a:r>
              <a:rPr lang="en-CA" b="0" i="0" dirty="0">
                <a:solidFill>
                  <a:srgbClr val="373A3C"/>
                </a:solidFill>
                <a:effectLst/>
                <a:latin typeface="Work Sans" pitchFamily="2" charset="0"/>
              </a:rPr>
              <a:t>Snake Oil – Ice Breaker (15 min)</a:t>
            </a:r>
          </a:p>
          <a:p>
            <a:pPr algn="l">
              <a:buFont typeface="+mj-lt"/>
              <a:buAutoNum type="arabicPeriod"/>
            </a:pPr>
            <a:r>
              <a:rPr lang="en-CA" b="0" i="0" dirty="0">
                <a:solidFill>
                  <a:srgbClr val="373A3C"/>
                </a:solidFill>
                <a:effectLst/>
                <a:latin typeface="Work Sans" pitchFamily="2" charset="0"/>
              </a:rPr>
              <a:t>Idea Pitches (45 min) ---- if the team is ready ---- if not, continue brainstorming/working on pitches </a:t>
            </a:r>
          </a:p>
          <a:p>
            <a:pPr algn="l">
              <a:buFont typeface="+mj-lt"/>
              <a:buAutoNum type="arabicPeriod"/>
            </a:pPr>
            <a:r>
              <a:rPr lang="en-CA" b="0" i="0" dirty="0">
                <a:solidFill>
                  <a:srgbClr val="373A3C"/>
                </a:solidFill>
                <a:effectLst/>
                <a:latin typeface="Work Sans" pitchFamily="2" charset="0"/>
              </a:rPr>
              <a:t>Business Model Canvas (45 min)</a:t>
            </a:r>
          </a:p>
          <a:p>
            <a:pPr algn="l">
              <a:buFont typeface="+mj-lt"/>
              <a:buAutoNum type="arabicPeriod"/>
            </a:pPr>
            <a:r>
              <a:rPr lang="en-CA" b="0" i="0" dirty="0">
                <a:solidFill>
                  <a:srgbClr val="373A3C"/>
                </a:solidFill>
                <a:effectLst/>
                <a:latin typeface="Work Sans" pitchFamily="2" charset="0"/>
              </a:rPr>
              <a:t>Company Mission (30 min)</a:t>
            </a:r>
          </a:p>
          <a:p>
            <a:pPr algn="l">
              <a:buFont typeface="+mj-lt"/>
              <a:buAutoNum type="arabicPeriod"/>
            </a:pPr>
            <a:r>
              <a:rPr lang="en-CA" b="0" i="0" dirty="0">
                <a:solidFill>
                  <a:srgbClr val="373A3C"/>
                </a:solidFill>
                <a:effectLst/>
                <a:latin typeface="Work Sans" pitchFamily="2" charset="0"/>
              </a:rPr>
              <a:t>Venture Funding (25 min)</a:t>
            </a:r>
          </a:p>
          <a:p>
            <a:pPr algn="l">
              <a:buFont typeface="+mj-lt"/>
              <a:buAutoNum type="arabicPeriod"/>
            </a:pPr>
            <a:r>
              <a:rPr lang="en-CA" b="0" i="0" dirty="0">
                <a:solidFill>
                  <a:srgbClr val="373A3C"/>
                </a:solidFill>
                <a:effectLst/>
                <a:latin typeface="Work Sans" pitchFamily="2" charset="0"/>
              </a:rPr>
              <a:t>Wrap Up (5 min)</a:t>
            </a:r>
          </a:p>
          <a:p>
            <a:endParaRPr lang="en-US" b="1"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74164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a:cs typeface="Calibri"/>
              </a:rPr>
              <a:t>OPTIONAL: </a:t>
            </a:r>
            <a:r>
              <a:rPr lang="en-US" dirty="0">
                <a:cs typeface="Calibri"/>
              </a:rPr>
              <a:t>This icebreaker can be done as a full team or in smaller groups to allow more participation from students. </a:t>
            </a:r>
          </a:p>
          <a:p>
            <a:pPr algn="l"/>
            <a:endParaRPr lang="en-US" b="1" dirty="0">
              <a:cs typeface="Calibri"/>
            </a:endParaRPr>
          </a:p>
          <a:p>
            <a:pPr algn="l"/>
            <a:r>
              <a:rPr lang="en-US" b="1" dirty="0">
                <a:cs typeface="Calibri"/>
              </a:rPr>
              <a:t>You can do the Snake Oil icebreaker or choose another one of your choice!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821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85</a:t>
            </a:fld>
            <a:endParaRPr lang="en-US"/>
          </a:p>
        </p:txBody>
      </p:sp>
    </p:spTree>
    <p:extLst>
      <p:ext uri="{BB962C8B-B14F-4D97-AF65-F5344CB8AC3E}">
        <p14:creationId xmlns:p14="http://schemas.microsoft.com/office/powerpoint/2010/main" val="4657446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86</a:t>
            </a:fld>
            <a:endParaRPr lang="en-US"/>
          </a:p>
        </p:txBody>
      </p:sp>
    </p:spTree>
    <p:extLst>
      <p:ext uri="{BB962C8B-B14F-4D97-AF65-F5344CB8AC3E}">
        <p14:creationId xmlns:p14="http://schemas.microsoft.com/office/powerpoint/2010/main" val="202254077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87</a:t>
            </a:fld>
            <a:endParaRPr lang="en-US"/>
          </a:p>
        </p:txBody>
      </p:sp>
    </p:spTree>
    <p:extLst>
      <p:ext uri="{BB962C8B-B14F-4D97-AF65-F5344CB8AC3E}">
        <p14:creationId xmlns:p14="http://schemas.microsoft.com/office/powerpoint/2010/main" val="39102035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88</a:t>
            </a:fld>
            <a:endParaRPr lang="en-US"/>
          </a:p>
        </p:txBody>
      </p:sp>
    </p:spTree>
    <p:extLst>
      <p:ext uri="{BB962C8B-B14F-4D97-AF65-F5344CB8AC3E}">
        <p14:creationId xmlns:p14="http://schemas.microsoft.com/office/powerpoint/2010/main" val="2176999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89</a:t>
            </a:fld>
            <a:endParaRPr lang="en-US"/>
          </a:p>
        </p:txBody>
      </p:sp>
    </p:spTree>
    <p:extLst>
      <p:ext uri="{BB962C8B-B14F-4D97-AF65-F5344CB8AC3E}">
        <p14:creationId xmlns:p14="http://schemas.microsoft.com/office/powerpoint/2010/main" val="263526105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Note to advisors: </a:t>
            </a:r>
            <a:r>
              <a:rPr lang="en-CA"/>
              <a:t>If you do not want students to see the whole customer list at one time, do not switch to next slide and simply call out one of these customers from the list or make up your own!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43038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Debrief and wrap up after 15 minutes.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617686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a:t>
            </a:r>
          </a:p>
          <a:p>
            <a:r>
              <a:rPr lang="en-US" dirty="0"/>
              <a:t>Review the following Business Ethics &amp; Test of Disclosure slides with the students. The goal of this section is to help students:</a:t>
            </a:r>
            <a:endParaRPr lang="en-US" dirty="0">
              <a:cs typeface="Calibri"/>
            </a:endParaRPr>
          </a:p>
          <a:p>
            <a:pPr marL="171450" indent="-171450">
              <a:buFont typeface="Arial"/>
              <a:buChar char="•"/>
            </a:pPr>
            <a:r>
              <a:rPr lang="en-US" dirty="0"/>
              <a:t>Define Business Ethics and why it is important</a:t>
            </a:r>
            <a:endParaRPr lang="en-US" dirty="0">
              <a:cs typeface="Calibri"/>
            </a:endParaRPr>
          </a:p>
          <a:p>
            <a:pPr marL="171450" indent="-171450">
              <a:buFont typeface="Arial"/>
              <a:buChar char="•"/>
            </a:pPr>
            <a:r>
              <a:rPr lang="en-US" dirty="0"/>
              <a:t>Provide students with two ways they can use to make decisions: Test of Disclosure or P.L.U.S.</a:t>
            </a:r>
            <a:endParaRPr lang="en-US" dirty="0">
              <a:cs typeface="Calibri"/>
            </a:endParaRPr>
          </a:p>
          <a:p>
            <a:endParaRPr lang="en-US" dirty="0">
              <a:cs typeface="Calibri"/>
            </a:endParaRPr>
          </a:p>
          <a:p>
            <a:endParaRPr lang="en-US" dirty="0">
              <a:cs typeface="Calibri"/>
            </a:endParaRPr>
          </a:p>
          <a:p>
            <a:r>
              <a:rPr lang="en-US" b="1" dirty="0"/>
              <a:t>Please note:</a:t>
            </a:r>
            <a:r>
              <a:rPr lang="en-US" dirty="0"/>
              <a:t> Students are </a:t>
            </a:r>
            <a:r>
              <a:rPr lang="en-US" u="sng" dirty="0"/>
              <a:t>not required</a:t>
            </a:r>
            <a:r>
              <a:rPr lang="en-US" dirty="0"/>
              <a:t> to come up with their own “Code of Ethics”. They are required to understand that the role ethics plays in their company decisions and adhere to using the Test of Disclosure and/or P.L.U.S. model in their decision making. They will sign off on this agreement as part of their employee handbook and Code of Ethics Employee Agreement. </a:t>
            </a:r>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92</a:t>
            </a:fld>
            <a:endParaRPr lang="en-US"/>
          </a:p>
        </p:txBody>
      </p:sp>
    </p:spTree>
    <p:extLst>
      <p:ext uri="{BB962C8B-B14F-4D97-AF65-F5344CB8AC3E}">
        <p14:creationId xmlns:p14="http://schemas.microsoft.com/office/powerpoint/2010/main" val="328672894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93</a:t>
            </a:fld>
            <a:endParaRPr lang="en-US"/>
          </a:p>
        </p:txBody>
      </p:sp>
    </p:spTree>
    <p:extLst>
      <p:ext uri="{BB962C8B-B14F-4D97-AF65-F5344CB8AC3E}">
        <p14:creationId xmlns:p14="http://schemas.microsoft.com/office/powerpoint/2010/main" val="158965183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a:t>
            </a:r>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94</a:t>
            </a:fld>
            <a:endParaRPr lang="en-US"/>
          </a:p>
        </p:txBody>
      </p:sp>
    </p:spTree>
    <p:extLst>
      <p:ext uri="{BB962C8B-B14F-4D97-AF65-F5344CB8AC3E}">
        <p14:creationId xmlns:p14="http://schemas.microsoft.com/office/powerpoint/2010/main" val="417133382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95</a:t>
            </a:fld>
            <a:endParaRPr lang="en-US"/>
          </a:p>
        </p:txBody>
      </p:sp>
    </p:spTree>
    <p:extLst>
      <p:ext uri="{BB962C8B-B14F-4D97-AF65-F5344CB8AC3E}">
        <p14:creationId xmlns:p14="http://schemas.microsoft.com/office/powerpoint/2010/main" val="28054469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96</a:t>
            </a:fld>
            <a:endParaRPr lang="en-US"/>
          </a:p>
        </p:txBody>
      </p:sp>
    </p:spTree>
    <p:extLst>
      <p:ext uri="{BB962C8B-B14F-4D97-AF65-F5344CB8AC3E}">
        <p14:creationId xmlns:p14="http://schemas.microsoft.com/office/powerpoint/2010/main" val="292817624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97</a:t>
            </a:fld>
            <a:endParaRPr lang="en-US"/>
          </a:p>
        </p:txBody>
      </p:sp>
    </p:spTree>
    <p:extLst>
      <p:ext uri="{BB962C8B-B14F-4D97-AF65-F5344CB8AC3E}">
        <p14:creationId xmlns:p14="http://schemas.microsoft.com/office/powerpoint/2010/main" val="93482048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98</a:t>
            </a:fld>
            <a:endParaRPr lang="en-US"/>
          </a:p>
        </p:txBody>
      </p:sp>
    </p:spTree>
    <p:extLst>
      <p:ext uri="{BB962C8B-B14F-4D97-AF65-F5344CB8AC3E}">
        <p14:creationId xmlns:p14="http://schemas.microsoft.com/office/powerpoint/2010/main" val="369820085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 – can be moved to a later meeting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99</a:t>
            </a:fld>
            <a:endParaRPr lang="en-US"/>
          </a:p>
        </p:txBody>
      </p:sp>
    </p:spTree>
    <p:extLst>
      <p:ext uri="{BB962C8B-B14F-4D97-AF65-F5344CB8AC3E}">
        <p14:creationId xmlns:p14="http://schemas.microsoft.com/office/powerpoint/2010/main" val="32796395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Idea Pitches (45 min)</a:t>
            </a:r>
            <a:br>
              <a:rPr lang="en-US" dirty="0">
                <a:cs typeface="+mn-lt"/>
              </a:rPr>
            </a:br>
            <a:r>
              <a:rPr lang="en-US" dirty="0"/>
              <a:t>Explain that participants will now present their pitches that they prepared at home, and the group will vote on the product/service idea that will be used moving forward. </a:t>
            </a:r>
            <a:r>
              <a:rPr lang="en-US" b="1" dirty="0"/>
              <a:t>Reminder: only groups/individuals with fully formed and researched ideas will pitch.</a:t>
            </a:r>
            <a:br>
              <a:rPr lang="en-US" b="1" dirty="0">
                <a:cs typeface="+mn-lt"/>
              </a:rPr>
            </a:br>
            <a:endParaRPr lang="en-US" dirty="0"/>
          </a:p>
          <a:p>
            <a:r>
              <a:rPr lang="en-CA" dirty="0"/>
              <a:t>Before the pitches, thank everyone that put time into developing an idea. Remind the group that every idea has value and respect should be displayed. </a:t>
            </a:r>
            <a:endParaRPr lang="en-US" dirty="0"/>
          </a:p>
          <a:p>
            <a:endParaRPr lang="en-CA" dirty="0"/>
          </a:p>
          <a:p>
            <a:r>
              <a:rPr lang="en-CA" dirty="0"/>
              <a:t>Review the criteria for judging with the group.</a:t>
            </a:r>
            <a:endParaRPr lang="en-US" dirty="0"/>
          </a:p>
          <a:p>
            <a:r>
              <a:rPr lang="en-CA" dirty="0"/>
              <a:t>Number students/groups and then draw a number to announce who will pitch. </a:t>
            </a:r>
            <a:endParaRPr lang="en-US" dirty="0"/>
          </a:p>
          <a:p>
            <a:r>
              <a:rPr lang="en-CA" dirty="0"/>
              <a:t>Keep the time limit to a maximum of </a:t>
            </a:r>
            <a:r>
              <a:rPr lang="en-CA" b="1" dirty="0"/>
              <a:t>1 minute for each pitch</a:t>
            </a:r>
            <a:r>
              <a:rPr lang="en-CA" dirty="0"/>
              <a:t>. Questions are allowed after the pitches but keep them to a minimum.</a:t>
            </a:r>
            <a:endParaRPr lang="en-US" dirty="0"/>
          </a:p>
          <a:p>
            <a:endParaRPr lang="en-CA" dirty="0"/>
          </a:p>
          <a:p>
            <a:r>
              <a:rPr lang="en-CA" dirty="0"/>
              <a:t>Email and distribute the </a:t>
            </a:r>
            <a:r>
              <a:rPr lang="en-CA" dirty="0">
                <a:hlinkClick r:id="rId3"/>
              </a:rPr>
              <a:t>Pitch Evaluation Criteria</a:t>
            </a:r>
            <a:r>
              <a:rPr lang="en-CA" dirty="0"/>
              <a:t> worksheet in advance to students. Ask students to listen to each pitch before recording points. Once they have completed the scoring, they can enter their votes anonymously using an online voting tool suggested by your charter.</a:t>
            </a:r>
            <a:endParaRPr lang="en-US" dirty="0"/>
          </a:p>
          <a:p>
            <a:endParaRPr lang="en-CA" dirty="0"/>
          </a:p>
          <a:p>
            <a:r>
              <a:rPr lang="en-US" dirty="0"/>
              <a:t>Mentors will review scores and narrow down to the top 2-3 </a:t>
            </a:r>
            <a:r>
              <a:rPr lang="en-US" dirty="0">
                <a:hlinkClick r:id="rId4"/>
              </a:rPr>
              <a:t>products</a:t>
            </a:r>
            <a:r>
              <a:rPr lang="en-US" dirty="0"/>
              <a:t>. To determine the final idea, lead the group in an open pros and cons discussion about the top 2-3 chosen </a:t>
            </a:r>
            <a:r>
              <a:rPr lang="en-US" dirty="0">
                <a:hlinkClick r:id="rId4"/>
              </a:rPr>
              <a:t>products</a:t>
            </a:r>
            <a:r>
              <a:rPr lang="en-US" dirty="0"/>
              <a:t>/services. This will allow them to explore in more details the viability of the product/service and identify potential challenges. Once the discussion is done, the group can do a show of hands for the </a:t>
            </a:r>
            <a:r>
              <a:rPr lang="en-US" dirty="0">
                <a:hlinkClick r:id="rId4"/>
              </a:rPr>
              <a:t>products</a:t>
            </a:r>
            <a:r>
              <a:rPr lang="en-US" dirty="0"/>
              <a:t>/services or judge again using another method.</a:t>
            </a:r>
            <a:endParaRPr lang="en-US" dirty="0">
              <a:cs typeface="Calibri"/>
            </a:endParaRPr>
          </a:p>
          <a:p>
            <a:endParaRPr lang="en-US" dirty="0">
              <a:cs typeface="Calibri"/>
            </a:endParaRPr>
          </a:p>
          <a:p>
            <a:endParaRPr lang="en-US" b="1"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100</a:t>
            </a:fld>
            <a:endParaRPr lang="en-US"/>
          </a:p>
        </p:txBody>
      </p:sp>
    </p:spTree>
    <p:extLst>
      <p:ext uri="{BB962C8B-B14F-4D97-AF65-F5344CB8AC3E}">
        <p14:creationId xmlns:p14="http://schemas.microsoft.com/office/powerpoint/2010/main" val="241954662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Business Model Canvas (45 min)</a:t>
            </a:r>
          </a:p>
          <a:p>
            <a:endParaRPr lang="en-US" dirty="0">
              <a:cs typeface="Calibri"/>
            </a:endParaRPr>
          </a:p>
          <a:p>
            <a:r>
              <a:rPr lang="en-US" b="1" u="sng" dirty="0">
                <a:hlinkClick r:id="rId3"/>
              </a:rPr>
              <a:t>https://www.youtube.com/watch?v=QoAOzMTLP5s </a:t>
            </a:r>
          </a:p>
          <a:p>
            <a:endParaRPr lang="en-US" b="1" u="sng" dirty="0">
              <a:cs typeface="Calibri"/>
            </a:endParaRPr>
          </a:p>
          <a:p>
            <a:pPr marL="1543050" lvl="3" indent="-171450" algn="l">
              <a:buFont typeface="Arial"/>
              <a:buChar char="•"/>
            </a:pPr>
            <a:r>
              <a:rPr lang="en-US" dirty="0"/>
              <a:t>Start this activity by having a discussion about why companies are successful. Are goals and strategy important? Why?</a:t>
            </a:r>
            <a:endParaRPr lang="en-US" dirty="0">
              <a:cs typeface="Calibri"/>
            </a:endParaRPr>
          </a:p>
          <a:p>
            <a:pPr marL="1543050" lvl="3" indent="-171450" algn="l">
              <a:buFont typeface="Arial"/>
              <a:buChar char="•"/>
            </a:pPr>
            <a:r>
              <a:rPr lang="en-US" dirty="0"/>
              <a:t>Bring students back to the concept of SMART goals explored in Week 2. </a:t>
            </a:r>
            <a:endParaRPr lang="en-US" dirty="0">
              <a:cs typeface="Calibri"/>
            </a:endParaRPr>
          </a:p>
          <a:p>
            <a:pPr marL="1543050" lvl="3" indent="-171450" algn="l">
              <a:buFont typeface="Arial"/>
              <a:buChar char="•"/>
            </a:pPr>
            <a:r>
              <a:rPr lang="en-US" dirty="0"/>
              <a:t>Explain that in order to be successful, they must put some time into planning. Together they will complete a </a:t>
            </a:r>
            <a:r>
              <a:rPr lang="en-US" dirty="0">
                <a:hlinkClick r:id="rId4"/>
              </a:rPr>
              <a:t>Business Model Canvas</a:t>
            </a:r>
            <a:r>
              <a:rPr lang="en-US" dirty="0"/>
              <a:t>. The Business Model Canvas will give them the structure of a business plan and fundamentally delivers three things:</a:t>
            </a:r>
            <a:endParaRPr lang="en-US" dirty="0">
              <a:cs typeface="Calibri"/>
            </a:endParaRPr>
          </a:p>
          <a:p>
            <a:pPr marL="1085850" lvl="2" indent="-171450" algn="l">
              <a:buFont typeface="Arial"/>
              <a:buChar char="•"/>
            </a:pPr>
            <a:r>
              <a:rPr lang="en-US" dirty="0"/>
              <a:t>Focus: everyone will be on the same page</a:t>
            </a:r>
            <a:endParaRPr lang="en-US" dirty="0">
              <a:cs typeface="Calibri"/>
            </a:endParaRPr>
          </a:p>
          <a:p>
            <a:pPr marL="1085850" lvl="2" indent="-171450" algn="l">
              <a:buFont typeface="Arial"/>
              <a:buChar char="•"/>
            </a:pPr>
            <a:r>
              <a:rPr lang="en-US" dirty="0"/>
              <a:t>Flexibility: easy to tweak the model and try new things</a:t>
            </a:r>
            <a:endParaRPr lang="en-US" dirty="0">
              <a:cs typeface="Calibri"/>
            </a:endParaRPr>
          </a:p>
          <a:p>
            <a:pPr marL="1085850" lvl="2" indent="-171450" algn="l">
              <a:buFont typeface="Arial"/>
              <a:buChar char="•"/>
            </a:pPr>
            <a:r>
              <a:rPr lang="en-US" dirty="0"/>
              <a:t>Transparency: the team will have an easier time understanding the business model </a:t>
            </a:r>
            <a:endParaRPr lang="en-US" dirty="0">
              <a:cs typeface="Calibri"/>
            </a:endParaRPr>
          </a:p>
          <a:p>
            <a:pPr lvl="3"/>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101</a:t>
            </a:fld>
            <a:endParaRPr lang="en-US"/>
          </a:p>
        </p:txBody>
      </p:sp>
    </p:spTree>
    <p:extLst>
      <p:ext uri="{BB962C8B-B14F-4D97-AF65-F5344CB8AC3E}">
        <p14:creationId xmlns:p14="http://schemas.microsoft.com/office/powerpoint/2010/main" val="173003658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3"/>
            <a:r>
              <a:rPr lang="en-US" dirty="0"/>
              <a:t>Just like any other business, tell them that ensuring that their product/service and company are successful requires a process of evaluation throughout their operations. Discuss the concept from lean business startup called “</a:t>
            </a:r>
            <a:r>
              <a:rPr lang="en-US" dirty="0">
                <a:hlinkClick r:id="rId3"/>
              </a:rPr>
              <a:t>Build-Measure-Learn</a:t>
            </a:r>
            <a:r>
              <a:rPr lang="en-US" dirty="0"/>
              <a:t>” and show the Build-Measure-Learn slides from the JA Canada Campus. Ask the students, how could we apply this process to our company? What questions in the “Measure” section could we ask based on the product/service we’ve chosen?</a:t>
            </a:r>
          </a:p>
          <a:p>
            <a:pPr marL="1543050" lvl="3" indent="-171450">
              <a:buFont typeface="Arial,Sans-Serif"/>
              <a:buChar char="•"/>
            </a:pPr>
            <a:r>
              <a:rPr lang="en-US" dirty="0"/>
              <a:t>Watch the </a:t>
            </a:r>
            <a:r>
              <a:rPr lang="en-US" dirty="0">
                <a:hlinkClick r:id="rId4"/>
              </a:rPr>
              <a:t>Business Model Canvas – The Lean Playbook</a:t>
            </a:r>
            <a:r>
              <a:rPr lang="en-US" dirty="0"/>
              <a:t> video on the JA Canada Campus with students to understand the 9 segments of the Business Model Canvas. </a:t>
            </a:r>
          </a:p>
          <a:p>
            <a:pPr marL="1543050" lvl="3" indent="-171450">
              <a:buFont typeface="Arial,Sans-Serif"/>
              <a:buChar char="•"/>
            </a:pPr>
            <a:r>
              <a:rPr lang="en-US" dirty="0"/>
              <a:t>Help students begin to complete their Business Model Canvas using the template provided. Students will have an opportunity to complete this in Phase 3.</a:t>
            </a:r>
          </a:p>
          <a:p>
            <a:pPr marL="1543050" lvl="3" indent="-171450">
              <a:buFont typeface="Arial,Sans-Serif"/>
              <a:buChar char="•"/>
            </a:pPr>
            <a:r>
              <a:rPr lang="en-US" dirty="0"/>
              <a:t>Option: Divide up the sections so students can work on it in smaller groups. At your next session, each group can present their sections to the team. </a:t>
            </a: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102</a:t>
            </a:fld>
            <a:endParaRPr lang="en-US"/>
          </a:p>
        </p:txBody>
      </p:sp>
    </p:spTree>
    <p:extLst>
      <p:ext uri="{BB962C8B-B14F-4D97-AF65-F5344CB8AC3E}">
        <p14:creationId xmlns:p14="http://schemas.microsoft.com/office/powerpoint/2010/main" val="404162873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103</a:t>
            </a:fld>
            <a:endParaRPr lang="en-US"/>
          </a:p>
        </p:txBody>
      </p:sp>
    </p:spTree>
    <p:extLst>
      <p:ext uri="{BB962C8B-B14F-4D97-AF65-F5344CB8AC3E}">
        <p14:creationId xmlns:p14="http://schemas.microsoft.com/office/powerpoint/2010/main" val="178213907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104</a:t>
            </a:fld>
            <a:endParaRPr lang="en-US"/>
          </a:p>
        </p:txBody>
      </p:sp>
    </p:spTree>
    <p:extLst>
      <p:ext uri="{BB962C8B-B14F-4D97-AF65-F5344CB8AC3E}">
        <p14:creationId xmlns:p14="http://schemas.microsoft.com/office/powerpoint/2010/main" val="192969334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105</a:t>
            </a:fld>
            <a:endParaRPr lang="en-US"/>
          </a:p>
        </p:txBody>
      </p:sp>
    </p:spTree>
    <p:extLst>
      <p:ext uri="{BB962C8B-B14F-4D97-AF65-F5344CB8AC3E}">
        <p14:creationId xmlns:p14="http://schemas.microsoft.com/office/powerpoint/2010/main" val="194560668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106</a:t>
            </a:fld>
            <a:endParaRPr lang="en-US"/>
          </a:p>
        </p:txBody>
      </p:sp>
    </p:spTree>
    <p:extLst>
      <p:ext uri="{BB962C8B-B14F-4D97-AF65-F5344CB8AC3E}">
        <p14:creationId xmlns:p14="http://schemas.microsoft.com/office/powerpoint/2010/main" val="338023520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107</a:t>
            </a:fld>
            <a:endParaRPr lang="en-US"/>
          </a:p>
        </p:txBody>
      </p:sp>
    </p:spTree>
    <p:extLst>
      <p:ext uri="{BB962C8B-B14F-4D97-AF65-F5344CB8AC3E}">
        <p14:creationId xmlns:p14="http://schemas.microsoft.com/office/powerpoint/2010/main" val="267334380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108</a:t>
            </a:fld>
            <a:endParaRPr lang="en-US"/>
          </a:p>
        </p:txBody>
      </p:sp>
    </p:spTree>
    <p:extLst>
      <p:ext uri="{BB962C8B-B14F-4D97-AF65-F5344CB8AC3E}">
        <p14:creationId xmlns:p14="http://schemas.microsoft.com/office/powerpoint/2010/main" val="386317156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109</a:t>
            </a:fld>
            <a:endParaRPr lang="en-US"/>
          </a:p>
        </p:txBody>
      </p:sp>
    </p:spTree>
    <p:extLst>
      <p:ext uri="{BB962C8B-B14F-4D97-AF65-F5344CB8AC3E}">
        <p14:creationId xmlns:p14="http://schemas.microsoft.com/office/powerpoint/2010/main" val="55993735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Company Mission (30 Minutes) </a:t>
            </a:r>
          </a:p>
          <a:p>
            <a:endParaRPr lang="en-US" dirty="0">
              <a:cs typeface="Calibri"/>
            </a:endParaRPr>
          </a:p>
          <a:p>
            <a:r>
              <a:rPr lang="en-US" dirty="0">
                <a:cs typeface="Calibri"/>
              </a:rPr>
              <a:t>You can move this to following week if you run out of time. </a:t>
            </a:r>
          </a:p>
          <a:p>
            <a:endParaRPr lang="en-US" dirty="0">
              <a:cs typeface="Calibri"/>
            </a:endParaRPr>
          </a:p>
          <a:p>
            <a:endParaRPr lang="en-US" dirty="0">
              <a:cs typeface="Calibri"/>
            </a:endParaRPr>
          </a:p>
          <a:p>
            <a:pPr marL="171450" indent="-171450">
              <a:buFont typeface="Arial"/>
              <a:buChar char="•"/>
            </a:pPr>
            <a:r>
              <a:rPr lang="en-US" dirty="0"/>
              <a:t>Now that a product/service has been chosen, it is time to think about the Company Mission, Goals and Vision</a:t>
            </a:r>
            <a:endParaRPr lang="en-US" dirty="0">
              <a:cs typeface="Calibri"/>
            </a:endParaRPr>
          </a:p>
          <a:p>
            <a:pPr marL="171450" indent="-171450">
              <a:buFont typeface="Arial"/>
              <a:buChar char="•"/>
            </a:pPr>
            <a:r>
              <a:rPr lang="en-US" dirty="0"/>
              <a:t>Your company’s mission statement is your opportunity to define the company’s goals, ethics, culture, and norms for decision-making. The best mission statements define a company’s goals in at least three dimensions: what the company does for its </a:t>
            </a:r>
            <a:r>
              <a:rPr lang="en-US" dirty="0">
                <a:hlinkClick r:id="rId3"/>
              </a:rPr>
              <a:t>customers</a:t>
            </a:r>
            <a:r>
              <a:rPr lang="en-US" dirty="0"/>
              <a:t>, what it does for its employees, and what it does for its owners. Other mission statements also include what the company does for its community and for the world.</a:t>
            </a:r>
            <a:endParaRPr lang="en-US" dirty="0">
              <a:cs typeface="Calibri"/>
            </a:endParaRPr>
          </a:p>
          <a:p>
            <a:pPr marL="171450" indent="-171450">
              <a:buFont typeface="Arial"/>
              <a:buChar char="•"/>
            </a:pPr>
            <a:r>
              <a:rPr lang="en-US" dirty="0"/>
              <a:t>Facilitate a discussion using the following questions:</a:t>
            </a:r>
            <a:endParaRPr lang="en-US" dirty="0">
              <a:cs typeface="Calibri"/>
            </a:endParaRPr>
          </a:p>
          <a:p>
            <a:pPr marL="1085850" lvl="2" indent="-171450">
              <a:buFont typeface="Arial"/>
              <a:buChar char="•"/>
            </a:pPr>
            <a:r>
              <a:rPr lang="en-US" dirty="0"/>
              <a:t>“Who” is your company?</a:t>
            </a:r>
            <a:endParaRPr lang="en-US" dirty="0">
              <a:cs typeface="Calibri"/>
            </a:endParaRPr>
          </a:p>
          <a:p>
            <a:pPr marL="1085850" lvl="2" indent="-171450">
              <a:buFont typeface="Arial"/>
              <a:buChar char="•"/>
            </a:pPr>
            <a:r>
              <a:rPr lang="en-US" dirty="0"/>
              <a:t>What do you do? What do you stand for? And why do you do it?</a:t>
            </a:r>
            <a:endParaRPr lang="en-US" dirty="0">
              <a:cs typeface="Calibri"/>
            </a:endParaRPr>
          </a:p>
          <a:p>
            <a:pPr marL="1085850" lvl="2" indent="-171450">
              <a:buFont typeface="Arial"/>
              <a:buChar char="•"/>
            </a:pPr>
            <a:r>
              <a:rPr lang="en-US" dirty="0"/>
              <a:t>Do you want to make a profit, or is it enough to just make a living?</a:t>
            </a:r>
            <a:endParaRPr lang="en-US" dirty="0">
              <a:cs typeface="Calibri"/>
            </a:endParaRPr>
          </a:p>
          <a:p>
            <a:pPr marL="1085850" lvl="2" indent="-171450">
              <a:buFont typeface="Arial"/>
              <a:buChar char="•"/>
            </a:pPr>
            <a:r>
              <a:rPr lang="en-US" dirty="0"/>
              <a:t>What markets are you serving, and what benefits do you offer them?</a:t>
            </a:r>
            <a:endParaRPr lang="en-US" dirty="0">
              <a:cs typeface="Calibri"/>
            </a:endParaRPr>
          </a:p>
          <a:p>
            <a:pPr marL="1085850" lvl="2" indent="-171450">
              <a:buFont typeface="Arial"/>
              <a:buChar char="•"/>
            </a:pPr>
            <a:r>
              <a:rPr lang="en-US" dirty="0"/>
              <a:t>Do you solve a problem for your </a:t>
            </a:r>
            <a:r>
              <a:rPr lang="en-US" dirty="0">
                <a:hlinkClick r:id="rId3"/>
              </a:rPr>
              <a:t>customers</a:t>
            </a:r>
            <a:r>
              <a:rPr lang="en-US" dirty="0"/>
              <a:t>?</a:t>
            </a:r>
            <a:endParaRPr lang="en-US" dirty="0">
              <a:cs typeface="Calibri"/>
            </a:endParaRPr>
          </a:p>
          <a:p>
            <a:pPr marL="1085850" lvl="2" indent="-171450">
              <a:buFont typeface="Arial"/>
              <a:buChar char="•"/>
            </a:pPr>
            <a:r>
              <a:rPr lang="en-US" dirty="0"/>
              <a:t>What kind of internal work environment do you want for your employees?</a:t>
            </a:r>
            <a:endParaRPr lang="en-US" dirty="0">
              <a:cs typeface="Calibri"/>
            </a:endParaRPr>
          </a:p>
          <a:p>
            <a:pPr marL="171450" indent="-171450">
              <a:buFont typeface="Arial"/>
              <a:buChar char="•"/>
            </a:pPr>
            <a:r>
              <a:rPr lang="en-US" dirty="0"/>
              <a:t>Ask a student to take notes since they will need to refer back to this discussion in Phase 3 when the Mission Statement Template must be completed by the President.</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110</a:t>
            </a:fld>
            <a:endParaRPr lang="en-US"/>
          </a:p>
        </p:txBody>
      </p:sp>
    </p:spTree>
    <p:extLst>
      <p:ext uri="{BB962C8B-B14F-4D97-AF65-F5344CB8AC3E}">
        <p14:creationId xmlns:p14="http://schemas.microsoft.com/office/powerpoint/2010/main" val="1416392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*AGENDA NOTE*</a:t>
            </a:r>
            <a:r>
              <a:rPr lang="en-US"/>
              <a:t> You can move this to the week following idea pitches if you run out of time. </a:t>
            </a:r>
            <a:br>
              <a:rPr lang="en-US">
                <a:cs typeface="+mn-lt"/>
              </a:rPr>
            </a:br>
            <a:endParaRPr lang="en-US"/>
          </a:p>
          <a:p>
            <a:pPr marL="342900" lvl="3" indent="-342900">
              <a:buChar char="•"/>
            </a:pPr>
            <a:r>
              <a:rPr lang="en-US"/>
              <a:t>Now that the product(s) or service(s) have been chosen it is time for the group to determine their capitalization needs.</a:t>
            </a:r>
            <a:endParaRPr lang="en-US">
              <a:cs typeface="Calibri" panose="020F0502020204030204"/>
            </a:endParaRPr>
          </a:p>
          <a:p>
            <a:pPr marL="0" lvl="3"/>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111</a:t>
            </a:fld>
            <a:endParaRPr lang="en-US"/>
          </a:p>
        </p:txBody>
      </p:sp>
    </p:spTree>
    <p:extLst>
      <p:ext uri="{BB962C8B-B14F-4D97-AF65-F5344CB8AC3E}">
        <p14:creationId xmlns:p14="http://schemas.microsoft.com/office/powerpoint/2010/main" val="397100143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112</a:t>
            </a:fld>
            <a:endParaRPr lang="en-US"/>
          </a:p>
        </p:txBody>
      </p:sp>
    </p:spTree>
    <p:extLst>
      <p:ext uri="{BB962C8B-B14F-4D97-AF65-F5344CB8AC3E}">
        <p14:creationId xmlns:p14="http://schemas.microsoft.com/office/powerpoint/2010/main" val="184157022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TO NOTE TO STUDENTS: If there are circumstances which would prevent a participant from purchasing a share they should speak with their mentor team and/or Company Program Lead to make alternate arrangements. Such conversations will be held in strictest confidence. </a:t>
            </a:r>
          </a:p>
          <a:p>
            <a:endParaRPr lang="en-US" dirty="0"/>
          </a:p>
          <a:p>
            <a:r>
              <a:rPr lang="en-US" dirty="0"/>
              <a:t>Let the students know they can email Lucia at lly@jacentralontario.org privately if they do not wish for their advisors to know any personal circumstances.</a:t>
            </a:r>
          </a:p>
          <a:p>
            <a:endParaRPr lang="en-US" dirty="0"/>
          </a:p>
          <a:p>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113</a:t>
            </a:fld>
            <a:endParaRPr lang="en-US"/>
          </a:p>
        </p:txBody>
      </p:sp>
    </p:spTree>
    <p:extLst>
      <p:ext uri="{BB962C8B-B14F-4D97-AF65-F5344CB8AC3E}">
        <p14:creationId xmlns:p14="http://schemas.microsoft.com/office/powerpoint/2010/main" val="231746422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114</a:t>
            </a:fld>
            <a:endParaRPr lang="en-US"/>
          </a:p>
        </p:txBody>
      </p:sp>
    </p:spTree>
    <p:extLst>
      <p:ext uri="{BB962C8B-B14F-4D97-AF65-F5344CB8AC3E}">
        <p14:creationId xmlns:p14="http://schemas.microsoft.com/office/powerpoint/2010/main" val="110187646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dirty="0"/>
              <a:t>Each company member must purchase a common share in the company to be an active company member with voting privileges. Members can also purchase one additional preferred share. If there are circumstances which would prevent a participant from purchasing a share they should speak with their mentor team and/or Company Program Manager to make alternate arrangements. Such conversations will be held in strictest confidence. </a:t>
            </a:r>
          </a:p>
          <a:p>
            <a:pPr marL="285750" indent="-285750">
              <a:buFont typeface="Arial"/>
              <a:buChar char="•"/>
            </a:pPr>
            <a:r>
              <a:rPr lang="en-US" dirty="0"/>
              <a:t>Companies must complete the </a:t>
            </a:r>
            <a:r>
              <a:rPr lang="en-US" dirty="0">
                <a:hlinkClick r:id="rId3"/>
              </a:rPr>
              <a:t>Capitalization Requirements</a:t>
            </a:r>
            <a:r>
              <a:rPr lang="en-US" dirty="0"/>
              <a:t> exercise to determine the funding needed for start-up. Prior to this, they must complete their </a:t>
            </a:r>
            <a:r>
              <a:rPr lang="en-US" b="1" dirty="0"/>
              <a:t>break-even analysis.</a:t>
            </a:r>
            <a:endParaRPr lang="en-US" b="1" dirty="0">
              <a:cs typeface="Calibri"/>
            </a:endParaRPr>
          </a:p>
          <a:p>
            <a:pPr marL="285750" indent="-285750">
              <a:buFont typeface="Arial"/>
              <a:buChar char="•"/>
            </a:pPr>
            <a:r>
              <a:rPr lang="en-US" dirty="0"/>
              <a:t>Refer to the product/service cost, break even and pricing tools provided by your program manager to determine these numbers. </a:t>
            </a:r>
            <a:endParaRPr lang="en-US" dirty="0">
              <a:cs typeface="Calibri"/>
            </a:endParaRPr>
          </a:p>
          <a:p>
            <a:endParaRPr lang="en-US" dirty="0">
              <a:cs typeface="Calibri"/>
            </a:endParaRPr>
          </a:p>
          <a:p>
            <a:endParaRPr lang="en-US" dirty="0">
              <a:cs typeface="Calibri"/>
            </a:endParaRPr>
          </a:p>
          <a:p>
            <a:pPr marL="171450" indent="-171450">
              <a:buFont typeface="Arial"/>
              <a:buChar char="•"/>
            </a:pPr>
            <a:r>
              <a:rPr lang="en-US" dirty="0"/>
              <a:t>Companies should avoid over or under capitalization. Each company can raise a maximum of $300.00 for the purpose of capitalization (total combination of common and preferred). If additional start-up funding beyond $300 is required, the company must contact the Program Manager to obtain approval. </a:t>
            </a:r>
            <a:endParaRPr lang="en-US" dirty="0">
              <a:cs typeface="Calibri" panose="020F0502020204030204"/>
            </a:endParaRPr>
          </a:p>
          <a:p>
            <a:pPr marL="171450" indent="-171450">
              <a:buFont typeface="Arial"/>
              <a:buChar char="•"/>
            </a:pPr>
            <a:r>
              <a:rPr lang="en-US" dirty="0"/>
              <a:t>If the capital requirements exceed the revenue from the common share purchase, companies may choose to offer preferred shares to individuals outside the company membership (this may include volunteer mentors). The Company must vote to issue preferred shares and a majority must be in </a:t>
            </a:r>
            <a:r>
              <a:rPr lang="en-US" dirty="0" err="1"/>
              <a:t>favour</a:t>
            </a:r>
            <a:r>
              <a:rPr lang="en-US" dirty="0"/>
              <a:t>.</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115</a:t>
            </a:fld>
            <a:endParaRPr lang="en-US"/>
          </a:p>
        </p:txBody>
      </p:sp>
    </p:spTree>
    <p:extLst>
      <p:ext uri="{BB962C8B-B14F-4D97-AF65-F5344CB8AC3E}">
        <p14:creationId xmlns:p14="http://schemas.microsoft.com/office/powerpoint/2010/main" val="206674536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No single individual should own more than one common share and one preferred share in any one JA Company. Shares are non-transferable and non-legal. It is important to review the ethics behind buying another member’s share and not telling anyone you have done so. This does not pass the Test of Disclosure attached to the Code of Ethics (Would everyone be okay with the decision you are making?) </a:t>
            </a:r>
          </a:p>
          <a:p>
            <a:endParaRPr lang="en-US">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116</a:t>
            </a:fld>
            <a:endParaRPr lang="en-US"/>
          </a:p>
        </p:txBody>
      </p:sp>
    </p:spTree>
    <p:extLst>
      <p:ext uri="{BB962C8B-B14F-4D97-AF65-F5344CB8AC3E}">
        <p14:creationId xmlns:p14="http://schemas.microsoft.com/office/powerpoint/2010/main" val="245455912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If a participant leaves the Company Program after purchasing a common share, that share will become a preferred share, payable at year-end with dividend. Any extenuating circumstances should be discussed with the Program Manager.</a:t>
            </a:r>
          </a:p>
          <a:p>
            <a:endParaRPr lang="en-US">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117</a:t>
            </a:fld>
            <a:endParaRPr lang="en-US"/>
          </a:p>
        </p:txBody>
      </p:sp>
    </p:spTree>
    <p:extLst>
      <p:ext uri="{BB962C8B-B14F-4D97-AF65-F5344CB8AC3E}">
        <p14:creationId xmlns:p14="http://schemas.microsoft.com/office/powerpoint/2010/main" val="14004137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It is essential that complete and accurate shareholder records are maintained. The full name, mailing address, email address and phone number for all shareholders must be recorded.</a:t>
            </a:r>
          </a:p>
          <a:p>
            <a:endParaRPr lang="en-US">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118</a:t>
            </a:fld>
            <a:endParaRPr lang="en-US"/>
          </a:p>
        </p:txBody>
      </p:sp>
    </p:spTree>
    <p:extLst>
      <p:ext uri="{BB962C8B-B14F-4D97-AF65-F5344CB8AC3E}">
        <p14:creationId xmlns:p14="http://schemas.microsoft.com/office/powerpoint/2010/main" val="350104203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Refer to the product/service cost, break even and pricing tools provided by your program manager to determine these numbers. </a:t>
            </a:r>
          </a:p>
          <a:p>
            <a:endParaRPr lang="en-US">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119</a:t>
            </a:fld>
            <a:endParaRPr lang="en-US"/>
          </a:p>
        </p:txBody>
      </p:sp>
    </p:spTree>
    <p:extLst>
      <p:ext uri="{BB962C8B-B14F-4D97-AF65-F5344CB8AC3E}">
        <p14:creationId xmlns:p14="http://schemas.microsoft.com/office/powerpoint/2010/main" val="106880954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Note to Advisors: </a:t>
            </a:r>
            <a:endParaRPr lang="en-US"/>
          </a:p>
          <a:p>
            <a:endParaRPr lang="en-US"/>
          </a:p>
          <a:p>
            <a:r>
              <a:rPr lang="en-US"/>
              <a:t>Please refer to each charter's process on setting up a bank account. Once the account has been set up, students should be encouraged to e-transfer their share money.</a:t>
            </a:r>
            <a:endParaRPr lang="en-US">
              <a:cs typeface="Calibri"/>
            </a:endParaRPr>
          </a:p>
          <a:p>
            <a:pPr marL="342900" lvl="3" indent="-342900">
              <a:buChar char="•"/>
            </a:pPr>
            <a:r>
              <a:rPr lang="en-US"/>
              <a:t>Other means of funding: Teams may be permitted to seek out sponsorship opportunities for their company. Seek clarification from your program manager about how this is to be managed.</a:t>
            </a:r>
            <a:endParaRPr lang="en-US">
              <a:cs typeface="Calibri"/>
            </a:endParaRPr>
          </a:p>
          <a:p>
            <a:pPr marL="342900" lvl="5" indent="-342900">
              <a:buChar char="•"/>
            </a:pPr>
            <a:r>
              <a:rPr lang="en-US"/>
              <a:t>Appropriate “services in-kind up” should not exceed the total share value raised (max $300)</a:t>
            </a:r>
            <a:endParaRPr lang="en-US">
              <a:cs typeface="Calibri"/>
            </a:endParaRPr>
          </a:p>
          <a:p>
            <a:pPr marL="342900" lvl="5" indent="-342900">
              <a:buChar char="•"/>
            </a:pPr>
            <a:r>
              <a:rPr lang="en-US"/>
              <a:t>Examples of sponsorship opportunities have included:</a:t>
            </a:r>
            <a:endParaRPr lang="en-US">
              <a:cs typeface="Calibri"/>
            </a:endParaRPr>
          </a:p>
          <a:p>
            <a:pPr marL="342900" lvl="2" indent="-342900">
              <a:buChar char="•"/>
            </a:pPr>
            <a:r>
              <a:rPr lang="en-US"/>
              <a:t>In-kind listing/promotion of the students' product/service on the sponsor's website</a:t>
            </a:r>
            <a:endParaRPr lang="en-US">
              <a:cs typeface="Calibri"/>
            </a:endParaRPr>
          </a:p>
          <a:p>
            <a:pPr marL="342900" lvl="2" indent="-342900">
              <a:buChar char="•"/>
            </a:pPr>
            <a:r>
              <a:rPr lang="en-US"/>
              <a:t>In-kind service provided by sponsor (i.e. </a:t>
            </a:r>
            <a:r>
              <a:rPr lang="en-US">
                <a:hlinkClick r:id="rId3"/>
              </a:rPr>
              <a:t>marketing</a:t>
            </a:r>
            <a:r>
              <a:rPr lang="en-US"/>
              <a:t>, design, etc.)</a:t>
            </a:r>
            <a:endParaRPr lang="en-US">
              <a:cs typeface="Calibri"/>
            </a:endParaRPr>
          </a:p>
          <a:p>
            <a:pPr marL="342900" lvl="2" indent="-342900">
              <a:buChar char="•"/>
            </a:pPr>
            <a:r>
              <a:rPr lang="en-US"/>
              <a:t>Getting Digital coupons from a retailer to include in their sale with their product. </a:t>
            </a:r>
            <a:endParaRPr lang="en-US">
              <a:cs typeface="Calibri"/>
            </a:endParaRPr>
          </a:p>
          <a:p>
            <a:pPr marL="342900" lvl="5" indent="-342900">
              <a:buChar char="•"/>
            </a:pPr>
            <a:r>
              <a:rPr lang="en-US"/>
              <a:t>Sponsorship needs to be acknowledged by the company on print materials and your local JA Charter needs to be aware of all sponsorship deals. </a:t>
            </a:r>
            <a:endParaRPr lang="en-US">
              <a:cs typeface="Calibri"/>
            </a:endParaRPr>
          </a:p>
          <a:p>
            <a:pPr marL="342900" lvl="5" indent="-342900">
              <a:buChar char="•"/>
            </a:pPr>
            <a:r>
              <a:rPr lang="en-US"/>
              <a:t>It is important to note that it is very tempting to take donations of free supplies that might exceed the $300 total share value limit. Again, using the Test of Disclosure is an important check in to see if the Code of Ethics is being abided by.</a:t>
            </a:r>
            <a:endParaRPr lang="en-US">
              <a:cs typeface="Calibri"/>
            </a:endParaRPr>
          </a:p>
          <a:p>
            <a:pPr lvl="5"/>
            <a:br>
              <a:rPr lang="en-US"/>
            </a:br>
            <a:endParaRPr lang="en-US"/>
          </a:p>
          <a:p>
            <a:endParaRPr lang="en-US">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120</a:t>
            </a:fld>
            <a:endParaRPr lang="en-US"/>
          </a:p>
        </p:txBody>
      </p:sp>
    </p:spTree>
    <p:extLst>
      <p:ext uri="{BB962C8B-B14F-4D97-AF65-F5344CB8AC3E}">
        <p14:creationId xmlns:p14="http://schemas.microsoft.com/office/powerpoint/2010/main" val="318355368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If the capitalization is complete and the bank account has been set up, share the process for e-transfer and encourage students to start sending in their share money before your next meeting.</a:t>
            </a:r>
            <a:endParaRPr lang="en-US" dirty="0">
              <a:cs typeface="Calibri" panose="020F0502020204030204"/>
            </a:endParaRPr>
          </a:p>
          <a:p>
            <a:endParaRPr lang="en-CA" dirty="0">
              <a:cs typeface="Calibri"/>
            </a:endParaRPr>
          </a:p>
          <a:p>
            <a:endParaRPr lang="en-CA" dirty="0">
              <a:cs typeface="Calibri"/>
            </a:endParaRPr>
          </a:p>
          <a:p>
            <a:r>
              <a:rPr lang="en-CA" b="1" dirty="0"/>
              <a:t>Mentors:</a:t>
            </a:r>
            <a:endParaRPr lang="en-CA" b="1" dirty="0">
              <a:cs typeface="Calibri" panose="020F0502020204030204"/>
            </a:endParaRPr>
          </a:p>
          <a:p>
            <a:pPr marL="171450" indent="-171450">
              <a:buFont typeface="Arial" panose="020B0604020202020204" pitchFamily="34" charset="0"/>
              <a:buChar char="•"/>
            </a:pPr>
            <a:r>
              <a:rPr lang="en-CA" dirty="0"/>
              <a:t>Gather any outstanding forms and attendance.</a:t>
            </a:r>
          </a:p>
          <a:p>
            <a:pPr marL="171450" indent="-171450">
              <a:buFont typeface="Arial" panose="020B0604020202020204" pitchFamily="34" charset="0"/>
              <a:buChar char="•"/>
            </a:pPr>
            <a:r>
              <a:rPr lang="en-CA" dirty="0">
                <a:cs typeface="Calibri"/>
              </a:rPr>
              <a:t>Set up Bank Account if not done </a:t>
            </a:r>
          </a:p>
          <a:p>
            <a:endParaRPr lang="en-CA" dirty="0"/>
          </a:p>
          <a:p>
            <a:endParaRPr lang="en-CA" dirty="0">
              <a:cs typeface="Calibri"/>
            </a:endParaRPr>
          </a:p>
          <a:p>
            <a:pPr marL="285750" indent="-285750">
              <a:buFont typeface="Arial,Sans-Serif"/>
              <a:buChar char="•"/>
            </a:pPr>
            <a:endParaRPr lang="en-CA"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121</a:t>
            </a:fld>
            <a:endParaRPr lang="en-US"/>
          </a:p>
        </p:txBody>
      </p:sp>
    </p:spTree>
    <p:extLst>
      <p:ext uri="{BB962C8B-B14F-4D97-AF65-F5344CB8AC3E}">
        <p14:creationId xmlns:p14="http://schemas.microsoft.com/office/powerpoint/2010/main" val="2586200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Phase 3 </a:t>
            </a:r>
            <a:r>
              <a:rPr lang="en-US" dirty="0"/>
              <a:t>Building a new business requires a strong foundation based on planning, strategy and communication. </a:t>
            </a:r>
          </a:p>
          <a:p>
            <a:endParaRPr lang="en-US" dirty="0"/>
          </a:p>
          <a:p>
            <a:r>
              <a:rPr lang="en-US" b="1" dirty="0"/>
              <a:t>Objectives</a:t>
            </a:r>
          </a:p>
          <a:p>
            <a:pPr marL="171450" indent="-171450">
              <a:buFont typeface="Arial" panose="020B0604020202020204" pitchFamily="34" charset="0"/>
              <a:buChar char="•"/>
            </a:pPr>
            <a:r>
              <a:rPr lang="en-US" dirty="0"/>
              <a:t>Create an accountability framework and department work plans </a:t>
            </a:r>
          </a:p>
          <a:p>
            <a:pPr marL="171450" indent="-171450">
              <a:buFont typeface="Arial" panose="020B0604020202020204" pitchFamily="34" charset="0"/>
              <a:buChar char="•"/>
            </a:pPr>
            <a:r>
              <a:rPr lang="en-US" dirty="0"/>
              <a:t>Develop and establish Key Performance Indicators (KPI) and department work plans </a:t>
            </a:r>
          </a:p>
          <a:p>
            <a:pPr marL="171450" indent="-171450">
              <a:buFont typeface="Arial" panose="020B0604020202020204" pitchFamily="34" charset="0"/>
              <a:buChar char="•"/>
            </a:pPr>
            <a:r>
              <a:rPr lang="en-US" dirty="0"/>
              <a:t>Quantify start-up capital needs, resources, and break-even point </a:t>
            </a:r>
          </a:p>
          <a:p>
            <a:pPr marL="171450" indent="-171450">
              <a:buFont typeface="Arial" panose="020B0604020202020204" pitchFamily="34" charset="0"/>
              <a:buChar char="•"/>
            </a:pPr>
            <a:r>
              <a:rPr lang="en-US" dirty="0"/>
              <a:t>Create the Lean Business Plan (if applicable)</a:t>
            </a:r>
            <a:endParaRPr lang="en-CA" dirty="0"/>
          </a:p>
        </p:txBody>
      </p:sp>
      <p:sp>
        <p:nvSpPr>
          <p:cNvPr id="4" name="Slide Number Placeholder 3"/>
          <p:cNvSpPr>
            <a:spLocks noGrp="1"/>
          </p:cNvSpPr>
          <p:nvPr>
            <p:ph type="sldNum" sz="quarter" idx="5"/>
          </p:nvPr>
        </p:nvSpPr>
        <p:spPr/>
        <p:txBody>
          <a:bodyPr/>
          <a:lstStyle/>
          <a:p>
            <a:fld id="{70B95862-F9D6-4E8A-9895-EAE955BF0C24}" type="slidenum">
              <a:rPr lang="en-US" smtClean="0"/>
              <a:t>122</a:t>
            </a:fld>
            <a:endParaRPr lang="en-US"/>
          </a:p>
        </p:txBody>
      </p:sp>
    </p:spTree>
    <p:extLst>
      <p:ext uri="{BB962C8B-B14F-4D97-AF65-F5344CB8AC3E}">
        <p14:creationId xmlns:p14="http://schemas.microsoft.com/office/powerpoint/2010/main" val="261274144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Mentor Notes:</a:t>
            </a:r>
          </a:p>
          <a:p>
            <a:pPr marL="171450" indent="-171450">
              <a:buFont typeface="Arial" panose="020B0604020202020204" pitchFamily="34" charset="0"/>
              <a:buChar char="•"/>
            </a:pPr>
            <a:r>
              <a:rPr lang="en-US" dirty="0"/>
              <a:t>Review the attendance procedure with the VP HR and his/her team as they should now be responsible for taking weekly attendance. Attendance should still be monitored by the advisors. </a:t>
            </a:r>
            <a:endParaRPr lang="en-US" dirty="0">
              <a:cs typeface="+mn-lt"/>
            </a:endParaRPr>
          </a:p>
          <a:p>
            <a:pPr marL="171450" indent="-171450">
              <a:buFont typeface="Arial" panose="020B0604020202020204" pitchFamily="34" charset="0"/>
              <a:buChar char="•"/>
            </a:pPr>
            <a:endParaRPr lang="en-US" b="1" i="0" dirty="0">
              <a:solidFill>
                <a:srgbClr val="285F74"/>
              </a:solidFill>
              <a:effectLst/>
              <a:latin typeface="Montserrat" panose="00000500000000000000" pitchFamily="2" charset="0"/>
              <a:cs typeface="+mn-lt"/>
            </a:endParaRPr>
          </a:p>
          <a:p>
            <a:pPr marL="0" indent="0">
              <a:buFont typeface="Arial" panose="020B0604020202020204" pitchFamily="34" charset="0"/>
              <a:buNone/>
            </a:pPr>
            <a:r>
              <a:rPr lang="en-US" b="1" i="0" dirty="0">
                <a:solidFill>
                  <a:srgbClr val="285F74"/>
                </a:solidFill>
                <a:effectLst/>
                <a:latin typeface="Montserrat" panose="00000500000000000000" pitchFamily="2" charset="0"/>
              </a:rPr>
              <a:t>Overview</a:t>
            </a:r>
          </a:p>
          <a:p>
            <a:pPr algn="l"/>
            <a:r>
              <a:rPr lang="en-US" b="0" i="0" dirty="0">
                <a:solidFill>
                  <a:srgbClr val="373A3C"/>
                </a:solidFill>
                <a:effectLst/>
                <a:latin typeface="Work Sans" pitchFamily="2" charset="0"/>
              </a:rPr>
              <a:t>Building a new business venture requires a strong foundation based on planning, strategy, and communication.  In this phase, students review the Business Model Canvas, Mission Statement as they create Key Performance Indicators and work plans for each department. Success in this phase requires group negotiation and understanding the importance of delegation. </a:t>
            </a:r>
          </a:p>
          <a:p>
            <a:pPr algn="l"/>
            <a:endParaRPr lang="en-US" b="0" i="0" dirty="0">
              <a:solidFill>
                <a:srgbClr val="373A3C"/>
              </a:solidFill>
              <a:effectLst/>
              <a:latin typeface="Work Sans" pitchFamily="2" charset="0"/>
            </a:endParaRPr>
          </a:p>
          <a:p>
            <a:pPr algn="l"/>
            <a:r>
              <a:rPr lang="en-US" b="1" i="0" dirty="0">
                <a:solidFill>
                  <a:srgbClr val="285F74"/>
                </a:solidFill>
                <a:effectLst/>
                <a:latin typeface="Montserrat" panose="00000500000000000000" pitchFamily="2" charset="0"/>
              </a:rPr>
              <a:t>Optional: </a:t>
            </a:r>
          </a:p>
          <a:p>
            <a:pPr algn="l"/>
            <a:r>
              <a:rPr lang="en-US" b="0" i="0" dirty="0">
                <a:solidFill>
                  <a:srgbClr val="373A3C"/>
                </a:solidFill>
                <a:effectLst/>
                <a:latin typeface="Work Sans" pitchFamily="2" charset="0"/>
              </a:rPr>
              <a:t>Students work with their team to incorporate their Business Model Canvas sections into the respective sections of their Lean Business Plan, incorporate their Mission Statement into the plan and gather the materials still needed to effectively complete it. This involves delegation of sections and tasks to team members and problem solving. A completed business plan is compiled using the Business Plan template.  Students are expected to use their business plan throughout the program to guide their venture.</a:t>
            </a:r>
          </a:p>
          <a:p>
            <a:pPr algn="l"/>
            <a:r>
              <a:rPr lang="en-US" b="0" i="0" dirty="0">
                <a:solidFill>
                  <a:srgbClr val="373A3C"/>
                </a:solidFill>
                <a:effectLst/>
                <a:latin typeface="Work Sans" pitchFamily="2" charset="0"/>
              </a:rPr>
              <a:t>After creating the Lean Business Plan, students should create an Employee Handbook using the sample guidelines and employee roles and responsibilities template for reference. A template for a Formal Business Plan is also provided for those who wish to use it.</a:t>
            </a:r>
          </a:p>
          <a:p>
            <a:pPr algn="l"/>
            <a:endParaRPr lang="en-US" b="1" i="0" dirty="0">
              <a:solidFill>
                <a:srgbClr val="285F74"/>
              </a:solidFill>
              <a:effectLst/>
              <a:latin typeface="Montserrat" panose="00000500000000000000" pitchFamily="2" charset="0"/>
            </a:endParaRPr>
          </a:p>
          <a:p>
            <a:pPr algn="l"/>
            <a:r>
              <a:rPr lang="en-US" b="1" i="0" dirty="0">
                <a:solidFill>
                  <a:srgbClr val="285F74"/>
                </a:solidFill>
                <a:effectLst/>
                <a:latin typeface="Montserrat" panose="00000500000000000000" pitchFamily="2" charset="0"/>
              </a:rPr>
              <a:t>Objectives</a:t>
            </a:r>
          </a:p>
          <a:p>
            <a:pPr marL="1600200" lvl="3" indent="-228600" algn="l">
              <a:buFont typeface="Arial" panose="020B0604020202020204" pitchFamily="34" charset="0"/>
              <a:buChar char="•"/>
            </a:pPr>
            <a:r>
              <a:rPr lang="en-US" b="0" i="0" dirty="0">
                <a:solidFill>
                  <a:srgbClr val="373A3C"/>
                </a:solidFill>
                <a:effectLst/>
                <a:latin typeface="Work Sans" pitchFamily="2" charset="0"/>
              </a:rPr>
              <a:t>Create an accountability framework that incorporates the Code of Ethics, and department work plans.</a:t>
            </a:r>
          </a:p>
          <a:p>
            <a:pPr marL="1600200" lvl="3" indent="-228600" algn="l">
              <a:buFont typeface="Arial" panose="020B0604020202020204" pitchFamily="34" charset="0"/>
              <a:buChar char="•"/>
            </a:pPr>
            <a:r>
              <a:rPr lang="en-US" b="0" i="0" dirty="0">
                <a:solidFill>
                  <a:srgbClr val="373A3C"/>
                </a:solidFill>
                <a:effectLst/>
                <a:latin typeface="Work Sans" pitchFamily="2" charset="0"/>
              </a:rPr>
              <a:t>Develop and establish Key Performance Indicators (KPI) and department work plans. Use of the Test of Disclosure as an aid to being transparent with all decisions is to be reviewed.</a:t>
            </a:r>
          </a:p>
          <a:p>
            <a:pPr marL="1600200" lvl="3" indent="-228600" algn="l">
              <a:buFont typeface="Arial" panose="020B0604020202020204" pitchFamily="34" charset="0"/>
              <a:buChar char="•"/>
            </a:pPr>
            <a:r>
              <a:rPr lang="en-US" b="0" i="0" dirty="0">
                <a:solidFill>
                  <a:srgbClr val="373A3C"/>
                </a:solidFill>
                <a:effectLst/>
                <a:latin typeface="Work Sans" pitchFamily="2" charset="0"/>
              </a:rPr>
              <a:t>Verify start-up capital needs, resources, and break-even point.</a:t>
            </a:r>
          </a:p>
          <a:p>
            <a:pPr marL="1600200" lvl="3" indent="-228600" algn="l">
              <a:buFont typeface="Arial" panose="020B0604020202020204" pitchFamily="34" charset="0"/>
              <a:buChar char="•"/>
            </a:pPr>
            <a:r>
              <a:rPr lang="en-US" b="0" i="0" dirty="0">
                <a:solidFill>
                  <a:srgbClr val="373A3C"/>
                </a:solidFill>
                <a:effectLst/>
                <a:latin typeface="Work Sans" pitchFamily="2" charset="0"/>
              </a:rPr>
              <a:t>Create the Lean Business Plan</a:t>
            </a:r>
            <a:br>
              <a:rPr lang="en-US" b="0" i="0" dirty="0">
                <a:solidFill>
                  <a:srgbClr val="373A3C"/>
                </a:solidFill>
                <a:effectLst/>
                <a:latin typeface="Work Sans" pitchFamily="2" charset="0"/>
              </a:rPr>
            </a:br>
            <a:endParaRPr lang="en-US" b="0" i="0" dirty="0">
              <a:solidFill>
                <a:srgbClr val="373A3C"/>
              </a:solidFill>
              <a:effectLst/>
              <a:latin typeface="Work Sans" pitchFamily="2" charset="0"/>
            </a:endParaRPr>
          </a:p>
          <a:p>
            <a:pPr algn="l"/>
            <a:r>
              <a:rPr lang="en-US" b="1" i="0" dirty="0">
                <a:solidFill>
                  <a:srgbClr val="285F74"/>
                </a:solidFill>
                <a:effectLst/>
                <a:latin typeface="Montserrat" panose="00000500000000000000" pitchFamily="2" charset="0"/>
              </a:rPr>
              <a:t>Mentor Preparation</a:t>
            </a:r>
          </a:p>
          <a:p>
            <a:pPr marL="1600200" lvl="3" indent="-228600" algn="l">
              <a:buFont typeface="Arial" panose="020B0604020202020204" pitchFamily="34" charset="0"/>
              <a:buChar char="•"/>
            </a:pPr>
            <a:r>
              <a:rPr lang="en-US" b="0" i="0" dirty="0">
                <a:solidFill>
                  <a:srgbClr val="373A3C"/>
                </a:solidFill>
                <a:effectLst/>
                <a:latin typeface="Work Sans" pitchFamily="2" charset="0"/>
              </a:rPr>
              <a:t>Review videos and materials in advance on the JA Canada Campus</a:t>
            </a:r>
          </a:p>
          <a:p>
            <a:pPr marL="1600200" lvl="3" indent="-228600" algn="l">
              <a:buFont typeface="Arial" panose="020B0604020202020204" pitchFamily="34" charset="0"/>
              <a:buChar char="•"/>
            </a:pPr>
            <a:r>
              <a:rPr lang="en-US" b="0" i="0" dirty="0">
                <a:solidFill>
                  <a:srgbClr val="373A3C"/>
                </a:solidFill>
                <a:effectLst/>
                <a:latin typeface="Work Sans" pitchFamily="2" charset="0"/>
              </a:rPr>
              <a:t>Ensure that computers/laptops are available for planning purposes. Ideally, one computer/laptop per department. </a:t>
            </a:r>
          </a:p>
          <a:p>
            <a:pPr marL="1600200" lvl="3" indent="-228600" algn="l">
              <a:buFont typeface="Arial" panose="020B0604020202020204" pitchFamily="34" charset="0"/>
              <a:buChar char="•"/>
            </a:pPr>
            <a:r>
              <a:rPr lang="en-US" b="0" i="0" dirty="0">
                <a:solidFill>
                  <a:srgbClr val="373A3C"/>
                </a:solidFill>
                <a:effectLst/>
                <a:latin typeface="Work Sans" pitchFamily="2" charset="0"/>
              </a:rPr>
              <a:t>If technology is not available, print out a copy for each department of the </a:t>
            </a:r>
            <a:r>
              <a:rPr lang="en-US" b="0" i="0" u="none" strike="noStrike" dirty="0">
                <a:solidFill>
                  <a:srgbClr val="285F74"/>
                </a:solidFill>
                <a:effectLst/>
                <a:latin typeface="Work Sans" pitchFamily="2" charset="0"/>
                <a:hlinkClick r:id="rId3"/>
              </a:rPr>
              <a:t>KPI Worksheet</a:t>
            </a:r>
            <a:r>
              <a:rPr lang="en-US" b="0" i="0" dirty="0">
                <a:solidFill>
                  <a:srgbClr val="373A3C"/>
                </a:solidFill>
                <a:effectLst/>
                <a:latin typeface="Work Sans" pitchFamily="2" charset="0"/>
              </a:rPr>
              <a:t>, </a:t>
            </a:r>
            <a:r>
              <a:rPr lang="en-US" b="0" i="0" u="none" strike="noStrike" dirty="0">
                <a:solidFill>
                  <a:srgbClr val="285F74"/>
                </a:solidFill>
                <a:effectLst/>
                <a:latin typeface="Work Sans" pitchFamily="2" charset="0"/>
                <a:hlinkClick r:id="rId4"/>
              </a:rPr>
              <a:t>Work Plan Template</a:t>
            </a:r>
            <a:r>
              <a:rPr lang="en-US" b="0" i="0" dirty="0">
                <a:solidFill>
                  <a:srgbClr val="373A3C"/>
                </a:solidFill>
                <a:effectLst/>
                <a:latin typeface="Work Sans" pitchFamily="2" charset="0"/>
              </a:rPr>
              <a:t> and </a:t>
            </a:r>
            <a:r>
              <a:rPr lang="en-US" b="0" i="0" u="none" strike="noStrike" dirty="0">
                <a:solidFill>
                  <a:srgbClr val="285F74"/>
                </a:solidFill>
                <a:effectLst/>
                <a:latin typeface="Work Sans" pitchFamily="2" charset="0"/>
                <a:hlinkClick r:id="rId5"/>
              </a:rPr>
              <a:t>Department Responsibilities</a:t>
            </a:r>
            <a:r>
              <a:rPr lang="en-US" b="0" i="0" dirty="0">
                <a:solidFill>
                  <a:srgbClr val="373A3C"/>
                </a:solidFill>
                <a:effectLst/>
                <a:latin typeface="Work Sans" pitchFamily="2" charset="0"/>
              </a:rPr>
              <a:t>. Also print out the</a:t>
            </a:r>
            <a:r>
              <a:rPr lang="en-US" b="0" i="0" u="none" strike="noStrike" dirty="0">
                <a:solidFill>
                  <a:srgbClr val="285F74"/>
                </a:solidFill>
                <a:effectLst/>
                <a:latin typeface="Work Sans" pitchFamily="2" charset="0"/>
                <a:hlinkClick r:id="rId6"/>
              </a:rPr>
              <a:t> Product or Service Approval Check-list</a:t>
            </a:r>
            <a:endParaRPr lang="en-US" b="0" i="0" dirty="0">
              <a:solidFill>
                <a:srgbClr val="373A3C"/>
              </a:solidFill>
              <a:effectLst/>
              <a:latin typeface="Work Sans" pitchFamily="2" charset="0"/>
            </a:endParaRPr>
          </a:p>
          <a:p>
            <a:pPr algn="l"/>
            <a:endParaRPr lang="en-US" b="0" i="0" dirty="0">
              <a:solidFill>
                <a:srgbClr val="373A3C"/>
              </a:solidFill>
              <a:effectLst/>
              <a:latin typeface="Work Sans" pitchFamily="2" charset="0"/>
            </a:endParaRPr>
          </a:p>
          <a:p>
            <a:pPr algn="l"/>
            <a:r>
              <a:rPr lang="en-US" b="0" i="1" dirty="0">
                <a:solidFill>
                  <a:srgbClr val="373A3C"/>
                </a:solidFill>
                <a:effectLst/>
                <a:latin typeface="Work Sans" pitchFamily="2" charset="0"/>
              </a:rPr>
              <a:t>Note: All documents and videos referenced in the detailed instructions are available on the JA Canada Campus.</a:t>
            </a:r>
            <a:endParaRPr lang="en-US" b="0" i="0" dirty="0">
              <a:solidFill>
                <a:srgbClr val="373A3C"/>
              </a:solidFill>
              <a:effectLst/>
              <a:latin typeface="Work Sans" pitchFamily="2" charset="0"/>
            </a:endParaRPr>
          </a:p>
          <a:p>
            <a:pPr algn="l"/>
            <a:endParaRPr lang="en-US" b="0" i="0" dirty="0">
              <a:solidFill>
                <a:srgbClr val="373A3C"/>
              </a:solidFill>
              <a:effectLst/>
              <a:latin typeface="Work Sans" pitchFamily="2" charset="0"/>
            </a:endParaRPr>
          </a:p>
          <a:p>
            <a:pPr algn="l"/>
            <a:r>
              <a:rPr lang="en-US" b="1" i="0" dirty="0">
                <a:solidFill>
                  <a:srgbClr val="285F74"/>
                </a:solidFill>
                <a:effectLst/>
                <a:latin typeface="Montserrat" panose="00000500000000000000" pitchFamily="2" charset="0"/>
              </a:rPr>
              <a:t>Agenda </a:t>
            </a:r>
          </a:p>
          <a:p>
            <a:pPr algn="l">
              <a:buFont typeface="+mj-lt"/>
              <a:buAutoNum type="arabicPeriod"/>
            </a:pPr>
            <a:r>
              <a:rPr lang="en-US" b="0" i="0" dirty="0">
                <a:solidFill>
                  <a:srgbClr val="373A3C"/>
                </a:solidFill>
                <a:effectLst/>
                <a:latin typeface="Work Sans" pitchFamily="2" charset="0"/>
              </a:rPr>
              <a:t>Attendance (5 min)</a:t>
            </a:r>
          </a:p>
          <a:p>
            <a:pPr algn="l">
              <a:buFont typeface="+mj-lt"/>
              <a:buAutoNum type="arabicPeriod"/>
            </a:pPr>
            <a:r>
              <a:rPr lang="en-US" b="0" i="0" dirty="0">
                <a:solidFill>
                  <a:srgbClr val="373A3C"/>
                </a:solidFill>
                <a:effectLst/>
                <a:latin typeface="Work Sans" pitchFamily="2" charset="0"/>
              </a:rPr>
              <a:t>Icebreaker (15 min)</a:t>
            </a:r>
          </a:p>
          <a:p>
            <a:pPr algn="l">
              <a:buFont typeface="+mj-lt"/>
              <a:buAutoNum type="arabicPeriod"/>
            </a:pPr>
            <a:r>
              <a:rPr lang="en-US" b="0" i="0" dirty="0">
                <a:solidFill>
                  <a:srgbClr val="373A3C"/>
                </a:solidFill>
                <a:effectLst/>
                <a:latin typeface="Work Sans" pitchFamily="2" charset="0"/>
              </a:rPr>
              <a:t>Review Business Model Canvas, Mission Statement and Code of Ethics (Test of Disclosure) (10 min)</a:t>
            </a:r>
          </a:p>
          <a:p>
            <a:pPr algn="l">
              <a:buFont typeface="+mj-lt"/>
              <a:buAutoNum type="arabicPeriod"/>
            </a:pPr>
            <a:r>
              <a:rPr lang="en-US" b="0" i="0" dirty="0">
                <a:solidFill>
                  <a:srgbClr val="373A3C"/>
                </a:solidFill>
                <a:effectLst/>
                <a:latin typeface="Work Sans" pitchFamily="2" charset="0"/>
              </a:rPr>
              <a:t>Key Performance Indicators (30 minutes)</a:t>
            </a:r>
          </a:p>
          <a:p>
            <a:pPr algn="l">
              <a:buFont typeface="+mj-lt"/>
              <a:buAutoNum type="arabicPeriod"/>
            </a:pPr>
            <a:r>
              <a:rPr lang="en-US" b="0" i="0" dirty="0">
                <a:solidFill>
                  <a:srgbClr val="373A3C"/>
                </a:solidFill>
                <a:effectLst/>
                <a:latin typeface="Work Sans" pitchFamily="2" charset="0"/>
              </a:rPr>
              <a:t>Business Planning + Lean Business Plan (60 min)</a:t>
            </a:r>
          </a:p>
          <a:p>
            <a:pPr algn="l">
              <a:buFont typeface="+mj-lt"/>
              <a:buAutoNum type="arabicPeriod"/>
            </a:pPr>
            <a:r>
              <a:rPr lang="en-US" b="0" i="0" dirty="0">
                <a:solidFill>
                  <a:srgbClr val="373A3C"/>
                </a:solidFill>
                <a:effectLst/>
                <a:latin typeface="Work Sans" pitchFamily="2" charset="0"/>
              </a:rPr>
              <a:t>Company Meetings (15 minutes)</a:t>
            </a:r>
          </a:p>
          <a:p>
            <a:pPr algn="l">
              <a:buFont typeface="+mj-lt"/>
              <a:buAutoNum type="arabicPeriod"/>
            </a:pPr>
            <a:r>
              <a:rPr lang="en-US" b="0" i="0" dirty="0">
                <a:solidFill>
                  <a:srgbClr val="373A3C"/>
                </a:solidFill>
                <a:effectLst/>
                <a:latin typeface="Work Sans" pitchFamily="2" charset="0"/>
              </a:rPr>
              <a:t>Product Approval (15 minutes)</a:t>
            </a:r>
          </a:p>
          <a:p>
            <a:pPr algn="l">
              <a:buFont typeface="+mj-lt"/>
              <a:buAutoNum type="arabicPeriod"/>
            </a:pPr>
            <a:r>
              <a:rPr lang="en-US" b="0" i="0" dirty="0">
                <a:solidFill>
                  <a:srgbClr val="373A3C"/>
                </a:solidFill>
                <a:effectLst/>
                <a:latin typeface="Work Sans" pitchFamily="2" charset="0"/>
              </a:rPr>
              <a:t>Record Keeping (30 minutes)</a:t>
            </a:r>
          </a:p>
          <a:p>
            <a:pPr algn="l">
              <a:buFont typeface="+mj-lt"/>
              <a:buAutoNum type="arabicPeriod"/>
            </a:pPr>
            <a:r>
              <a:rPr lang="en-US" b="0" i="0" dirty="0">
                <a:solidFill>
                  <a:srgbClr val="373A3C"/>
                </a:solidFill>
                <a:effectLst/>
                <a:latin typeface="Work Sans" pitchFamily="2" charset="0"/>
              </a:rPr>
              <a:t>Wrap-Up (5 minutes)</a:t>
            </a:r>
          </a:p>
          <a:p>
            <a:pPr algn="l">
              <a:buFont typeface="+mj-lt"/>
              <a:buAutoNum type="arabicPeriod"/>
            </a:pPr>
            <a:endParaRPr lang="en-US" b="0" i="0" dirty="0">
              <a:solidFill>
                <a:srgbClr val="373A3C"/>
              </a:solidFill>
              <a:effectLst/>
              <a:latin typeface="Work Sans" pitchFamily="2" charset="0"/>
            </a:endParaRPr>
          </a:p>
          <a:p>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123</a:t>
            </a:fld>
            <a:endParaRPr lang="en-US"/>
          </a:p>
        </p:txBody>
      </p:sp>
    </p:spTree>
    <p:extLst>
      <p:ext uri="{BB962C8B-B14F-4D97-AF65-F5344CB8AC3E}">
        <p14:creationId xmlns:p14="http://schemas.microsoft.com/office/powerpoint/2010/main" val="418976404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an icebreaker or ask the executive team to lead their own! </a:t>
            </a:r>
          </a:p>
          <a:p>
            <a:pPr algn="ctr"/>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124</a:t>
            </a:fld>
            <a:endParaRPr lang="en-US"/>
          </a:p>
        </p:txBody>
      </p:sp>
    </p:spTree>
    <p:extLst>
      <p:ext uri="{BB962C8B-B14F-4D97-AF65-F5344CB8AC3E}">
        <p14:creationId xmlns:p14="http://schemas.microsoft.com/office/powerpoint/2010/main" val="217243995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3"/>
            <a:r>
              <a:rPr lang="en-US"/>
              <a:t>Take a few moments to review the Business Model Canvas, Mission Statement and Code of Ethics/Test of Disclosure created and discussed last week as this will re-energize the group and help with business planning.</a:t>
            </a:r>
            <a:endParaRPr lang="en-US">
              <a:cs typeface="Calibri" panose="020F0502020204030204"/>
            </a:endParaRPr>
          </a:p>
          <a:p>
            <a:endParaRPr lang="en-US">
              <a:cs typeface="Calibri" panose="020F0502020204030204"/>
            </a:endParaRPr>
          </a:p>
          <a:p>
            <a:pPr algn="ctr"/>
            <a:endParaRPr lang="en-US">
              <a:cs typeface="Calibri" panose="020F0502020204030204"/>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125</a:t>
            </a:fld>
            <a:endParaRPr lang="en-US"/>
          </a:p>
        </p:txBody>
      </p:sp>
    </p:spTree>
    <p:extLst>
      <p:ext uri="{BB962C8B-B14F-4D97-AF65-F5344CB8AC3E}">
        <p14:creationId xmlns:p14="http://schemas.microsoft.com/office/powerpoint/2010/main" val="214377623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Performance Indicators (20 min)</a:t>
            </a:r>
            <a:br>
              <a:rPr lang="en-US" dirty="0">
                <a:cs typeface="+mn-lt"/>
              </a:rPr>
            </a:br>
            <a:endParaRPr lang="en-US" dirty="0"/>
          </a:p>
          <a:p>
            <a:pPr marL="342900" lvl="3" indent="-342900">
              <a:buChar char="•"/>
            </a:pPr>
            <a:r>
              <a:rPr lang="en-US" dirty="0"/>
              <a:t>Performance indicators are metrics used to measure the success of a business.</a:t>
            </a:r>
            <a:endParaRPr lang="en-US" dirty="0">
              <a:cs typeface="Calibri" panose="020F0502020204030204"/>
            </a:endParaRPr>
          </a:p>
          <a:p>
            <a:pPr marL="342900" lvl="3" indent="-342900">
              <a:buChar char="•"/>
            </a:pPr>
            <a:r>
              <a:rPr lang="en-US" dirty="0"/>
              <a:t>Before being able to determine what your KPI should be, it is important to ensure your organization has a defined business process, clear objectives for the business process, quantitative and/or qualitative data around results, an approach for identifying and correcting variances to achieve goals.</a:t>
            </a:r>
            <a:endParaRPr lang="en-US" dirty="0">
              <a:cs typeface="Calibri" panose="020F0502020204030204"/>
            </a:endParaRPr>
          </a:p>
          <a:p>
            <a:pPr marL="342900" lvl="3" indent="-342900">
              <a:buChar char="•"/>
            </a:pPr>
            <a:r>
              <a:rPr lang="en-US" dirty="0"/>
              <a:t>The importance of using the Test of Disclosure in an effort to be ethical should be reviewed and discussed regularly. If participants answer ‘No’ to the Test of Disclosure, refer them back to the Code of Ethics for discussion</a:t>
            </a:r>
            <a:endParaRPr lang="en-US" dirty="0">
              <a:cs typeface="Calibri" panose="020F0502020204030204"/>
            </a:endParaRPr>
          </a:p>
          <a:p>
            <a:pPr marL="342900" lvl="3" indent="-342900">
              <a:buChar char="•"/>
            </a:pPr>
            <a:r>
              <a:rPr lang="en-US" dirty="0"/>
              <a:t>Important first steps</a:t>
            </a:r>
            <a:endParaRPr lang="en-US" dirty="0">
              <a:cs typeface="Calibri" panose="020F0502020204030204"/>
            </a:endParaRPr>
          </a:p>
          <a:p>
            <a:pPr marL="342900" lvl="5" indent="-342900">
              <a:buChar char="•"/>
            </a:pPr>
            <a:r>
              <a:rPr lang="en-US" dirty="0"/>
              <a:t>Now that you have a product/service, your company structure is already in place, and you have a business plan (Business Model Canvas), you should already have a good idea of your start-up capital needs.</a:t>
            </a:r>
            <a:endParaRPr lang="en-US" dirty="0">
              <a:cs typeface="Calibri" panose="020F0502020204030204"/>
            </a:endParaRPr>
          </a:p>
          <a:p>
            <a:pPr marL="342900" lvl="5" indent="-342900">
              <a:buChar char="•"/>
            </a:pPr>
            <a:r>
              <a:rPr lang="en-US" dirty="0"/>
              <a:t>The next step is ensuring you’ve landed on a correct break-even point for your business. To do that, you can refer back to the capital needs, resources, and break-even point worksheet created earlier. </a:t>
            </a:r>
            <a:endParaRPr lang="en-US" dirty="0">
              <a:cs typeface="Calibri" panose="020F0502020204030204"/>
            </a:endParaRPr>
          </a:p>
          <a:p>
            <a:pPr marL="342900" lvl="3" indent="-342900">
              <a:buChar char="•"/>
            </a:pPr>
            <a:r>
              <a:rPr lang="en-US" dirty="0"/>
              <a:t>Watch the </a:t>
            </a:r>
            <a:r>
              <a:rPr lang="en-US" dirty="0">
                <a:hlinkClick r:id="rId3"/>
              </a:rPr>
              <a:t>KPI Video</a:t>
            </a:r>
            <a:r>
              <a:rPr lang="en-US" dirty="0"/>
              <a:t> on the JA Canada Campus. </a:t>
            </a:r>
            <a:endParaRPr lang="en-US" dirty="0">
              <a:cs typeface="Calibri"/>
            </a:endParaRPr>
          </a:p>
          <a:p>
            <a:pPr marL="342900" lvl="3" indent="-342900">
              <a:buChar char="•"/>
            </a:pPr>
            <a:r>
              <a:rPr lang="en-US" dirty="0"/>
              <a:t>It’s also critical to determine what Critical Success Factors (CSF) you expect. This can be on the production side (e.g. making X should cost $X per unit) or on the sales side (e.g. we should be able to sell X for $X per unit). There are many possibilities, but the most important determiner should be what the key requirements are for your business’s success.</a:t>
            </a:r>
            <a:endParaRPr lang="en-US" dirty="0">
              <a:cs typeface="Calibri"/>
            </a:endParaRPr>
          </a:p>
          <a:p>
            <a:pPr marL="342900" lvl="3" indent="-342900">
              <a:buChar char="•"/>
            </a:pPr>
            <a:r>
              <a:rPr lang="en-US" dirty="0"/>
              <a:t>Use the </a:t>
            </a:r>
            <a:r>
              <a:rPr lang="en-US" dirty="0">
                <a:hlinkClick r:id="rId4"/>
              </a:rPr>
              <a:t>KPI Worksheet</a:t>
            </a:r>
            <a:r>
              <a:rPr lang="en-US" dirty="0"/>
              <a:t> to work with your team to negotiate the details of company critical success factors, and work from the determined factors to create key performance indicators. </a:t>
            </a:r>
            <a:endParaRPr lang="en-US" dirty="0">
              <a:cs typeface="Calibri"/>
            </a:endParaRPr>
          </a:p>
          <a:p>
            <a:pPr marL="342900" lvl="3" indent="-342900">
              <a:buChar char="•"/>
            </a:pPr>
            <a:r>
              <a:rPr lang="en-US" dirty="0"/>
              <a:t>Once you’ve identified CSF and began tracking the KPI, the process becomes one of identifying shortcomings in your business processes vis-a-vis expected results, and develop methods of addressing and overcoming those shortcomings.</a:t>
            </a:r>
            <a:endParaRPr lang="en-US" dirty="0">
              <a:cs typeface="Calibri"/>
            </a:endParaRPr>
          </a:p>
          <a:p>
            <a:pPr marL="342900" lvl="3" indent="-342900">
              <a:buChar char="•"/>
            </a:pPr>
            <a:r>
              <a:rPr lang="en-US" dirty="0"/>
              <a:t>In the off chance that your business is meeting all its requirements for success, don’t rest just yet. You can also use KPI to improve on good-enough results to try and maximize profitability. That is the ongoing aspect of using KPI.</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126</a:t>
            </a:fld>
            <a:endParaRPr lang="en-US"/>
          </a:p>
        </p:txBody>
      </p:sp>
    </p:spTree>
    <p:extLst>
      <p:ext uri="{BB962C8B-B14F-4D97-AF65-F5344CB8AC3E}">
        <p14:creationId xmlns:p14="http://schemas.microsoft.com/office/powerpoint/2010/main" val="248147282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mn-lt"/>
            </a:endParaRPr>
          </a:p>
          <a:p>
            <a:pPr marL="342900" lvl="3" indent="-342900">
              <a:buChar char="•"/>
            </a:pPr>
            <a:r>
              <a:rPr lang="en-US"/>
              <a:t>It’s also critical to determine what Critical Success Factors (CSF) you expect. This can be on the production side (e.g. making X should cost $X per unit) or on the sales side (e.g. we should be able to sell X for $X per unit). There are many possibilities, but the most important determiner should be what the key requirements are for your business’s success.</a:t>
            </a:r>
            <a:endParaRPr lang="en-US">
              <a:cs typeface="Calibri"/>
            </a:endParaRPr>
          </a:p>
          <a:p>
            <a:pPr marL="342900" lvl="3" indent="-342900">
              <a:buChar char="•"/>
            </a:pPr>
            <a:r>
              <a:rPr lang="en-US"/>
              <a:t>Use the </a:t>
            </a:r>
            <a:r>
              <a:rPr lang="en-US">
                <a:hlinkClick r:id="rId3"/>
              </a:rPr>
              <a:t>KPI Worksheet</a:t>
            </a:r>
            <a:r>
              <a:rPr lang="en-US"/>
              <a:t> to work with your team to negotiate the details of company critical success factors, and work from the determined factors to create key performance indicators. </a:t>
            </a:r>
            <a:endParaRPr lang="en-US">
              <a:cs typeface="Calibri"/>
            </a:endParaRPr>
          </a:p>
          <a:p>
            <a:pPr marL="342900" lvl="3" indent="-342900">
              <a:buChar char="•"/>
            </a:pPr>
            <a:r>
              <a:rPr lang="en-US"/>
              <a:t>Once you’ve identified CSF and began tracking the KPI, the process becomes one of identifying shortcomings in your business processes vis-a-vis expected results, and develop methods of addressing and overcoming those shortcomings.</a:t>
            </a:r>
            <a:endParaRPr lang="en-US">
              <a:cs typeface="Calibri"/>
            </a:endParaRPr>
          </a:p>
          <a:p>
            <a:pPr marL="342900" lvl="3" indent="-342900">
              <a:buChar char="•"/>
            </a:pPr>
            <a:r>
              <a:rPr lang="en-US"/>
              <a:t>In the off chance that your business is meeting all its requirements for success, don’t rest just yet. You can also use KPI to improve on good-enough results to try and maximize profitability. That is the ongoing aspect of using KPI.</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127</a:t>
            </a:fld>
            <a:endParaRPr lang="en-US"/>
          </a:p>
        </p:txBody>
      </p:sp>
    </p:spTree>
    <p:extLst>
      <p:ext uri="{BB962C8B-B14F-4D97-AF65-F5344CB8AC3E}">
        <p14:creationId xmlns:p14="http://schemas.microsoft.com/office/powerpoint/2010/main" val="388758276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Business Planning (50 min) Log into the JA Campus to ensure links work. </a:t>
            </a:r>
            <a:endParaRPr lang="en-US" dirty="0"/>
          </a:p>
          <a:p>
            <a:br>
              <a:rPr lang="en-US" dirty="0">
                <a:cs typeface="+mn-lt"/>
              </a:rPr>
            </a:br>
            <a:r>
              <a:rPr lang="en-US" dirty="0"/>
              <a:t>Using the </a:t>
            </a:r>
            <a:r>
              <a:rPr lang="en-US" dirty="0">
                <a:hlinkClick r:id="rId3"/>
              </a:rPr>
              <a:t>Department Responsibilities</a:t>
            </a:r>
            <a:r>
              <a:rPr lang="en-US" dirty="0"/>
              <a:t> document and </a:t>
            </a:r>
            <a:r>
              <a:rPr lang="en-US" dirty="0">
                <a:hlinkClick r:id="rId4"/>
              </a:rPr>
              <a:t>KPI worksheet</a:t>
            </a:r>
            <a:r>
              <a:rPr lang="en-US" dirty="0"/>
              <a:t>, break students out into their teams so they can review each department’s responsibilities and start to create a work-plan using the Work Plan Template.</a:t>
            </a:r>
          </a:p>
          <a:p>
            <a:r>
              <a:rPr lang="en-US" dirty="0"/>
              <a:t>Encourage teams to look at their check-lists and break downs tasks into small steps with measurable timelines then enter them into their </a:t>
            </a:r>
            <a:r>
              <a:rPr lang="en-US" dirty="0">
                <a:hlinkClick r:id="rId5"/>
              </a:rPr>
              <a:t>Work Plan Template</a:t>
            </a:r>
            <a:r>
              <a:rPr lang="en-US" dirty="0"/>
              <a:t>. Remind them of SMART goals.</a:t>
            </a:r>
          </a:p>
          <a:p>
            <a:r>
              <a:rPr lang="en-US" dirty="0"/>
              <a:t>Provide each team with the </a:t>
            </a:r>
            <a:r>
              <a:rPr lang="en-US" dirty="0">
                <a:hlinkClick r:id="rId6"/>
              </a:rPr>
              <a:t>Resources Available by Department</a:t>
            </a:r>
            <a:r>
              <a:rPr lang="en-US" dirty="0"/>
              <a:t> document. Allow each department to view any videos or Power Point presentations available to them on the JA Canada Campus as part of their planning. Remind the Leadership team to review what the Test of Disclosure is with their departments.</a:t>
            </a:r>
            <a:endParaRPr lang="en-US" dirty="0">
              <a:cs typeface="Calibri"/>
            </a:endParaRPr>
          </a:p>
          <a:p>
            <a:r>
              <a:rPr lang="en-US" dirty="0"/>
              <a:t>The VP HR should oversee the creation of the Employee Handbook, due in Week 6. </a:t>
            </a:r>
            <a:endParaRPr lang="en-US" dirty="0">
              <a:cs typeface="Calibri"/>
            </a:endParaRPr>
          </a:p>
          <a:p>
            <a:r>
              <a:rPr lang="en-US" dirty="0"/>
              <a:t>Monitor each group to listen in on the planning and provide input or directions as this is their first planning opportunity.</a:t>
            </a:r>
            <a:endParaRPr lang="en-US" dirty="0">
              <a:cs typeface="Calibri"/>
            </a:endParaRPr>
          </a:p>
          <a:p>
            <a:r>
              <a:rPr lang="en-US" dirty="0"/>
              <a:t>Bring the group back together and ask each VP to highlight key objectives for their team with timelines. If any decisions have been made that do not seem clear, help the group use the Test of Disclosure as a guide. </a:t>
            </a:r>
            <a:endParaRPr lang="en-US" dirty="0">
              <a:cs typeface="Calibri"/>
            </a:endParaRPr>
          </a:p>
          <a:p>
            <a:r>
              <a:rPr lang="en-US" dirty="0"/>
              <a:t>Creation of Lean Business Plan (if applicable, 10 minutes)</a:t>
            </a:r>
          </a:p>
          <a:p>
            <a:endParaRPr lang="en-US" dirty="0"/>
          </a:p>
          <a:p>
            <a:r>
              <a:rPr lang="en-US" dirty="0"/>
              <a:t>Review the requirements described in the </a:t>
            </a:r>
            <a:r>
              <a:rPr lang="en-US" dirty="0">
                <a:hlinkClick r:id="rId7"/>
              </a:rPr>
              <a:t>Lean Business Plan template</a:t>
            </a:r>
            <a:r>
              <a:rPr lang="en-US" dirty="0"/>
              <a:t>.</a:t>
            </a:r>
            <a:endParaRPr lang="en-US" dirty="0">
              <a:cs typeface="Calibri"/>
            </a:endParaRPr>
          </a:p>
          <a:p>
            <a:r>
              <a:rPr lang="en-US" dirty="0"/>
              <a:t>Begin to import information from the mission statement and Business Model Canvas into the Lean Business Plan template.</a:t>
            </a:r>
            <a:endParaRPr lang="en-US" dirty="0">
              <a:cs typeface="Calibri" panose="020F0502020204030204"/>
            </a:endParaRPr>
          </a:p>
          <a:p>
            <a:br>
              <a:rPr lang="en-US" dirty="0"/>
            </a:b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128</a:t>
            </a:fld>
            <a:endParaRPr lang="en-US"/>
          </a:p>
        </p:txBody>
      </p:sp>
    </p:spTree>
    <p:extLst>
      <p:ext uri="{BB962C8B-B14F-4D97-AF65-F5344CB8AC3E}">
        <p14:creationId xmlns:p14="http://schemas.microsoft.com/office/powerpoint/2010/main" val="384572094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t>Explain that starting next week, each session will begin with a short business meeting led by the Management Team.</a:t>
            </a:r>
          </a:p>
          <a:p>
            <a:pPr marL="171450" indent="-171450">
              <a:buFont typeface="Arial"/>
              <a:buChar char="•"/>
            </a:pPr>
            <a:r>
              <a:rPr lang="en-US"/>
              <a:t>The purpose of this meeting is to provide the Company with an overview of progress to date challenges, success and goals as well as provide an open forum for input.</a:t>
            </a:r>
            <a:endParaRPr lang="en-US">
              <a:cs typeface="Calibri"/>
            </a:endParaRPr>
          </a:p>
          <a:p>
            <a:pPr marL="171450" indent="-171450">
              <a:buFont typeface="Arial"/>
              <a:buChar char="•"/>
            </a:pPr>
            <a:r>
              <a:rPr lang="en-US"/>
              <a:t>The President is responsible for creating an agenda to be used for these meetings. </a:t>
            </a:r>
            <a:endParaRPr lang="en-US">
              <a:cs typeface="Calibri"/>
            </a:endParaRPr>
          </a:p>
          <a:p>
            <a:pPr marL="171450" indent="-171450">
              <a:buFont typeface="Arial"/>
              <a:buChar char="•"/>
            </a:pPr>
            <a:r>
              <a:rPr lang="en-US"/>
              <a:t>Suggested agenda items include:</a:t>
            </a:r>
            <a:endParaRPr lang="en-US">
              <a:cs typeface="Calibri"/>
            </a:endParaRPr>
          </a:p>
          <a:p>
            <a:pPr marL="1085850" lvl="2" indent="-171450">
              <a:buFont typeface="Arial"/>
              <a:buChar char="•"/>
            </a:pPr>
            <a:r>
              <a:rPr lang="en-US"/>
              <a:t>President’s report</a:t>
            </a:r>
            <a:endParaRPr lang="en-US">
              <a:cs typeface="Calibri"/>
            </a:endParaRPr>
          </a:p>
          <a:p>
            <a:pPr marL="1085850" lvl="2" indent="-171450">
              <a:buFont typeface="Arial"/>
              <a:buChar char="•"/>
            </a:pPr>
            <a:r>
              <a:rPr lang="en-US"/>
              <a:t>Report from each department including goals for the session/week, challenges, successes, update</a:t>
            </a:r>
            <a:endParaRPr lang="en-US">
              <a:cs typeface="Calibri"/>
            </a:endParaRPr>
          </a:p>
          <a:p>
            <a:pPr marL="1085850" lvl="2" indent="-171450">
              <a:buFont typeface="Arial"/>
              <a:buChar char="•"/>
            </a:pPr>
            <a:r>
              <a:rPr lang="en-US"/>
              <a:t>Open forum: opportunities for members to ask questions, identify challenges and successes, discussion of issues that may have arisen leading from changes that may have to be made due to Test of Disclosure.</a:t>
            </a:r>
            <a:endParaRPr lang="en-US">
              <a:cs typeface="Calibri"/>
            </a:endParaRPr>
          </a:p>
          <a:p>
            <a:pPr marL="1085850" lvl="2" indent="-171450">
              <a:buFont typeface="Arial"/>
              <a:buChar char="•"/>
            </a:pPr>
            <a:r>
              <a:rPr lang="en-US"/>
              <a:t>Upcoming items such as deadlines, sales opportunities, etc.</a:t>
            </a:r>
            <a:endParaRPr lang="en-US">
              <a:cs typeface="Calibri"/>
            </a:endParaRPr>
          </a:p>
          <a:p>
            <a:pPr marL="171450" indent="-171450">
              <a:buFont typeface="Arial"/>
              <a:buChar char="•"/>
            </a:pPr>
            <a:r>
              <a:rPr lang="en-US"/>
              <a:t>Explain that a formal Interim Status Meeting will be required in Week 8 and the Management team should review the Sample Meeting Agenda for Interim Status Meeting in advance to prepare.</a:t>
            </a:r>
            <a:endParaRPr lang="en-US">
              <a:cs typeface="Calibri"/>
            </a:endParaRPr>
          </a:p>
          <a:p>
            <a:endParaRPr lang="en-US" b="1">
              <a:cs typeface="Calibri" panose="020F0502020204030204"/>
            </a:endParaRPr>
          </a:p>
          <a:p>
            <a:br>
              <a:rPr lang="en-US"/>
            </a:br>
            <a:endParaRPr lang="en-US"/>
          </a:p>
          <a:p>
            <a:endParaRPr lang="en-US">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129</a:t>
            </a:fld>
            <a:endParaRPr lang="en-US"/>
          </a:p>
        </p:txBody>
      </p:sp>
    </p:spTree>
    <p:extLst>
      <p:ext uri="{BB962C8B-B14F-4D97-AF65-F5344CB8AC3E}">
        <p14:creationId xmlns:p14="http://schemas.microsoft.com/office/powerpoint/2010/main" val="42329692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Product/Service Approval (15 min)</a:t>
            </a:r>
          </a:p>
          <a:p>
            <a:endParaRPr lang="en-US" dirty="0"/>
          </a:p>
          <a:p>
            <a:r>
              <a:rPr lang="en-US" dirty="0"/>
              <a:t>Once all research and prototyping has been done for the product/service, the team must complete the Product Approval Form. The form can be completed with the President and VP Production. This must be done and approved before production begins.</a:t>
            </a:r>
          </a:p>
          <a:p>
            <a:endParaRPr lang="en-US" dirty="0">
              <a:cs typeface="Calibri" panose="020F0502020204030204"/>
            </a:endParaRPr>
          </a:p>
          <a:p>
            <a:r>
              <a:rPr lang="en-US" dirty="0">
                <a:cs typeface="Calibri" panose="020F0502020204030204"/>
              </a:rPr>
              <a:t>Remind the team that they should not be ordering any supplies until they have received approval from JA. </a:t>
            </a:r>
          </a:p>
          <a:p>
            <a:endParaRPr lang="en-US" dirty="0">
              <a:cs typeface="Calibri" panose="020F0502020204030204"/>
            </a:endParaRPr>
          </a:p>
          <a:p>
            <a:br>
              <a:rPr lang="en-US" dirty="0"/>
            </a:b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130</a:t>
            </a:fld>
            <a:endParaRPr lang="en-US"/>
          </a:p>
        </p:txBody>
      </p:sp>
    </p:spTree>
    <p:extLst>
      <p:ext uri="{BB962C8B-B14F-4D97-AF65-F5344CB8AC3E}">
        <p14:creationId xmlns:p14="http://schemas.microsoft.com/office/powerpoint/2010/main" val="404550542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Record Keeping Review (10 minutes)</a:t>
            </a:r>
            <a:br>
              <a:rPr lang="en-US" dirty="0">
                <a:cs typeface="+mn-lt"/>
              </a:rPr>
            </a:br>
            <a:r>
              <a:rPr lang="en-US" dirty="0"/>
              <a:t>Each Company is responsible for accurate record keeping.</a:t>
            </a:r>
          </a:p>
          <a:p>
            <a:pPr marL="171450" indent="-171450">
              <a:buFont typeface="Arial"/>
              <a:buChar char="•"/>
            </a:pPr>
            <a:r>
              <a:rPr lang="en-US" dirty="0"/>
              <a:t>A Record Keeping Tool is available on the JA Canada Campus. </a:t>
            </a:r>
            <a:endParaRPr lang="en-US" dirty="0">
              <a:cs typeface="Calibri" panose="020F0502020204030204"/>
            </a:endParaRPr>
          </a:p>
          <a:p>
            <a:pPr marL="171450" indent="-171450">
              <a:buFont typeface="Arial"/>
              <a:buChar char="•"/>
            </a:pPr>
            <a:r>
              <a:rPr lang="en-US" dirty="0"/>
              <a:t>The excel document should be downloaded in a way that it can be accessed by multiple members of the team. Google Drive or other online platforms could be used. </a:t>
            </a:r>
            <a:endParaRPr lang="en-US" dirty="0">
              <a:cs typeface="Calibri" panose="020F0502020204030204"/>
            </a:endParaRPr>
          </a:p>
          <a:p>
            <a:pPr marL="171450" indent="-171450">
              <a:buFont typeface="Arial"/>
              <a:buChar char="•"/>
            </a:pPr>
            <a:r>
              <a:rPr lang="en-US" dirty="0"/>
              <a:t>The document MUST be shared with the JA Program Manager so they may also monitor record keeping and provide assistance as needed.</a:t>
            </a:r>
            <a:endParaRPr lang="en-US" dirty="0">
              <a:cs typeface="Calibri" panose="020F0502020204030204"/>
            </a:endParaRPr>
          </a:p>
          <a:p>
            <a:pPr marL="171450" indent="-171450">
              <a:buFont typeface="Arial"/>
              <a:buChar char="•"/>
            </a:pPr>
            <a:r>
              <a:rPr lang="en-US" dirty="0"/>
              <a:t>The finance, human resources, sales and production departments each have weekly inputs with regards to record keeping. Encourage students to do this immediately following the Company Meeting. </a:t>
            </a:r>
            <a:endParaRPr lang="en-US" dirty="0">
              <a:cs typeface="Calibri" panose="020F0502020204030204"/>
            </a:endParaRPr>
          </a:p>
          <a:p>
            <a:pPr marL="171450" indent="-171450">
              <a:buFont typeface="Arial"/>
              <a:buChar char="•"/>
            </a:pPr>
            <a:r>
              <a:rPr lang="en-US" dirty="0"/>
              <a:t>Reinforce the importance of being honest, transparent and accurate with all record keeping.</a:t>
            </a:r>
            <a:endParaRPr lang="en-US" dirty="0">
              <a:cs typeface="Calibri" panose="020F0502020204030204"/>
            </a:endParaRPr>
          </a:p>
          <a:p>
            <a:pPr marL="171450" indent="-171450">
              <a:buFont typeface="Arial"/>
              <a:buChar char="•"/>
            </a:pPr>
            <a:r>
              <a:rPr lang="en-US" dirty="0"/>
              <a:t>Students can view instructional videos about the Record Keeping Tool in the JA Canada Campus.  </a:t>
            </a:r>
            <a:endParaRPr lang="en-US" dirty="0">
              <a:cs typeface="Calibri" panose="020F0502020204030204"/>
            </a:endParaRPr>
          </a:p>
          <a:p>
            <a:pPr marL="171450" indent="-171450">
              <a:buFont typeface="Arial"/>
              <a:buChar char="•"/>
            </a:pPr>
            <a:endParaRPr lang="en-US" dirty="0">
              <a:cs typeface="Calibri" panose="020F0502020204030204"/>
            </a:endParaRPr>
          </a:p>
          <a:p>
            <a:endParaRPr lang="en-US" dirty="0">
              <a:cs typeface="Calibri" panose="020F0502020204030204"/>
            </a:endParaRPr>
          </a:p>
          <a:p>
            <a:endParaRPr lang="en-US" dirty="0">
              <a:cs typeface="Calibri" panose="020F0502020204030204"/>
            </a:endParaRPr>
          </a:p>
          <a:p>
            <a:br>
              <a:rPr lang="en-US" dirty="0"/>
            </a:b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131</a:t>
            </a:fld>
            <a:endParaRPr lang="en-US"/>
          </a:p>
        </p:txBody>
      </p:sp>
    </p:spTree>
    <p:extLst>
      <p:ext uri="{BB962C8B-B14F-4D97-AF65-F5344CB8AC3E}">
        <p14:creationId xmlns:p14="http://schemas.microsoft.com/office/powerpoint/2010/main" val="73955495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Wrap-up (5 min)</a:t>
            </a:r>
            <a:br>
              <a:rPr lang="en-CA">
                <a:cs typeface="+mn-lt"/>
              </a:rPr>
            </a:br>
            <a:endParaRPr lang="en-CA"/>
          </a:p>
          <a:p>
            <a:r>
              <a:rPr lang="en-CA"/>
              <a:t>Create an opening to allow students to ask questions or provide feedback on how they are feeling to date. </a:t>
            </a:r>
            <a:endParaRPr lang="en-CA">
              <a:cs typeface="Calibri" panose="020F0502020204030204"/>
            </a:endParaRPr>
          </a:p>
          <a:p>
            <a:pPr lvl="3"/>
            <a:r>
              <a:rPr lang="en-CA"/>
              <a:t>Let students know that they will have an opportunity to continue planning next week with the goal of starting production no later then Week 7. If they are ready to begin next week they may do so.</a:t>
            </a:r>
            <a:endParaRPr lang="en-CA">
              <a:cs typeface="Calibri" panose="020F0502020204030204"/>
            </a:endParaRPr>
          </a:p>
          <a:p>
            <a:endParaRPr lang="en-CA" b="1">
              <a:cs typeface="Calibri"/>
            </a:endParaRPr>
          </a:p>
          <a:p>
            <a:endParaRPr lang="en-CA" b="1">
              <a:cs typeface="Calibri"/>
            </a:endParaRPr>
          </a:p>
          <a:p>
            <a:endParaRPr lang="en-CA">
              <a:cs typeface="Calibri"/>
            </a:endParaRPr>
          </a:p>
          <a:p>
            <a:pPr marL="285750" indent="-285750">
              <a:buFont typeface="Arial,Sans-Serif"/>
              <a:buChar char="•"/>
            </a:pPr>
            <a:endParaRPr lang="en-CA">
              <a:cs typeface="Calibri"/>
            </a:endParaRPr>
          </a:p>
          <a:p>
            <a:endParaRPr lang="en-CA">
              <a:cs typeface="Calibri"/>
            </a:endParaRPr>
          </a:p>
          <a:p>
            <a:pPr marL="285750" indent="-285750">
              <a:buFont typeface="Arial,Sans-Serif"/>
              <a:buChar char="•"/>
            </a:pPr>
            <a:endParaRPr lang="en-CA">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132</a:t>
            </a:fld>
            <a:endParaRPr lang="en-US"/>
          </a:p>
        </p:txBody>
      </p:sp>
    </p:spTree>
    <p:extLst>
      <p:ext uri="{BB962C8B-B14F-4D97-AF65-F5344CB8AC3E}">
        <p14:creationId xmlns:p14="http://schemas.microsoft.com/office/powerpoint/2010/main" val="38187564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Please note: </a:t>
            </a:r>
            <a:r>
              <a:rPr lang="en-US" dirty="0"/>
              <a:t>If your team hasn’t completed all of the agenda items in Week 5, you can use week 6 to finish these elements. Refer to the previous phases for the instructions of these items. </a:t>
            </a:r>
          </a:p>
          <a:p>
            <a:r>
              <a:rPr lang="en-US" dirty="0"/>
              <a:t>If you are pushing agenda items back, please make sure that your team completes the items in Phase 3 by the end of week 6. </a:t>
            </a:r>
          </a:p>
          <a:p>
            <a:r>
              <a:rPr lang="en-US" dirty="0"/>
              <a:t>If your team has completed these items by week 6 you can proceed to phase 4 as outlined below. </a:t>
            </a:r>
          </a:p>
          <a:p>
            <a:endParaRPr lang="en-US" dirty="0"/>
          </a:p>
          <a:p>
            <a:r>
              <a:rPr lang="en-US" b="1" dirty="0"/>
              <a:t>Phase 4 Launch </a:t>
            </a:r>
            <a:r>
              <a:rPr lang="en-US" dirty="0"/>
              <a:t>Successful entrepreneurial ventures are results of efficient production, compelling sales and accurate metrics. </a:t>
            </a:r>
          </a:p>
          <a:p>
            <a:endParaRPr lang="en-US" dirty="0"/>
          </a:p>
          <a:p>
            <a:r>
              <a:rPr lang="en-US" b="1" dirty="0"/>
              <a:t>Objectives </a:t>
            </a:r>
          </a:p>
          <a:p>
            <a:pPr marL="171450" indent="-171450">
              <a:buFont typeface="Arial" panose="020B0604020202020204" pitchFamily="34" charset="0"/>
              <a:buChar char="•"/>
            </a:pPr>
            <a:r>
              <a:rPr lang="en-US" dirty="0"/>
              <a:t>Implement the strategy defined by the Business Model Canvas and/or Lean Business Plan and apply department work plans </a:t>
            </a:r>
          </a:p>
          <a:p>
            <a:pPr marL="171450" indent="-171450">
              <a:buFont typeface="Arial" panose="020B0604020202020204" pitchFamily="34" charset="0"/>
              <a:buChar char="•"/>
            </a:pPr>
            <a:r>
              <a:rPr lang="en-US" dirty="0"/>
              <a:t>Continue production or product or marketing of service </a:t>
            </a:r>
          </a:p>
          <a:p>
            <a:pPr marL="171450" indent="-171450">
              <a:buFont typeface="Arial" panose="020B0604020202020204" pitchFamily="34" charset="0"/>
              <a:buChar char="•"/>
            </a:pPr>
            <a:r>
              <a:rPr lang="en-US" dirty="0"/>
              <a:t>Conduct sales </a:t>
            </a:r>
          </a:p>
          <a:p>
            <a:pPr marL="171450" indent="-171450">
              <a:buFont typeface="Arial" panose="020B0604020202020204" pitchFamily="34" charset="0"/>
              <a:buChar char="•"/>
            </a:pPr>
            <a:r>
              <a:rPr lang="en-US" dirty="0"/>
              <a:t>Maintain accurate records</a:t>
            </a:r>
          </a:p>
          <a:p>
            <a:endParaRPr lang="en-CA" dirty="0"/>
          </a:p>
        </p:txBody>
      </p:sp>
      <p:sp>
        <p:nvSpPr>
          <p:cNvPr id="4" name="Slide Number Placeholder 3"/>
          <p:cNvSpPr>
            <a:spLocks noGrp="1"/>
          </p:cNvSpPr>
          <p:nvPr>
            <p:ph type="sldNum" sz="quarter" idx="5"/>
          </p:nvPr>
        </p:nvSpPr>
        <p:spPr/>
        <p:txBody>
          <a:bodyPr/>
          <a:lstStyle/>
          <a:p>
            <a:fld id="{70B95862-F9D6-4E8A-9895-EAE955BF0C24}" type="slidenum">
              <a:rPr lang="en-US" smtClean="0"/>
              <a:t>133</a:t>
            </a:fld>
            <a:endParaRPr lang="en-US"/>
          </a:p>
        </p:txBody>
      </p:sp>
    </p:spTree>
    <p:extLst>
      <p:ext uri="{BB962C8B-B14F-4D97-AF65-F5344CB8AC3E}">
        <p14:creationId xmlns:p14="http://schemas.microsoft.com/office/powerpoint/2010/main" val="254672936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285F74"/>
                </a:solidFill>
                <a:effectLst/>
                <a:latin typeface="Montserrat" panose="00000500000000000000" pitchFamily="2" charset="0"/>
              </a:rPr>
              <a:t>Overview</a:t>
            </a:r>
          </a:p>
          <a:p>
            <a:r>
              <a:rPr lang="en-US" dirty="0">
                <a:effectLst/>
              </a:rPr>
              <a:t>In this phase, all teams begin to implement their plan and begin to make their goals reality. Many activities are ongoing. Time indicated is time to review the material and conduct formal activities related to the business process.   </a:t>
            </a:r>
          </a:p>
          <a:p>
            <a:br>
              <a:rPr lang="en-US" dirty="0">
                <a:effectLst/>
              </a:rPr>
            </a:br>
            <a:endParaRPr lang="en-US" dirty="0">
              <a:effectLst/>
            </a:endParaRPr>
          </a:p>
          <a:p>
            <a:r>
              <a:rPr lang="en-US" b="1" dirty="0">
                <a:solidFill>
                  <a:srgbClr val="285F74"/>
                </a:solidFill>
                <a:effectLst/>
                <a:latin typeface="Montserrat" panose="00000500000000000000" pitchFamily="2" charset="0"/>
              </a:rPr>
              <a:t>Objectives</a:t>
            </a:r>
          </a:p>
          <a:p>
            <a:pPr marL="1600200" lvl="3" indent="-228600">
              <a:buFont typeface="Arial" panose="020B0604020202020204" pitchFamily="34" charset="0"/>
              <a:buChar char="•"/>
            </a:pPr>
            <a:r>
              <a:rPr lang="en-US" dirty="0">
                <a:effectLst/>
              </a:rPr>
              <a:t>Implement the strategy defined by the Business Model Canvas and/or Lean Business Plan and apply department work plans</a:t>
            </a:r>
          </a:p>
          <a:p>
            <a:pPr marL="1600200" lvl="3" indent="-228600">
              <a:buFont typeface="Arial" panose="020B0604020202020204" pitchFamily="34" charset="0"/>
              <a:buChar char="•"/>
            </a:pPr>
            <a:r>
              <a:rPr lang="en-US" dirty="0">
                <a:effectLst/>
              </a:rPr>
              <a:t>Continue production or product or </a:t>
            </a:r>
            <a:r>
              <a:rPr lang="en-US" u="none" strike="noStrike" dirty="0">
                <a:solidFill>
                  <a:srgbClr val="285F74"/>
                </a:solidFill>
                <a:effectLst/>
                <a:hlinkClick r:id="rId3" tooltip="Marketing"/>
              </a:rPr>
              <a:t>marketing</a:t>
            </a:r>
            <a:r>
              <a:rPr lang="en-US" dirty="0">
                <a:effectLst/>
              </a:rPr>
              <a:t> of service</a:t>
            </a:r>
          </a:p>
          <a:p>
            <a:pPr marL="1600200" lvl="3" indent="-228600">
              <a:buFont typeface="Arial" panose="020B0604020202020204" pitchFamily="34" charset="0"/>
              <a:buChar char="•"/>
            </a:pPr>
            <a:r>
              <a:rPr lang="en-US" dirty="0">
                <a:effectLst/>
              </a:rPr>
              <a:t>Conduct sales</a:t>
            </a:r>
          </a:p>
          <a:p>
            <a:pPr marL="1600200" lvl="3" indent="-228600">
              <a:buFont typeface="Arial" panose="020B0604020202020204" pitchFamily="34" charset="0"/>
              <a:buChar char="•"/>
            </a:pPr>
            <a:r>
              <a:rPr lang="en-US" dirty="0">
                <a:effectLst/>
              </a:rPr>
              <a:t>Maintain accurate records</a:t>
            </a:r>
          </a:p>
          <a:p>
            <a:br>
              <a:rPr lang="en-US" dirty="0">
                <a:effectLst/>
              </a:rPr>
            </a:br>
            <a:endParaRPr lang="en-US" dirty="0">
              <a:effectLst/>
            </a:endParaRPr>
          </a:p>
          <a:p>
            <a:r>
              <a:rPr lang="en-US" b="1" dirty="0">
                <a:solidFill>
                  <a:srgbClr val="285F74"/>
                </a:solidFill>
                <a:effectLst/>
                <a:latin typeface="Montserrat" panose="00000500000000000000" pitchFamily="2" charset="0"/>
              </a:rPr>
              <a:t>Mentor Preparation:</a:t>
            </a:r>
          </a:p>
          <a:p>
            <a:r>
              <a:rPr lang="en-US" dirty="0">
                <a:effectLst/>
              </a:rPr>
              <a:t>As a JA Mentor during Phase 4, JA Volunteers generally take a step back and allow the students to take the lead. Continue to offer support and suggestions as well as check-in regularly with each member of the Management team and other employees. Monitor Company morale and motivation as the weeks go on. It may be helpful to lead an open discussion about how everyone is feeling mid-way through. Refer to the norms and goals that the company set at the beginning.</a:t>
            </a:r>
          </a:p>
          <a:p>
            <a:br>
              <a:rPr lang="en-US" dirty="0">
                <a:effectLst/>
              </a:rPr>
            </a:br>
            <a:endParaRPr lang="en-US" dirty="0">
              <a:effectLst/>
            </a:endParaRPr>
          </a:p>
          <a:p>
            <a:r>
              <a:rPr lang="en-US" b="1" dirty="0">
                <a:solidFill>
                  <a:srgbClr val="285F74"/>
                </a:solidFill>
                <a:effectLst/>
                <a:latin typeface="Montserrat" panose="00000500000000000000" pitchFamily="2" charset="0"/>
              </a:rPr>
              <a:t>Agenda </a:t>
            </a:r>
          </a:p>
          <a:p>
            <a:pPr>
              <a:buFont typeface="+mj-lt"/>
              <a:buAutoNum type="arabicPeriod"/>
            </a:pPr>
            <a:r>
              <a:rPr lang="en-US" dirty="0">
                <a:effectLst/>
              </a:rPr>
              <a:t>Company Meeting (15 minutes)</a:t>
            </a:r>
          </a:p>
          <a:p>
            <a:pPr>
              <a:buFont typeface="+mj-lt"/>
              <a:buAutoNum type="arabicPeriod"/>
            </a:pPr>
            <a:r>
              <a:rPr lang="en-US" dirty="0">
                <a:effectLst/>
              </a:rPr>
              <a:t>Conduct Business Operations</a:t>
            </a:r>
          </a:p>
          <a:p>
            <a:pPr>
              <a:buFont typeface="+mj-lt"/>
              <a:buAutoNum type="arabicPeriod"/>
            </a:pPr>
            <a:r>
              <a:rPr lang="en-US" dirty="0">
                <a:effectLst/>
              </a:rPr>
              <a:t>Monitor Company Success</a:t>
            </a:r>
          </a:p>
          <a:p>
            <a:pPr>
              <a:buFont typeface="+mj-lt"/>
              <a:buAutoNum type="arabicPeriod"/>
            </a:pPr>
            <a:r>
              <a:rPr lang="en-US" dirty="0">
                <a:effectLst/>
              </a:rPr>
              <a:t>Plan for and conduct Interim Status Meeting</a:t>
            </a:r>
          </a:p>
          <a:p>
            <a:pPr>
              <a:buFont typeface="+mj-lt"/>
              <a:buAutoNum type="arabicPeriod"/>
            </a:pPr>
            <a:r>
              <a:rPr lang="en-US" dirty="0">
                <a:effectLst/>
              </a:rPr>
              <a:t>Wrap Up</a:t>
            </a:r>
          </a:p>
          <a:p>
            <a:br>
              <a:rPr lang="en-US" dirty="0">
                <a:effectLst/>
              </a:rPr>
            </a:br>
            <a:endParaRPr lang="en-US" dirty="0"/>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134</a:t>
            </a:fld>
            <a:endParaRPr lang="en-US"/>
          </a:p>
        </p:txBody>
      </p:sp>
    </p:spTree>
    <p:extLst>
      <p:ext uri="{BB962C8B-B14F-4D97-AF65-F5344CB8AC3E}">
        <p14:creationId xmlns:p14="http://schemas.microsoft.com/office/powerpoint/2010/main" val="304822971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Conduct Business Operations</a:t>
            </a:r>
          </a:p>
          <a:p>
            <a:pPr marL="1543050" lvl="3" indent="-171450">
              <a:buFont typeface="Arial"/>
              <a:buChar char="•"/>
            </a:pPr>
            <a:r>
              <a:rPr lang="en-US" dirty="0"/>
              <a:t>On-going in this Phase:</a:t>
            </a:r>
            <a:endParaRPr lang="en-US" dirty="0">
              <a:cs typeface="Calibri"/>
            </a:endParaRPr>
          </a:p>
          <a:p>
            <a:pPr marL="2457450" lvl="5" indent="-171450">
              <a:buFont typeface="Arial"/>
              <a:buChar char="•"/>
            </a:pPr>
            <a:r>
              <a:rPr lang="en-US" dirty="0"/>
              <a:t>Production</a:t>
            </a:r>
            <a:endParaRPr lang="en-US" dirty="0">
              <a:cs typeface="Calibri"/>
            </a:endParaRPr>
          </a:p>
          <a:p>
            <a:pPr marL="2457450" lvl="5" indent="-171450">
              <a:buFont typeface="Arial"/>
              <a:buChar char="•"/>
            </a:pPr>
            <a:r>
              <a:rPr lang="en-US" dirty="0">
                <a:hlinkClick r:id="rId3"/>
              </a:rPr>
              <a:t>Marketing</a:t>
            </a:r>
            <a:r>
              <a:rPr lang="en-US" dirty="0"/>
              <a:t> initiatives</a:t>
            </a:r>
            <a:endParaRPr lang="en-US" dirty="0">
              <a:cs typeface="Calibri"/>
            </a:endParaRPr>
          </a:p>
          <a:p>
            <a:pPr marL="2457450" lvl="5" indent="-171450">
              <a:buFont typeface="Arial"/>
              <a:buChar char="•"/>
            </a:pPr>
            <a:r>
              <a:rPr lang="en-US" dirty="0"/>
              <a:t>Selling product/service</a:t>
            </a:r>
            <a:endParaRPr lang="en-US" dirty="0">
              <a:cs typeface="Calibri"/>
            </a:endParaRPr>
          </a:p>
          <a:p>
            <a:pPr marL="1543050" lvl="3" indent="-171450">
              <a:buFont typeface="Arial"/>
              <a:buChar char="•"/>
            </a:pPr>
            <a:r>
              <a:rPr lang="en-US" dirty="0"/>
              <a:t>The Vice President of </a:t>
            </a:r>
            <a:r>
              <a:rPr lang="en-US" dirty="0">
                <a:hlinkClick r:id="rId3"/>
              </a:rPr>
              <a:t>Marketing</a:t>
            </a:r>
            <a:r>
              <a:rPr lang="en-US" dirty="0"/>
              <a:t> and the Vice President of Sales should review with the company members the company sales goals, conduct sales training, and provide ongoing support regarding the sales presentation.</a:t>
            </a:r>
            <a:endParaRPr lang="en-US" dirty="0">
              <a:cs typeface="Calibri"/>
            </a:endParaRPr>
          </a:p>
          <a:p>
            <a:pPr lvl="3"/>
            <a:r>
              <a:rPr lang="en-US" dirty="0"/>
              <a:t>      3. Monitor Company Success</a:t>
            </a:r>
            <a:br>
              <a:rPr lang="en-US" dirty="0">
                <a:cs typeface="+mn-lt"/>
              </a:rPr>
            </a:br>
            <a:endParaRPr lang="en-US" dirty="0"/>
          </a:p>
          <a:p>
            <a:pPr marL="1543050" lvl="3" indent="-171450">
              <a:buFont typeface="Arial"/>
              <a:buChar char="•"/>
            </a:pPr>
            <a:r>
              <a:rPr lang="en-US" dirty="0"/>
              <a:t>Receive Sales Receipts and manage inventory.  Explain it is critical that up to date, correct and transparent records are kept in order to maintain current financial figures.</a:t>
            </a:r>
            <a:endParaRPr lang="en-US" dirty="0">
              <a:cs typeface="Calibri" panose="020F0502020204030204"/>
            </a:endParaRPr>
          </a:p>
          <a:p>
            <a:pPr lvl="3"/>
            <a:r>
              <a:rPr lang="en-US" dirty="0"/>
              <a:t>      4. Plan for and conduct an Interim Status Meeting</a:t>
            </a:r>
            <a:br>
              <a:rPr lang="en-US" dirty="0">
                <a:cs typeface="+mn-lt"/>
              </a:rPr>
            </a:br>
            <a:endParaRPr lang="en-US" dirty="0"/>
          </a:p>
          <a:p>
            <a:pPr marL="1543050" lvl="3" indent="-171450">
              <a:buFont typeface="Arial"/>
              <a:buChar char="•"/>
            </a:pPr>
            <a:r>
              <a:rPr lang="en-US" dirty="0"/>
              <a:t>About halfway into operating the company (around week 10), a formal Interim Status Meeting should be scheduled to have the management team summarize the results and compare to plan. Use the Sample </a:t>
            </a:r>
            <a:r>
              <a:rPr lang="en-US" dirty="0">
                <a:hlinkClick r:id="rId4"/>
              </a:rPr>
              <a:t>Meeting Agenda - Interim Status Meeting</a:t>
            </a:r>
            <a:r>
              <a:rPr lang="en-US" dirty="0"/>
              <a:t> template as a guide.</a:t>
            </a:r>
            <a:endParaRPr lang="en-US" dirty="0">
              <a:cs typeface="Calibri"/>
            </a:endParaRPr>
          </a:p>
          <a:p>
            <a:pPr lvl="3"/>
            <a:br>
              <a:rPr lang="en-US" dirty="0"/>
            </a:br>
            <a:endParaRPr lang="en-US" dirty="0"/>
          </a:p>
          <a:p>
            <a:endParaRPr lang="en-US" dirty="0">
              <a:cs typeface="Calibri"/>
            </a:endParaRPr>
          </a:p>
          <a:p>
            <a:br>
              <a:rPr lang="en-US" dirty="0"/>
            </a:br>
            <a:endParaRPr lang="en-US" dirty="0"/>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135</a:t>
            </a:fld>
            <a:endParaRPr lang="en-US"/>
          </a:p>
        </p:txBody>
      </p:sp>
    </p:spTree>
    <p:extLst>
      <p:ext uri="{BB962C8B-B14F-4D97-AF65-F5344CB8AC3E}">
        <p14:creationId xmlns:p14="http://schemas.microsoft.com/office/powerpoint/2010/main" val="373854454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Management Team Check-in</a:t>
            </a:r>
            <a:endParaRPr lang="en-US" dirty="0"/>
          </a:p>
          <a:p>
            <a:r>
              <a:rPr lang="en-US" dirty="0"/>
              <a:t>During this Phase, Mentors are encouraged to conduct an informal management check-in between weeks 8-9. The members of the management team will have been in their roles for a few weeks and completed planning therefore it is time to check-in to see how they are feeling and if they are on task. This meeting offers an opportunity to provide constructive feedback, acknowledge efforts and provide some coaching as needed.</a:t>
            </a:r>
            <a:endParaRPr lang="en-US" dirty="0">
              <a:cs typeface="Calibri"/>
            </a:endParaRPr>
          </a:p>
          <a:p>
            <a:r>
              <a:rPr lang="en-US" dirty="0"/>
              <a:t>Consider guiding the conversation with the following questions:</a:t>
            </a:r>
            <a:endParaRPr lang="en-US" dirty="0">
              <a:cs typeface="Calibri"/>
            </a:endParaRPr>
          </a:p>
          <a:p>
            <a:pPr marL="171450" indent="-171450">
              <a:buFont typeface="Arial"/>
              <a:buChar char="•"/>
            </a:pPr>
            <a:r>
              <a:rPr lang="en-US" dirty="0"/>
              <a:t>How are you feeling? What are you experiencing?</a:t>
            </a:r>
            <a:endParaRPr lang="en-US" dirty="0">
              <a:cs typeface="Calibri"/>
            </a:endParaRPr>
          </a:p>
          <a:p>
            <a:pPr marL="171450" indent="-171450">
              <a:buFont typeface="Arial"/>
              <a:buChar char="•"/>
            </a:pPr>
            <a:r>
              <a:rPr lang="en-US" dirty="0"/>
              <a:t>How do you feel with the support you are receiving in your role? </a:t>
            </a:r>
            <a:endParaRPr lang="en-US" dirty="0">
              <a:cs typeface="Calibri"/>
            </a:endParaRPr>
          </a:p>
          <a:p>
            <a:pPr marL="171450" indent="-171450">
              <a:buFont typeface="Arial"/>
              <a:buChar char="•"/>
            </a:pPr>
            <a:r>
              <a:rPr lang="en-US" dirty="0"/>
              <a:t>On a scale of 1-10, how would you rate your team’s engagement?</a:t>
            </a:r>
            <a:endParaRPr lang="en-US" dirty="0">
              <a:cs typeface="Calibri"/>
            </a:endParaRPr>
          </a:p>
          <a:p>
            <a:pPr marL="171450" indent="-171450">
              <a:buFont typeface="Arial"/>
              <a:buChar char="•"/>
            </a:pPr>
            <a:r>
              <a:rPr lang="en-US" dirty="0"/>
              <a:t>Do you feel that all Company members are abiding by the Code of Ethics and applying the Test of Disclosure when needed?</a:t>
            </a:r>
            <a:endParaRPr lang="en-US" dirty="0">
              <a:cs typeface="Calibri"/>
            </a:endParaRPr>
          </a:p>
          <a:p>
            <a:pPr marL="171450" indent="-171450">
              <a:buFont typeface="Arial"/>
              <a:buChar char="•"/>
            </a:pPr>
            <a:r>
              <a:rPr lang="en-US" dirty="0"/>
              <a:t>Do you feel there is something else I (Mentor) or JA can do to support you or the Company overall?</a:t>
            </a:r>
            <a:endParaRPr lang="en-US" dirty="0">
              <a:cs typeface="Calibri"/>
            </a:endParaRPr>
          </a:p>
          <a:p>
            <a:r>
              <a:rPr lang="en-US" dirty="0"/>
              <a:t>At the same time, conduct an informal check-in with members from each department to see how they are feeling and if they have concerns about the company’s direction. If concerns or challenges arise during these check-ins, discuss them with your Program Manager to determine the best course of action.</a:t>
            </a:r>
            <a:br>
              <a:rPr lang="en-US" dirty="0">
                <a:cs typeface="+mn-lt"/>
              </a:rPr>
            </a:br>
            <a:endParaRPr lang="en-US" dirty="0"/>
          </a:p>
          <a:p>
            <a:r>
              <a:rPr lang="en-US" dirty="0"/>
              <a:t>Flexible Lessons Mentors may choose to deliver the two lessons below as mini-lessons during Week 8-10. </a:t>
            </a:r>
            <a:endParaRPr lang="en-US" dirty="0">
              <a:cs typeface="Calibri" panose="020F0502020204030204"/>
            </a:endParaRPr>
          </a:p>
          <a:p>
            <a:endParaRPr lang="en-US" dirty="0">
              <a:cs typeface="Calibri" panose="020F0502020204030204"/>
            </a:endParaRPr>
          </a:p>
          <a:p>
            <a:pPr lvl="3"/>
            <a:br>
              <a:rPr lang="en-US" dirty="0"/>
            </a:br>
            <a:endParaRPr lang="en-US" dirty="0"/>
          </a:p>
          <a:p>
            <a:endParaRPr lang="en-US" dirty="0">
              <a:cs typeface="Calibri"/>
            </a:endParaRPr>
          </a:p>
          <a:p>
            <a:br>
              <a:rPr lang="en-US" dirty="0"/>
            </a:br>
            <a:endParaRPr lang="en-US" dirty="0"/>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136</a:t>
            </a:fld>
            <a:endParaRPr lang="en-US"/>
          </a:p>
        </p:txBody>
      </p:sp>
    </p:spTree>
    <p:extLst>
      <p:ext uri="{BB962C8B-B14F-4D97-AF65-F5344CB8AC3E}">
        <p14:creationId xmlns:p14="http://schemas.microsoft.com/office/powerpoint/2010/main" val="316118515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Wrap-up (5 min)</a:t>
            </a:r>
            <a:br>
              <a:rPr lang="en-CA">
                <a:cs typeface="+mn-lt"/>
              </a:rPr>
            </a:br>
            <a:endParaRPr lang="en-CA"/>
          </a:p>
          <a:p>
            <a:r>
              <a:rPr lang="en-CA"/>
              <a:t>Create an opening to allow students to ask questions or provide feedback on how they are feeling to date. </a:t>
            </a:r>
            <a:endParaRPr lang="en-CA">
              <a:cs typeface="Calibri" panose="020F0502020204030204"/>
            </a:endParaRPr>
          </a:p>
          <a:p>
            <a:pPr lvl="3"/>
            <a:r>
              <a:rPr lang="en-CA"/>
              <a:t>Let students know that they will have an opportunity to continue planning next week with the goal of starting production no later then Week 7. If they are ready to begin next week they may do so.</a:t>
            </a:r>
            <a:endParaRPr lang="en-CA">
              <a:cs typeface="Calibri" panose="020F0502020204030204"/>
            </a:endParaRPr>
          </a:p>
          <a:p>
            <a:endParaRPr lang="en-CA" b="1">
              <a:cs typeface="Calibri"/>
            </a:endParaRPr>
          </a:p>
          <a:p>
            <a:endParaRPr lang="en-CA" b="1">
              <a:cs typeface="Calibri"/>
            </a:endParaRPr>
          </a:p>
          <a:p>
            <a:endParaRPr lang="en-CA">
              <a:cs typeface="Calibri"/>
            </a:endParaRPr>
          </a:p>
          <a:p>
            <a:pPr marL="285750" indent="-285750">
              <a:buFont typeface="Arial,Sans-Serif"/>
              <a:buChar char="•"/>
            </a:pPr>
            <a:endParaRPr lang="en-CA">
              <a:cs typeface="Calibri"/>
            </a:endParaRPr>
          </a:p>
          <a:p>
            <a:endParaRPr lang="en-CA">
              <a:cs typeface="Calibri"/>
            </a:endParaRPr>
          </a:p>
          <a:p>
            <a:pPr marL="285750" indent="-285750">
              <a:buFont typeface="Arial,Sans-Serif"/>
              <a:buChar char="•"/>
            </a:pPr>
            <a:endParaRPr lang="en-CA">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137</a:t>
            </a:fld>
            <a:endParaRPr lang="en-US"/>
          </a:p>
        </p:txBody>
      </p:sp>
    </p:spTree>
    <p:extLst>
      <p:ext uri="{BB962C8B-B14F-4D97-AF65-F5344CB8AC3E}">
        <p14:creationId xmlns:p14="http://schemas.microsoft.com/office/powerpoint/2010/main" val="233323684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Mentor Preparation:</a:t>
            </a:r>
            <a:endParaRPr lang="en-US">
              <a:cs typeface="Calibri"/>
            </a:endParaRPr>
          </a:p>
          <a:p>
            <a:r>
              <a:rPr lang="en-US"/>
              <a:t>OPTIONAL LESSONS</a:t>
            </a:r>
          </a:p>
          <a:p>
            <a:br>
              <a:rPr lang="en-US"/>
            </a:br>
            <a:endParaRPr lang="en-US"/>
          </a:p>
          <a:p>
            <a:endParaRPr lang="en-US">
              <a:cs typeface="Calibri" panose="020F0502020204030204"/>
            </a:endParaRPr>
          </a:p>
          <a:p>
            <a:br>
              <a:rPr lang="en-US"/>
            </a:br>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138</a:t>
            </a:fld>
            <a:endParaRPr lang="en-US"/>
          </a:p>
        </p:txBody>
      </p:sp>
    </p:spTree>
    <p:extLst>
      <p:ext uri="{BB962C8B-B14F-4D97-AF65-F5344CB8AC3E}">
        <p14:creationId xmlns:p14="http://schemas.microsoft.com/office/powerpoint/2010/main" val="307150711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Flexible Lessons Mentors may choose to deliver the two lessons below as mini-lessons during Week 8-10. </a:t>
            </a:r>
            <a:br>
              <a:rPr lang="en-US" dirty="0">
                <a:cs typeface="+mn-lt"/>
              </a:rPr>
            </a:br>
            <a:endParaRPr lang="en-US" dirty="0"/>
          </a:p>
          <a:p>
            <a:r>
              <a:rPr lang="en-US" b="1" dirty="0"/>
              <a:t>  1. Delegation (30 minutes)</a:t>
            </a:r>
            <a:br>
              <a:rPr lang="en-US" dirty="0">
                <a:cs typeface="+mn-lt"/>
              </a:rPr>
            </a:br>
            <a:r>
              <a:rPr lang="en-US" dirty="0"/>
              <a:t>It is important to remind students that they are working as a team. Nobody is left alone to do all this work. Delegation is important to learn as part of this process.</a:t>
            </a:r>
            <a:endParaRPr lang="en-US" dirty="0">
              <a:cs typeface="Calibri"/>
            </a:endParaRPr>
          </a:p>
          <a:p>
            <a:r>
              <a:rPr lang="en-US" dirty="0"/>
              <a:t>Delegation is a great management and leadership tool when done right. As an Executive member of your company, you can contribute to your department's efficiency with delegation. </a:t>
            </a:r>
            <a:endParaRPr lang="en-US" dirty="0">
              <a:cs typeface="Calibri" panose="020F0502020204030204"/>
            </a:endParaRPr>
          </a:p>
          <a:p>
            <a:r>
              <a:rPr lang="en-US" dirty="0"/>
              <a:t>To bring the simplicity of delegation to the forefront, ask these two questions.</a:t>
            </a:r>
            <a:endParaRPr lang="en-US" dirty="0">
              <a:cs typeface="Calibri" panose="020F0502020204030204"/>
            </a:endParaRPr>
          </a:p>
          <a:p>
            <a:pPr marL="228600" indent="-228600">
              <a:buAutoNum type="arabicPeriod"/>
            </a:pPr>
            <a:r>
              <a:rPr lang="en-US" dirty="0"/>
              <a:t>Despite the fact that you may be able to do it better yourself, do you actually grow all your own seed, fruits and vegetables and raise your own beef, chicken and pork? Or do you delegate everything related to that responsibility to your grocer?</a:t>
            </a:r>
            <a:endParaRPr lang="en-US" dirty="0">
              <a:cs typeface="Calibri" panose="020F0502020204030204"/>
            </a:endParaRPr>
          </a:p>
          <a:p>
            <a:pPr marL="228600" indent="-228600">
              <a:buAutoNum type="arabicPeriod"/>
            </a:pPr>
            <a:r>
              <a:rPr lang="en-US" dirty="0"/>
              <a:t>Instead of growing your own cotton, weaving your own fabric, and making your own clothes, don't you delegate every aspect of that responsibility to merchants who provide you with excellent results in a timely manner for a reasonable fee?</a:t>
            </a:r>
            <a:endParaRPr lang="en-US" dirty="0">
              <a:cs typeface="Calibri" panose="020F0502020204030204"/>
            </a:endParaRPr>
          </a:p>
          <a:p>
            <a:r>
              <a:rPr lang="en-US" b="1" dirty="0"/>
              <a:t>Delegation is a mindset. </a:t>
            </a:r>
            <a:endParaRPr lang="en-US" b="1" dirty="0">
              <a:cs typeface="Calibri"/>
            </a:endParaRPr>
          </a:p>
          <a:p>
            <a:r>
              <a:rPr lang="en-US" dirty="0"/>
              <a:t>It might be intimidating to some to think of telling  others what to do but there are some strategies to help:</a:t>
            </a:r>
            <a:endParaRPr lang="en-US" dirty="0">
              <a:cs typeface="Calibri"/>
            </a:endParaRPr>
          </a:p>
          <a:p>
            <a:pPr marL="171450" indent="-171450">
              <a:buFont typeface="Arial"/>
              <a:buChar char="•"/>
            </a:pPr>
            <a:r>
              <a:rPr lang="en-US" dirty="0"/>
              <a:t>Identify key opportunities for delegation. Not everything can or should be delegated.</a:t>
            </a:r>
            <a:endParaRPr lang="en-US" dirty="0">
              <a:cs typeface="Calibri" panose="020F0502020204030204"/>
            </a:endParaRPr>
          </a:p>
          <a:p>
            <a:pPr marL="171450" indent="-171450">
              <a:buFont typeface="Arial"/>
              <a:buChar char="•"/>
            </a:pPr>
            <a:r>
              <a:rPr lang="en-US" dirty="0"/>
              <a:t>Communicate the task. Describe to the employees exactly what you want done, when you want it done, and the end results you expect. Do you feel that all Company members are abiding by the Code of Ethics and applying the Test of Disclosure when needed?</a:t>
            </a:r>
            <a:endParaRPr lang="en-US" dirty="0">
              <a:cs typeface="Calibri" panose="020F0502020204030204"/>
            </a:endParaRPr>
          </a:p>
          <a:p>
            <a:pPr marL="171450" indent="-171450">
              <a:buFont typeface="Arial"/>
              <a:buChar char="•"/>
            </a:pPr>
            <a:r>
              <a:rPr lang="en-US" dirty="0"/>
              <a:t>Play to your team’s strengths. Even within your department, each member of your team will have unique skillsets, preferences, and talents. Making good use of those unique working personalities will result in greater efficiency.</a:t>
            </a:r>
            <a:endParaRPr lang="en-US" dirty="0">
              <a:cs typeface="Calibri" panose="020F0502020204030204"/>
            </a:endParaRPr>
          </a:p>
          <a:p>
            <a:pPr marL="171450" indent="-171450">
              <a:buFont typeface="Arial"/>
              <a:buChar char="•"/>
            </a:pPr>
            <a:r>
              <a:rPr lang="en-US" dirty="0"/>
              <a:t>Construct a timeline. Timelines will help keep your team focused, and accountable. Work with your team to establish a mutually agreed-upon timeline from the beginning of the task's delegation to its delivery.</a:t>
            </a:r>
            <a:endParaRPr lang="en-US" dirty="0">
              <a:cs typeface="Calibri" panose="020F0502020204030204"/>
            </a:endParaRPr>
          </a:p>
          <a:p>
            <a:pPr marL="171450" indent="-171450">
              <a:buFont typeface="Arial"/>
              <a:buChar char="•"/>
            </a:pPr>
            <a:r>
              <a:rPr lang="en-US" dirty="0"/>
              <a:t>Entrust and Empower. Entrust is a key word in delegating. It means that you care about the results of what you delegate and you're willing to provide the support needed to help the employee achieve results. But you're going to let the employee do the assigned job. You don't have to be hands-on for the right outcomes to occur, but neither are you uninvolved and unaware of what's occurring.</a:t>
            </a:r>
            <a:endParaRPr lang="en-US" dirty="0">
              <a:cs typeface="Calibri" panose="020F0502020204030204"/>
            </a:endParaRPr>
          </a:p>
          <a:p>
            <a:endParaRPr lang="en-US" dirty="0"/>
          </a:p>
          <a:p>
            <a:r>
              <a:rPr lang="en-US" dirty="0"/>
              <a:t>Follow up. Following up occasionally, especially for long-term tasks, this gives you insight into progress and gives the employee the opportunity to bring up any questions or obstacles that have arisen. Set reminders for yourself to follow up and ensure the task's timely completion. </a:t>
            </a:r>
            <a:endParaRPr lang="en-US" dirty="0">
              <a:cs typeface="Calibri" panose="020F0502020204030204"/>
            </a:endParaRPr>
          </a:p>
          <a:p>
            <a:r>
              <a:rPr lang="en-US" dirty="0"/>
              <a:t>Feedback loop.  After delegating your tasks, follow up with your co-workers to learn from the situation. </a:t>
            </a:r>
          </a:p>
          <a:p>
            <a:pPr marL="171450" indent="-171450">
              <a:buFont typeface="Arial"/>
              <a:buChar char="•"/>
            </a:pPr>
            <a:r>
              <a:rPr lang="en-US" dirty="0"/>
              <a:t>Ask them if they were comfortable executing the task and if you've given them all the information they needed. Ask how effective you were in setting expectations and if your timelines were reasonable.﻿</a:t>
            </a:r>
            <a:endParaRPr lang="en-US" dirty="0">
              <a:cs typeface="Calibri"/>
            </a:endParaRPr>
          </a:p>
          <a:p>
            <a:r>
              <a:rPr lang="en-US" dirty="0"/>
              <a:t>Encourage students as they continue to work on Company activities to review the task lists they created a few weeks back and ensure there is a name beside each task and that everyone has equal distribution of work to complete.</a:t>
            </a:r>
            <a:endParaRPr lang="en-US" dirty="0">
              <a:cs typeface="Calibri" panose="020F0502020204030204"/>
            </a:endParaRPr>
          </a:p>
          <a:p>
            <a:br>
              <a:rPr lang="en-US" dirty="0"/>
            </a:br>
            <a:br>
              <a:rPr lang="en-US" dirty="0">
                <a:cs typeface="+mn-lt"/>
              </a:rPr>
            </a:br>
            <a:endParaRPr lang="en-US" dirty="0">
              <a:cs typeface="Calibri"/>
            </a:endParaRPr>
          </a:p>
          <a:p>
            <a:endParaRPr lang="en-US" dirty="0">
              <a:cs typeface="Calibri"/>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139</a:t>
            </a:fld>
            <a:endParaRPr lang="en-US"/>
          </a:p>
        </p:txBody>
      </p:sp>
    </p:spTree>
    <p:extLst>
      <p:ext uri="{BB962C8B-B14F-4D97-AF65-F5344CB8AC3E}">
        <p14:creationId xmlns:p14="http://schemas.microsoft.com/office/powerpoint/2010/main" val="341897848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 2. Change Management (30 minutes)</a:t>
            </a:r>
            <a:br>
              <a:rPr lang="en-US" dirty="0">
                <a:cs typeface="+mn-lt"/>
              </a:rPr>
            </a:br>
            <a:r>
              <a:rPr lang="en-US" dirty="0"/>
              <a:t>It is important to </a:t>
            </a:r>
            <a:r>
              <a:rPr lang="en-US" dirty="0">
                <a:hlinkClick r:id="rId3"/>
              </a:rPr>
              <a:t>introduce the concept of change management</a:t>
            </a:r>
            <a:r>
              <a:rPr lang="en-US" dirty="0"/>
              <a:t>, since despite the student’s best planning efforts, they may need to make adjustments to the way they operate. These adjustments are a normal part of doing business. Storming is a normal part of developing a team. Reviewing the 5 stages of Team Development and identifying where their team is at is a good check in.</a:t>
            </a:r>
          </a:p>
          <a:p>
            <a:pPr marL="171450" indent="-171450">
              <a:buFont typeface="Arial"/>
              <a:buChar char="•"/>
            </a:pPr>
            <a:r>
              <a:rPr lang="en-US" dirty="0"/>
              <a:t>Watch the following video to introduce the concept: </a:t>
            </a:r>
            <a:r>
              <a:rPr lang="en-US" dirty="0">
                <a:hlinkClick r:id="rId4"/>
              </a:rPr>
              <a:t>https://www.youtube.com/watch?v=__IlYNMdV9E</a:t>
            </a:r>
            <a:endParaRPr lang="en-US" dirty="0">
              <a:cs typeface="Calibri" panose="020F0502020204030204"/>
            </a:endParaRPr>
          </a:p>
          <a:p>
            <a:pPr marL="171450" indent="-171450">
              <a:buFont typeface="Arial"/>
              <a:buChar char="•"/>
            </a:pPr>
            <a:r>
              <a:rPr lang="en-US" dirty="0"/>
              <a:t>Change management is the process, tools and techniques to manage the people side of change. It incorporates a way to help individuals make successful transitions through change.</a:t>
            </a:r>
            <a:endParaRPr lang="en-US" dirty="0">
              <a:cs typeface="Calibri" panose="020F0502020204030204"/>
            </a:endParaRPr>
          </a:p>
          <a:p>
            <a:pPr marL="171450" indent="-171450">
              <a:buFont typeface="Arial"/>
              <a:buChar char="•"/>
            </a:pPr>
            <a:r>
              <a:rPr lang="en-US" dirty="0"/>
              <a:t>In an effort to be adaptable and flexible to change, especially in today’s environment one must be “okay” with achieving 80% completion vs. 100% perfection. The idea of being agile to accepting new ways of doing things, changing direction, and being okay with failure, will allow us to get to a greater place as a result of openness to change.</a:t>
            </a:r>
            <a:endParaRPr lang="en-US" dirty="0">
              <a:cs typeface="Calibri" panose="020F0502020204030204"/>
            </a:endParaRPr>
          </a:p>
          <a:p>
            <a:pPr marL="171450" indent="-171450">
              <a:buFont typeface="Arial"/>
              <a:buChar char="•"/>
            </a:pPr>
            <a:r>
              <a:rPr lang="en-US" dirty="0"/>
              <a:t>Explain that individuals will respond to change differently. Some people may be more adaptable than others.</a:t>
            </a:r>
            <a:endParaRPr lang="en-US" dirty="0">
              <a:cs typeface="Calibri" panose="020F0502020204030204"/>
            </a:endParaRPr>
          </a:p>
          <a:p>
            <a:pPr marL="171450" indent="-171450">
              <a:buFont typeface="Arial"/>
              <a:buChar char="•"/>
            </a:pPr>
            <a:r>
              <a:rPr lang="en-US" dirty="0"/>
              <a:t>Implementing a change may not be comfortable for everyone, or even the individual suggesting the change since we can never be 100% sure it the right decisions.</a:t>
            </a:r>
            <a:endParaRPr lang="en-US" dirty="0">
              <a:cs typeface="Calibri" panose="020F0502020204030204"/>
            </a:endParaRPr>
          </a:p>
          <a:p>
            <a:pPr marL="171450" indent="-171450">
              <a:buFont typeface="Arial"/>
              <a:buChar char="•"/>
            </a:pPr>
            <a:r>
              <a:rPr lang="en-US" dirty="0"/>
              <a:t>Complete one or more of the </a:t>
            </a:r>
            <a:r>
              <a:rPr lang="en-US" dirty="0">
                <a:hlinkClick r:id="rId5"/>
              </a:rPr>
              <a:t>Change Management Activities</a:t>
            </a:r>
            <a:r>
              <a:rPr lang="en-US" dirty="0"/>
              <a:t>. The activities are designed to engage with resistance in a meaningful way, question why students may fear change and create a more positive attitude towards new things.</a:t>
            </a:r>
            <a:endParaRPr lang="en-US" dirty="0">
              <a:cs typeface="Calibri" panose="020F0502020204030204"/>
            </a:endParaRPr>
          </a:p>
          <a:p>
            <a:pPr marL="171450" indent="-171450">
              <a:buFont typeface="Arial"/>
              <a:buChar char="•"/>
            </a:pPr>
            <a:r>
              <a:rPr lang="en-US" dirty="0"/>
              <a:t>Remind students that they are not alone when needing to discuss challenges to problem-solve solutions. </a:t>
            </a:r>
            <a:endParaRPr lang="en-US" dirty="0">
              <a:cs typeface="Calibri" panose="020F0502020204030204"/>
            </a:endParaRPr>
          </a:p>
          <a:p>
            <a:endParaRPr lang="en-US" b="1" dirty="0">
              <a:cs typeface="Calibri"/>
            </a:endParaRPr>
          </a:p>
          <a:p>
            <a:br>
              <a:rPr lang="en-US" dirty="0"/>
            </a:br>
            <a:endParaRPr lang="en-US" dirty="0"/>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140</a:t>
            </a:fld>
            <a:endParaRPr lang="en-US"/>
          </a:p>
        </p:txBody>
      </p:sp>
    </p:spTree>
    <p:extLst>
      <p:ext uri="{BB962C8B-B14F-4D97-AF65-F5344CB8AC3E}">
        <p14:creationId xmlns:p14="http://schemas.microsoft.com/office/powerpoint/2010/main" val="296814664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Management Team Check-in</a:t>
            </a:r>
            <a:endParaRPr lang="en-US" dirty="0"/>
          </a:p>
          <a:p>
            <a:r>
              <a:rPr lang="en-US" dirty="0"/>
              <a:t>During this Phase, Mentors are encouraged to conduct an informal management check-in between weeks 8-9. The members of the management team will have been in their roles for a few weeks and completed planning therefore it is time to check-in to see how they are feeling and if they are on task. This meeting offers an opportunity to provide constructive feedback, acknowledge efforts and provide some coaching as needed.</a:t>
            </a:r>
            <a:endParaRPr lang="en-US" dirty="0">
              <a:cs typeface="Calibri"/>
            </a:endParaRPr>
          </a:p>
          <a:p>
            <a:r>
              <a:rPr lang="en-US" dirty="0"/>
              <a:t>Consider guiding the conversation with the following questions:</a:t>
            </a:r>
            <a:endParaRPr lang="en-US" dirty="0">
              <a:cs typeface="Calibri"/>
            </a:endParaRPr>
          </a:p>
          <a:p>
            <a:pPr marL="171450" indent="-171450">
              <a:buFont typeface="Arial"/>
              <a:buChar char="•"/>
            </a:pPr>
            <a:r>
              <a:rPr lang="en-US" dirty="0"/>
              <a:t>How are you feeling? What are you experiencing?</a:t>
            </a:r>
            <a:endParaRPr lang="en-US" dirty="0">
              <a:cs typeface="Calibri"/>
            </a:endParaRPr>
          </a:p>
          <a:p>
            <a:pPr marL="171450" indent="-171450">
              <a:buFont typeface="Arial"/>
              <a:buChar char="•"/>
            </a:pPr>
            <a:r>
              <a:rPr lang="en-US" dirty="0"/>
              <a:t>How do you feel with the support you are receiving in your role? </a:t>
            </a:r>
            <a:endParaRPr lang="en-US" dirty="0">
              <a:cs typeface="Calibri"/>
            </a:endParaRPr>
          </a:p>
          <a:p>
            <a:pPr marL="171450" indent="-171450">
              <a:buFont typeface="Arial"/>
              <a:buChar char="•"/>
            </a:pPr>
            <a:r>
              <a:rPr lang="en-US" dirty="0"/>
              <a:t>On a scale of 1-10, how would you rate your team’s engagement?</a:t>
            </a:r>
            <a:endParaRPr lang="en-US" dirty="0">
              <a:cs typeface="Calibri"/>
            </a:endParaRPr>
          </a:p>
          <a:p>
            <a:pPr marL="171450" indent="-171450">
              <a:buFont typeface="Arial"/>
              <a:buChar char="•"/>
            </a:pPr>
            <a:r>
              <a:rPr lang="en-US" dirty="0"/>
              <a:t>Do you feel that all Company members are abiding by the Code of Ethics and applying the Test of Disclosure when needed?</a:t>
            </a:r>
            <a:endParaRPr lang="en-US" dirty="0">
              <a:cs typeface="Calibri"/>
            </a:endParaRPr>
          </a:p>
          <a:p>
            <a:pPr marL="171450" indent="-171450">
              <a:buFont typeface="Arial"/>
              <a:buChar char="•"/>
            </a:pPr>
            <a:r>
              <a:rPr lang="en-US" dirty="0"/>
              <a:t>Do you feel there is something else I (Mentor) or JA can do to support you or the Company overall?</a:t>
            </a:r>
            <a:endParaRPr lang="en-US" dirty="0">
              <a:cs typeface="Calibri"/>
            </a:endParaRPr>
          </a:p>
          <a:p>
            <a:r>
              <a:rPr lang="en-US" dirty="0"/>
              <a:t>At the same time, conduct an informal check-in with members from each department to see how they are feeling and if they have concerns about the company’s direction. If concerns or challenges arise during these check-ins, discuss them with your Program Manager to determine the best course of action.</a:t>
            </a:r>
            <a:br>
              <a:rPr lang="en-US" dirty="0">
                <a:cs typeface="+mn-lt"/>
              </a:rPr>
            </a:br>
            <a:endParaRPr lang="en-US" dirty="0"/>
          </a:p>
          <a:p>
            <a:r>
              <a:rPr lang="en-US" dirty="0"/>
              <a:t>Flexible Lessons Mentors may choose to deliver the two lessons below as mini-lessons during Week 8-10. </a:t>
            </a:r>
            <a:endParaRPr lang="en-US" dirty="0">
              <a:cs typeface="Calibri" panose="020F0502020204030204"/>
            </a:endParaRPr>
          </a:p>
          <a:p>
            <a:endParaRPr lang="en-US" dirty="0">
              <a:cs typeface="Calibri" panose="020F0502020204030204"/>
            </a:endParaRPr>
          </a:p>
          <a:p>
            <a:pPr lvl="3"/>
            <a:br>
              <a:rPr lang="en-US" dirty="0"/>
            </a:br>
            <a:endParaRPr lang="en-US" dirty="0"/>
          </a:p>
          <a:p>
            <a:endParaRPr lang="en-US" dirty="0">
              <a:cs typeface="Calibri"/>
            </a:endParaRPr>
          </a:p>
          <a:p>
            <a:br>
              <a:rPr lang="en-US" dirty="0"/>
            </a:br>
            <a:endParaRPr lang="en-US" dirty="0"/>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141</a:t>
            </a:fld>
            <a:endParaRPr lang="en-US"/>
          </a:p>
        </p:txBody>
      </p:sp>
    </p:spTree>
    <p:extLst>
      <p:ext uri="{BB962C8B-B14F-4D97-AF65-F5344CB8AC3E}">
        <p14:creationId xmlns:p14="http://schemas.microsoft.com/office/powerpoint/2010/main" val="175705327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a:t>OPTIONAL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(15 Minutes) </a:t>
            </a:r>
          </a:p>
          <a:p>
            <a:endParaRPr lang="en-US" dirty="0">
              <a:cs typeface="Calibri"/>
            </a:endParaRPr>
          </a:p>
          <a:p>
            <a:pPr marL="171450" indent="-171450">
              <a:buFont typeface="Arial"/>
              <a:buChar char="•"/>
            </a:pPr>
            <a:r>
              <a:rPr lang="en-CA" dirty="0"/>
              <a:t>Social media is becoming a very important tool and it will be discussed in relation to </a:t>
            </a:r>
            <a:r>
              <a:rPr lang="en-CA" dirty="0">
                <a:hlinkClick r:id="rId3"/>
              </a:rPr>
              <a:t>marketing</a:t>
            </a:r>
            <a:r>
              <a:rPr lang="en-CA" dirty="0"/>
              <a:t> later on. A professional social media profile is also an important tool much like a resume.</a:t>
            </a:r>
            <a:br>
              <a:rPr lang="en-CA" dirty="0">
                <a:cs typeface="+mn-lt"/>
              </a:rPr>
            </a:br>
            <a:endParaRPr lang="en-CA" dirty="0"/>
          </a:p>
          <a:p>
            <a:pPr marL="171450" indent="-171450">
              <a:buFont typeface="Arial"/>
              <a:buChar char="•"/>
            </a:pPr>
            <a:r>
              <a:rPr lang="en-CA" dirty="0"/>
              <a:t>As students are preparing their nomination speeches, encourage them to reference the </a:t>
            </a:r>
            <a:r>
              <a:rPr lang="en-CA" dirty="0">
                <a:hlinkClick r:id="rId4"/>
              </a:rPr>
              <a:t>Professional Social Media Profile Checklist</a:t>
            </a:r>
            <a:r>
              <a:rPr lang="en-CA" dirty="0"/>
              <a:t> and videos in the JA Canada Digital Campus.</a:t>
            </a:r>
            <a:endParaRPr lang="en-US" dirty="0"/>
          </a:p>
          <a:p>
            <a:pPr marL="171450" indent="-171450">
              <a:buFont typeface="Arial"/>
              <a:buChar char="•"/>
            </a:pPr>
            <a:r>
              <a:rPr lang="en-CA" dirty="0"/>
              <a:t>You may want to encourage students to build a profile and utilize it in their nomination presentation.</a:t>
            </a:r>
            <a:endParaRPr lang="en-US" dirty="0"/>
          </a:p>
          <a:p>
            <a:pPr marL="171450" indent="-171450">
              <a:buFont typeface="Arial"/>
              <a:buChar char="•"/>
            </a:pPr>
            <a:r>
              <a:rPr lang="en-CA" dirty="0"/>
              <a:t>This is a good time to mention that later on when applying for employment students will be able to reference and leverage their JA experience therefore be sure to include it on resume and social media profiles under Organizations they have been involved with.</a:t>
            </a:r>
            <a:endParaRPr lang="en-US" dirty="0"/>
          </a:p>
          <a:p>
            <a:pPr marL="171450" indent="-171450">
              <a:buFont typeface="Arial"/>
              <a:buChar char="•"/>
            </a:pPr>
            <a:r>
              <a:rPr lang="en-CA" dirty="0"/>
              <a:t>Mentors could consider displaying their own professional social media profile as examples.</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27981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a:t>
            </a:r>
          </a:p>
          <a:p>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58106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OPTIONAL</a:t>
            </a:r>
            <a:endParaRPr lang="en-CA" dirty="0">
              <a:cs typeface="+mn-lt"/>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942079"/>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 </a:t>
            </a:r>
            <a:r>
              <a:rPr lang="en-CA" b="1" dirty="0"/>
              <a:t>OPTIONAL</a:t>
            </a:r>
            <a:endParaRPr lang="en-US" dirty="0">
              <a:cs typeface="Calibri"/>
            </a:endParaRPr>
          </a:p>
          <a:p>
            <a:endParaRPr lang="en-CA" dirty="0">
              <a:cs typeface="+mn-lt"/>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B95862-F9D6-4E8A-9895-EAE955BF0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27163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Wrap-up (5 min)</a:t>
            </a:r>
            <a:br>
              <a:rPr lang="en-CA">
                <a:cs typeface="+mn-lt"/>
              </a:rPr>
            </a:br>
            <a:endParaRPr lang="en-CA"/>
          </a:p>
          <a:p>
            <a:r>
              <a:rPr lang="en-CA"/>
              <a:t>Create an opening to allow students to ask questions or provide feedback on how they are feeling to date. </a:t>
            </a:r>
            <a:endParaRPr lang="en-CA">
              <a:cs typeface="Calibri" panose="020F0502020204030204"/>
            </a:endParaRPr>
          </a:p>
          <a:p>
            <a:pPr lvl="3"/>
            <a:r>
              <a:rPr lang="en-CA"/>
              <a:t>Let students know that they will have an opportunity to continue planning next week with the goal of starting production no later then Week 7. If they are ready to begin next week they may do so.</a:t>
            </a:r>
            <a:endParaRPr lang="en-CA">
              <a:cs typeface="Calibri" panose="020F0502020204030204"/>
            </a:endParaRPr>
          </a:p>
          <a:p>
            <a:endParaRPr lang="en-CA" b="1">
              <a:cs typeface="Calibri"/>
            </a:endParaRPr>
          </a:p>
          <a:p>
            <a:endParaRPr lang="en-CA" b="1">
              <a:cs typeface="Calibri"/>
            </a:endParaRPr>
          </a:p>
          <a:p>
            <a:endParaRPr lang="en-CA">
              <a:cs typeface="Calibri"/>
            </a:endParaRPr>
          </a:p>
          <a:p>
            <a:pPr marL="285750" indent="-285750">
              <a:buFont typeface="Arial,Sans-Serif"/>
              <a:buChar char="•"/>
            </a:pPr>
            <a:endParaRPr lang="en-CA">
              <a:cs typeface="Calibri"/>
            </a:endParaRPr>
          </a:p>
          <a:p>
            <a:endParaRPr lang="en-CA">
              <a:cs typeface="Calibri"/>
            </a:endParaRPr>
          </a:p>
          <a:p>
            <a:pPr marL="285750" indent="-285750">
              <a:buFont typeface="Arial,Sans-Serif"/>
              <a:buChar char="•"/>
            </a:pPr>
            <a:endParaRPr lang="en-CA">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146</a:t>
            </a:fld>
            <a:endParaRPr lang="en-US"/>
          </a:p>
        </p:txBody>
      </p:sp>
    </p:spTree>
    <p:extLst>
      <p:ext uri="{BB962C8B-B14F-4D97-AF65-F5344CB8AC3E}">
        <p14:creationId xmlns:p14="http://schemas.microsoft.com/office/powerpoint/2010/main" val="149357333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Phase 5 Achieve </a:t>
            </a:r>
          </a:p>
          <a:p>
            <a:r>
              <a:rPr lang="en-US" dirty="0"/>
              <a:t>Personal potential is realized when individuals take risks, engage in new experiences and collaborate with others, and celebrate the success achieved together.</a:t>
            </a:r>
          </a:p>
          <a:p>
            <a:endParaRPr lang="en-US" dirty="0"/>
          </a:p>
          <a:p>
            <a:r>
              <a:rPr lang="en-US" b="1" dirty="0"/>
              <a:t>Objectives </a:t>
            </a:r>
          </a:p>
          <a:p>
            <a:pPr marL="171450" indent="-171450">
              <a:buFont typeface="Arial" panose="020B0604020202020204" pitchFamily="34" charset="0"/>
              <a:buChar char="•"/>
            </a:pPr>
            <a:r>
              <a:rPr lang="en-US" dirty="0"/>
              <a:t>Understand the steps to close a business </a:t>
            </a:r>
          </a:p>
          <a:p>
            <a:pPr marL="171450" indent="-171450">
              <a:buFont typeface="Arial" panose="020B0604020202020204" pitchFamily="34" charset="0"/>
              <a:buChar char="•"/>
            </a:pPr>
            <a:r>
              <a:rPr lang="en-US" dirty="0"/>
              <a:t>Share learning outcomes and successes in a variety of formats </a:t>
            </a:r>
          </a:p>
          <a:p>
            <a:pPr marL="171450" indent="-171450">
              <a:buFont typeface="Arial" panose="020B0604020202020204" pitchFamily="34" charset="0"/>
              <a:buChar char="•"/>
            </a:pPr>
            <a:r>
              <a:rPr lang="en-US" dirty="0"/>
              <a:t>Conduct a final status meeting </a:t>
            </a:r>
          </a:p>
          <a:p>
            <a:pPr marL="171450" indent="-171450">
              <a:buFont typeface="Arial" panose="020B0604020202020204" pitchFamily="34" charset="0"/>
              <a:buChar char="•"/>
            </a:pPr>
            <a:r>
              <a:rPr lang="en-US" dirty="0"/>
              <a:t>Reflect, appraise, and submit feedback to improve program experience</a:t>
            </a:r>
            <a:endParaRPr lang="en-CA" dirty="0"/>
          </a:p>
        </p:txBody>
      </p:sp>
      <p:sp>
        <p:nvSpPr>
          <p:cNvPr id="4" name="Slide Number Placeholder 3"/>
          <p:cNvSpPr>
            <a:spLocks noGrp="1"/>
          </p:cNvSpPr>
          <p:nvPr>
            <p:ph type="sldNum" sz="quarter" idx="5"/>
          </p:nvPr>
        </p:nvSpPr>
        <p:spPr/>
        <p:txBody>
          <a:bodyPr/>
          <a:lstStyle/>
          <a:p>
            <a:fld id="{70B95862-F9D6-4E8A-9895-EAE955BF0C24}" type="slidenum">
              <a:rPr lang="en-US" smtClean="0"/>
              <a:t>147</a:t>
            </a:fld>
            <a:endParaRPr lang="en-US"/>
          </a:p>
        </p:txBody>
      </p:sp>
    </p:spTree>
    <p:extLst>
      <p:ext uri="{BB962C8B-B14F-4D97-AF65-F5344CB8AC3E}">
        <p14:creationId xmlns:p14="http://schemas.microsoft.com/office/powerpoint/2010/main" val="13765081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Week 16</a:t>
            </a:r>
            <a:endParaRPr lang="en-US" dirty="0"/>
          </a:p>
          <a:p>
            <a:r>
              <a:rPr lang="en-US" dirty="0"/>
              <a:t>This is the final week to receive sales income and by the end of this meeting all books and records should be finalized and closed. </a:t>
            </a:r>
            <a:br>
              <a:rPr lang="en-US" dirty="0">
                <a:cs typeface="+mn-lt"/>
              </a:rPr>
            </a:br>
            <a:endParaRPr lang="en-US" dirty="0"/>
          </a:p>
          <a:p>
            <a:r>
              <a:rPr lang="en-US" b="1" dirty="0"/>
              <a:t>Objectives</a:t>
            </a:r>
            <a:endParaRPr lang="en-US" dirty="0">
              <a:cs typeface="Calibri"/>
            </a:endParaRPr>
          </a:p>
          <a:p>
            <a:r>
              <a:rPr lang="en-US" dirty="0"/>
              <a:t>Understand the steps to close a business</a:t>
            </a:r>
            <a:endParaRPr lang="en-US" dirty="0">
              <a:cs typeface="Calibri"/>
            </a:endParaRPr>
          </a:p>
          <a:p>
            <a:r>
              <a:rPr lang="en-US" dirty="0"/>
              <a:t>Share learning outcomes and successes in a variety of formats. </a:t>
            </a:r>
            <a:endParaRPr lang="en-US" dirty="0">
              <a:cs typeface="Calibri"/>
            </a:endParaRPr>
          </a:p>
          <a:p>
            <a:r>
              <a:rPr lang="en-US" dirty="0"/>
              <a:t>Conduct a final shareholder meeting.</a:t>
            </a:r>
            <a:endParaRPr lang="en-US" dirty="0">
              <a:cs typeface="Calibri"/>
            </a:endParaRPr>
          </a:p>
          <a:p>
            <a:r>
              <a:rPr lang="en-US" dirty="0"/>
              <a:t>Reflect, appraise, and submit feedback to improve program experience.</a:t>
            </a:r>
          </a:p>
          <a:p>
            <a:endParaRPr lang="en-US" dirty="0">
              <a:cs typeface="Calibri"/>
            </a:endParaRPr>
          </a:p>
          <a:p>
            <a:r>
              <a:rPr lang="en-US" b="1" dirty="0"/>
              <a:t>Mentor Preparation</a:t>
            </a:r>
            <a:endParaRPr lang="en-US" dirty="0"/>
          </a:p>
          <a:p>
            <a:r>
              <a:rPr lang="en-US" dirty="0"/>
              <a:t>Review videos and materials in advance on the JA Canada Campus.</a:t>
            </a:r>
            <a:endParaRPr lang="en-US" dirty="0">
              <a:cs typeface="Calibri" panose="020F0502020204030204"/>
            </a:endParaRPr>
          </a:p>
          <a:p>
            <a:r>
              <a:rPr lang="en-US" dirty="0"/>
              <a:t>Print out a copy of the </a:t>
            </a:r>
            <a:r>
              <a:rPr lang="en-US" dirty="0">
                <a:hlinkClick r:id="rId3"/>
              </a:rPr>
              <a:t>Final Report and Presentation Outline</a:t>
            </a:r>
            <a:r>
              <a:rPr lang="en-US" dirty="0"/>
              <a:t> and </a:t>
            </a:r>
            <a:r>
              <a:rPr lang="en-US" dirty="0">
                <a:hlinkClick r:id="rId4"/>
              </a:rPr>
              <a:t>Liquidating and Concluding Guidelines</a:t>
            </a:r>
            <a:r>
              <a:rPr lang="en-US" dirty="0"/>
              <a:t> if online access is not possible.</a:t>
            </a:r>
            <a:endParaRPr lang="en-US" dirty="0">
              <a:cs typeface="Calibri" panose="020F0502020204030204"/>
            </a:endParaRPr>
          </a:p>
          <a:p>
            <a:endParaRPr lang="en-US" b="1" dirty="0">
              <a:cs typeface="Calibri"/>
            </a:endParaRPr>
          </a:p>
          <a:p>
            <a:pPr marL="171450" indent="-171450">
              <a:buFont typeface="Arial"/>
              <a:buChar char="•"/>
            </a:pPr>
            <a:r>
              <a:rPr lang="en-US" dirty="0"/>
              <a:t>Company Meeting (15 minutes)</a:t>
            </a:r>
            <a:endParaRPr lang="en-US" dirty="0">
              <a:cs typeface="Calibri" panose="020F0502020204030204"/>
            </a:endParaRPr>
          </a:p>
          <a:p>
            <a:pPr marL="171450" indent="-171450">
              <a:buFont typeface="Arial"/>
              <a:buChar char="•"/>
            </a:pPr>
            <a:r>
              <a:rPr lang="en-US" dirty="0"/>
              <a:t>Factors of Success (15 minutes)</a:t>
            </a:r>
            <a:endParaRPr lang="en-US" dirty="0">
              <a:cs typeface="Calibri"/>
            </a:endParaRPr>
          </a:p>
          <a:p>
            <a:pPr marL="171450" indent="-171450">
              <a:buFont typeface="Arial"/>
              <a:buChar char="•"/>
            </a:pPr>
            <a:r>
              <a:rPr lang="en-US" dirty="0"/>
              <a:t>Review requirements described in the Final Report and Presentation Outline (10 min)</a:t>
            </a:r>
            <a:endParaRPr lang="en-US" dirty="0">
              <a:cs typeface="Calibri"/>
            </a:endParaRPr>
          </a:p>
          <a:p>
            <a:pPr marL="171450" indent="-171450">
              <a:buFont typeface="Arial"/>
              <a:buChar char="•"/>
            </a:pPr>
            <a:r>
              <a:rPr lang="en-US" dirty="0"/>
              <a:t>Review Liquidating and Concluding Guidelines (75 min)</a:t>
            </a:r>
            <a:endParaRPr lang="en-US" dirty="0">
              <a:cs typeface="Calibri"/>
            </a:endParaRPr>
          </a:p>
          <a:p>
            <a:pPr marL="171450" indent="-171450">
              <a:buFont typeface="Arial"/>
              <a:buChar char="•"/>
            </a:pPr>
            <a:r>
              <a:rPr lang="en-US" dirty="0"/>
              <a:t>Questions and wrap-up (5 min)</a:t>
            </a:r>
            <a:endParaRPr lang="en-US" dirty="0">
              <a:cs typeface="Calibri"/>
            </a:endParaRPr>
          </a:p>
          <a:p>
            <a:endParaRPr lang="en-US" dirty="0">
              <a:cs typeface="+mn-lt"/>
            </a:endParaRPr>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148</a:t>
            </a:fld>
            <a:endParaRPr lang="en-US"/>
          </a:p>
        </p:txBody>
      </p:sp>
    </p:spTree>
    <p:extLst>
      <p:ext uri="{BB962C8B-B14F-4D97-AF65-F5344CB8AC3E}">
        <p14:creationId xmlns:p14="http://schemas.microsoft.com/office/powerpoint/2010/main" val="419906314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 Factors of Success (15 minutes)</a:t>
            </a:r>
          </a:p>
          <a:p>
            <a:pPr marL="1543050" lvl="3" indent="-171450">
              <a:buFont typeface="Arial"/>
              <a:buChar char="•"/>
            </a:pPr>
            <a:r>
              <a:rPr lang="en-US" dirty="0"/>
              <a:t>Let the students know that in the next few weeks they will be closing their Company. As part of that process, you will be reviewing several of the requirements to do this.</a:t>
            </a:r>
            <a:endParaRPr lang="en-US" dirty="0">
              <a:cs typeface="Calibri"/>
            </a:endParaRPr>
          </a:p>
          <a:p>
            <a:pPr marL="1543050" lvl="3" indent="-171450">
              <a:buFont typeface="Arial"/>
              <a:buChar char="•"/>
            </a:pPr>
            <a:r>
              <a:rPr lang="en-US" dirty="0"/>
              <a:t>Ask the group if they feel they have been successful?</a:t>
            </a:r>
            <a:endParaRPr lang="en-US" dirty="0">
              <a:cs typeface="Calibri"/>
            </a:endParaRPr>
          </a:p>
          <a:p>
            <a:pPr marL="2457450" lvl="5" indent="-171450">
              <a:buFont typeface="Arial"/>
              <a:buChar char="•"/>
            </a:pPr>
            <a:r>
              <a:rPr lang="en-US" dirty="0"/>
              <a:t>This may illicit many responses. In some cases, Companies may be able to celebrate having made a profit. In other cases, they may not be on track or have reached their break-even point.</a:t>
            </a:r>
            <a:endParaRPr lang="en-US" dirty="0">
              <a:cs typeface="Calibri"/>
            </a:endParaRPr>
          </a:p>
          <a:p>
            <a:pPr marL="2457450" lvl="5" indent="-171450">
              <a:buFont typeface="Arial"/>
              <a:buChar char="•"/>
            </a:pPr>
            <a:r>
              <a:rPr lang="en-US" dirty="0"/>
              <a:t>The point of the conversation is to encourage the group to look at the positive things they have done and accomplished.</a:t>
            </a:r>
            <a:endParaRPr lang="en-US" dirty="0">
              <a:cs typeface="Calibri"/>
            </a:endParaRPr>
          </a:p>
          <a:p>
            <a:pPr marL="1543050" lvl="3" indent="-171450">
              <a:buFont typeface="Arial"/>
              <a:buChar char="•"/>
            </a:pPr>
            <a:r>
              <a:rPr lang="en-US" dirty="0"/>
              <a:t>Use this opportunity to bring back the SMART goals the students created in the Week 1. Remind students of the individual goals they had written and ask if anyone would like to share. Also refer to the company goals and discuss what they have achieved and learned.</a:t>
            </a:r>
            <a:endParaRPr lang="en-US" dirty="0">
              <a:cs typeface="Calibri"/>
            </a:endParaRPr>
          </a:p>
          <a:p>
            <a:pPr marL="1543050" lvl="3" indent="-171450">
              <a:buFont typeface="Arial"/>
              <a:buChar char="•"/>
            </a:pPr>
            <a:r>
              <a:rPr lang="en-US" dirty="0"/>
              <a:t>Refer back to the 5 Stages of Team development, ask students to reflect on how they managed to move from Forming, Storming, Norming, Performing to Adjourning together. How was the journey to this point of the Company?</a:t>
            </a:r>
            <a:endParaRPr lang="en-US" dirty="0">
              <a:cs typeface="Calibri"/>
            </a:endParaRPr>
          </a:p>
          <a:p>
            <a:pPr marL="1543050" lvl="3" indent="-171450">
              <a:buFont typeface="Arial"/>
              <a:buChar char="•"/>
            </a:pPr>
            <a:r>
              <a:rPr lang="en-US" dirty="0"/>
              <a:t>Ask students, if following a Code of Ethics/Test of Disclosure created a Company with JA values.</a:t>
            </a:r>
            <a:endParaRPr lang="en-US" dirty="0">
              <a:cs typeface="Calibri"/>
            </a:endParaRPr>
          </a:p>
          <a:p>
            <a:pPr marL="1543050" lvl="3" indent="-171450">
              <a:buFont typeface="Arial"/>
              <a:buChar char="•"/>
            </a:pPr>
            <a:r>
              <a:rPr lang="en-US" dirty="0"/>
              <a:t>Now that the Company is in its final weeks, take some time to circle back to the Key Performance Indicators they had created. Take the opportunity to celebrate successes and look at any items that have not been achieved to determine if it’s still possible.</a:t>
            </a:r>
            <a:endParaRPr lang="en-US" dirty="0">
              <a:cs typeface="Calibri"/>
            </a:endParaRPr>
          </a:p>
          <a:p>
            <a:pPr marL="1543050" lvl="3" indent="-171450">
              <a:buFont typeface="Arial"/>
              <a:buChar char="•"/>
            </a:pPr>
            <a:r>
              <a:rPr lang="en-US" dirty="0"/>
              <a:t>This activity will help students prepare for writing their final report.</a:t>
            </a:r>
            <a:endParaRPr lang="en-US" dirty="0">
              <a:cs typeface="Calibri"/>
            </a:endParaRPr>
          </a:p>
          <a:p>
            <a:endParaRPr lang="en-US" b="1" dirty="0">
              <a:cs typeface="Calibri"/>
            </a:endParaRPr>
          </a:p>
          <a:p>
            <a:endParaRPr lang="en-US" b="1" dirty="0">
              <a:cs typeface="Calibri"/>
            </a:endParaRPr>
          </a:p>
          <a:p>
            <a:endParaRPr lang="en-US" b="1" dirty="0">
              <a:cs typeface="Calibri"/>
            </a:endParaRPr>
          </a:p>
          <a:p>
            <a:endParaRPr lang="en-US" dirty="0">
              <a:cs typeface="+mn-lt"/>
            </a:endParaRPr>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149</a:t>
            </a:fld>
            <a:endParaRPr lang="en-US"/>
          </a:p>
        </p:txBody>
      </p:sp>
    </p:spTree>
    <p:extLst>
      <p:ext uri="{BB962C8B-B14F-4D97-AF65-F5344CB8AC3E}">
        <p14:creationId xmlns:p14="http://schemas.microsoft.com/office/powerpoint/2010/main" val="74418378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3. Review requirements described in the Final Report Outline (10 min)</a:t>
            </a:r>
          </a:p>
          <a:p>
            <a:r>
              <a:rPr lang="en-US" dirty="0"/>
              <a:t>Shareholders in JA Companies will want to know why their investment paid off or why the business failed to be profitable. Participants prepare a </a:t>
            </a:r>
            <a:r>
              <a:rPr lang="en-US" dirty="0">
                <a:hlinkClick r:id="rId3"/>
              </a:rPr>
              <a:t>Final Report and Presentation</a:t>
            </a:r>
            <a:r>
              <a:rPr lang="en-US" dirty="0"/>
              <a:t> to share their results with the people who made an investment.</a:t>
            </a:r>
            <a:endParaRPr lang="en-US" dirty="0">
              <a:cs typeface="Calibri"/>
            </a:endParaRPr>
          </a:p>
          <a:p>
            <a:pPr marL="171450" indent="-171450">
              <a:buFont typeface="Arial"/>
              <a:buChar char="•"/>
            </a:pPr>
            <a:r>
              <a:rPr lang="en-US" dirty="0"/>
              <a:t>Form a final report committee which will be chaired by either the VP HR or the VP Finance. </a:t>
            </a:r>
            <a:endParaRPr lang="en-US" dirty="0">
              <a:cs typeface="Calibri" panose="020F0502020204030204"/>
            </a:endParaRPr>
          </a:p>
          <a:p>
            <a:pPr marL="171450" indent="-171450">
              <a:buFont typeface="Arial"/>
              <a:buChar char="•"/>
            </a:pPr>
            <a:r>
              <a:rPr lang="en-US" dirty="0"/>
              <a:t>Each VP will have components to provide for this report as outlined in the </a:t>
            </a:r>
            <a:r>
              <a:rPr lang="en-US" dirty="0">
                <a:hlinkClick r:id="rId3"/>
              </a:rPr>
              <a:t>Final Report and Presentation</a:t>
            </a:r>
            <a:r>
              <a:rPr lang="en-US" dirty="0"/>
              <a:t> Outline.</a:t>
            </a:r>
            <a:endParaRPr lang="en-US" dirty="0">
              <a:cs typeface="Calibri" panose="020F0502020204030204"/>
            </a:endParaRPr>
          </a:p>
          <a:p>
            <a:pPr marL="171450" indent="-171450">
              <a:buFont typeface="Arial"/>
              <a:buChar char="•"/>
            </a:pPr>
            <a:r>
              <a:rPr lang="en-US" dirty="0"/>
              <a:t>Begin work on this report early using placeholders for any data that might not be ready.</a:t>
            </a:r>
            <a:endParaRPr lang="en-US" dirty="0">
              <a:cs typeface="Calibri" panose="020F0502020204030204"/>
            </a:endParaRPr>
          </a:p>
          <a:p>
            <a:pPr marL="171450" indent="-171450">
              <a:buFont typeface="Arial"/>
              <a:buChar char="•"/>
            </a:pPr>
            <a:r>
              <a:rPr lang="en-US" dirty="0"/>
              <a:t>Direct students to the JA Canada Campus for examples of final reports</a:t>
            </a:r>
            <a:endParaRPr lang="en-US" dirty="0">
              <a:cs typeface="Calibri" panose="020F0502020204030204"/>
            </a:endParaRPr>
          </a:p>
          <a:p>
            <a:pPr marL="171450" indent="-171450">
              <a:buFont typeface="Arial"/>
              <a:buChar char="•"/>
            </a:pPr>
            <a:r>
              <a:rPr lang="en-US" dirty="0"/>
              <a:t>You may wish to invite all shareholders to the meeting (usually this means the company members’ family and friends). </a:t>
            </a:r>
            <a:endParaRPr lang="en-US" dirty="0">
              <a:cs typeface="Calibri" panose="020F0502020204030204"/>
            </a:endParaRPr>
          </a:p>
          <a:p>
            <a:endParaRPr lang="en-US" b="1" dirty="0">
              <a:cs typeface="Calibri"/>
            </a:endParaRPr>
          </a:p>
          <a:p>
            <a:endParaRPr lang="en-US" b="1" dirty="0">
              <a:cs typeface="Calibri"/>
            </a:endParaRPr>
          </a:p>
          <a:p>
            <a:endParaRPr lang="en-US" dirty="0">
              <a:cs typeface="+mn-lt"/>
            </a:endParaRPr>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150</a:t>
            </a:fld>
            <a:endParaRPr lang="en-US"/>
          </a:p>
        </p:txBody>
      </p:sp>
    </p:spTree>
    <p:extLst>
      <p:ext uri="{BB962C8B-B14F-4D97-AF65-F5344CB8AC3E}">
        <p14:creationId xmlns:p14="http://schemas.microsoft.com/office/powerpoint/2010/main" val="194262663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3. Review requirements described in the Final Report Outline (10 min)</a:t>
            </a:r>
          </a:p>
          <a:p>
            <a:r>
              <a:rPr lang="en-US" dirty="0"/>
              <a:t>Shareholders in JA Companies will want to know why their investment paid off or why the business failed to be profitable. Participants prepare a </a:t>
            </a:r>
            <a:r>
              <a:rPr lang="en-US" dirty="0">
                <a:hlinkClick r:id="rId3"/>
              </a:rPr>
              <a:t>Final Report and Presentation</a:t>
            </a:r>
            <a:r>
              <a:rPr lang="en-US" dirty="0"/>
              <a:t> to share their results with the people who made an investment.</a:t>
            </a:r>
            <a:endParaRPr lang="en-US" dirty="0">
              <a:cs typeface="Calibri"/>
            </a:endParaRPr>
          </a:p>
          <a:p>
            <a:pPr marL="171450" indent="-171450">
              <a:buFont typeface="Arial"/>
              <a:buChar char="•"/>
            </a:pPr>
            <a:r>
              <a:rPr lang="en-US" dirty="0"/>
              <a:t>Form a final report committee which will be chaired by either the VP HR or the VP Finance. </a:t>
            </a:r>
            <a:endParaRPr lang="en-US" dirty="0">
              <a:cs typeface="Calibri" panose="020F0502020204030204"/>
            </a:endParaRPr>
          </a:p>
          <a:p>
            <a:pPr marL="171450" indent="-171450">
              <a:buFont typeface="Arial"/>
              <a:buChar char="•"/>
            </a:pPr>
            <a:r>
              <a:rPr lang="en-US" dirty="0"/>
              <a:t>Each VP will have components to provide for this report as outlined in the </a:t>
            </a:r>
            <a:r>
              <a:rPr lang="en-US" dirty="0">
                <a:hlinkClick r:id="rId3"/>
              </a:rPr>
              <a:t>Final Report and Presentation</a:t>
            </a:r>
            <a:r>
              <a:rPr lang="en-US" dirty="0"/>
              <a:t> Outline.</a:t>
            </a:r>
            <a:endParaRPr lang="en-US" dirty="0">
              <a:cs typeface="Calibri" panose="020F0502020204030204"/>
            </a:endParaRPr>
          </a:p>
          <a:p>
            <a:pPr marL="171450" indent="-171450">
              <a:buFont typeface="Arial"/>
              <a:buChar char="•"/>
            </a:pPr>
            <a:r>
              <a:rPr lang="en-US" dirty="0"/>
              <a:t>Begin work on this report early using placeholders for any data that might not be ready.</a:t>
            </a:r>
            <a:endParaRPr lang="en-US" dirty="0">
              <a:cs typeface="Calibri" panose="020F0502020204030204"/>
            </a:endParaRPr>
          </a:p>
          <a:p>
            <a:pPr marL="171450" indent="-171450">
              <a:buFont typeface="Arial"/>
              <a:buChar char="•"/>
            </a:pPr>
            <a:r>
              <a:rPr lang="en-US" dirty="0"/>
              <a:t>Direct students to the JA Canada Campus for examples of final reports</a:t>
            </a:r>
            <a:endParaRPr lang="en-US" dirty="0">
              <a:cs typeface="Calibri" panose="020F0502020204030204"/>
            </a:endParaRPr>
          </a:p>
          <a:p>
            <a:pPr marL="171450" indent="-171450">
              <a:buFont typeface="Arial"/>
              <a:buChar char="•"/>
            </a:pPr>
            <a:r>
              <a:rPr lang="en-US" dirty="0"/>
              <a:t>You may wish to invite all shareholders to the meeting (usually this means the company members’ family and friends). </a:t>
            </a:r>
            <a:endParaRPr lang="en-US" dirty="0">
              <a:cs typeface="Calibri" panose="020F0502020204030204"/>
            </a:endParaRPr>
          </a:p>
          <a:p>
            <a:endParaRPr lang="en-US" b="1" dirty="0">
              <a:cs typeface="Calibri"/>
            </a:endParaRPr>
          </a:p>
          <a:p>
            <a:endParaRPr lang="en-US" b="1" dirty="0">
              <a:cs typeface="Calibri"/>
            </a:endParaRPr>
          </a:p>
          <a:p>
            <a:endParaRPr lang="en-US" dirty="0">
              <a:cs typeface="+mn-lt"/>
            </a:endParaRPr>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151</a:t>
            </a:fld>
            <a:endParaRPr lang="en-US"/>
          </a:p>
        </p:txBody>
      </p:sp>
    </p:spTree>
    <p:extLst>
      <p:ext uri="{BB962C8B-B14F-4D97-AF65-F5344CB8AC3E}">
        <p14:creationId xmlns:p14="http://schemas.microsoft.com/office/powerpoint/2010/main" val="97366280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3. Review requirements described in the Final Report Outline (10 min)</a:t>
            </a:r>
          </a:p>
          <a:p>
            <a:r>
              <a:rPr lang="en-US" dirty="0"/>
              <a:t>Shareholders in JA Companies will want to know why their investment paid off or why the business failed to be profitable. Participants prepare a </a:t>
            </a:r>
            <a:r>
              <a:rPr lang="en-US" dirty="0">
                <a:hlinkClick r:id="rId3"/>
              </a:rPr>
              <a:t>Final Report and Presentation</a:t>
            </a:r>
            <a:r>
              <a:rPr lang="en-US" dirty="0"/>
              <a:t> to share their results with the people who made an investment.</a:t>
            </a:r>
            <a:endParaRPr lang="en-US" dirty="0">
              <a:cs typeface="Calibri"/>
            </a:endParaRPr>
          </a:p>
          <a:p>
            <a:pPr marL="171450" indent="-171450">
              <a:buFont typeface="Arial"/>
              <a:buChar char="•"/>
            </a:pPr>
            <a:r>
              <a:rPr lang="en-US" dirty="0"/>
              <a:t>Form a final report committee which will be chaired by either the VP HR or the VP Finance. </a:t>
            </a:r>
            <a:endParaRPr lang="en-US" dirty="0">
              <a:cs typeface="Calibri" panose="020F0502020204030204"/>
            </a:endParaRPr>
          </a:p>
          <a:p>
            <a:pPr marL="171450" indent="-171450">
              <a:buFont typeface="Arial"/>
              <a:buChar char="•"/>
            </a:pPr>
            <a:r>
              <a:rPr lang="en-US" dirty="0"/>
              <a:t>Each VP will have components to provide for this report as outlined in the </a:t>
            </a:r>
            <a:r>
              <a:rPr lang="en-US" dirty="0">
                <a:hlinkClick r:id="rId3"/>
              </a:rPr>
              <a:t>Final Report and Presentation</a:t>
            </a:r>
            <a:r>
              <a:rPr lang="en-US" dirty="0"/>
              <a:t> Outline.</a:t>
            </a:r>
            <a:endParaRPr lang="en-US" dirty="0">
              <a:cs typeface="Calibri" panose="020F0502020204030204"/>
            </a:endParaRPr>
          </a:p>
          <a:p>
            <a:pPr marL="171450" indent="-171450">
              <a:buFont typeface="Arial"/>
              <a:buChar char="•"/>
            </a:pPr>
            <a:r>
              <a:rPr lang="en-US" dirty="0"/>
              <a:t>Begin work on this report early using placeholders for any data that might not be ready.</a:t>
            </a:r>
            <a:endParaRPr lang="en-US" dirty="0">
              <a:cs typeface="Calibri" panose="020F0502020204030204"/>
            </a:endParaRPr>
          </a:p>
          <a:p>
            <a:pPr marL="171450" indent="-171450">
              <a:buFont typeface="Arial"/>
              <a:buChar char="•"/>
            </a:pPr>
            <a:r>
              <a:rPr lang="en-US" dirty="0"/>
              <a:t>Direct students to the JA Canada Campus for examples of final reports</a:t>
            </a:r>
            <a:endParaRPr lang="en-US" dirty="0">
              <a:cs typeface="Calibri" panose="020F0502020204030204"/>
            </a:endParaRPr>
          </a:p>
          <a:p>
            <a:pPr marL="171450" indent="-171450">
              <a:buFont typeface="Arial"/>
              <a:buChar char="•"/>
            </a:pPr>
            <a:r>
              <a:rPr lang="en-US" dirty="0"/>
              <a:t>You may wish to invite all shareholders to the meeting (usually this means the company members’ family and friends). </a:t>
            </a:r>
            <a:endParaRPr lang="en-US" dirty="0">
              <a:cs typeface="Calibri" panose="020F0502020204030204"/>
            </a:endParaRPr>
          </a:p>
          <a:p>
            <a:endParaRPr lang="en-US" b="1" dirty="0">
              <a:cs typeface="Calibri"/>
            </a:endParaRPr>
          </a:p>
          <a:p>
            <a:endParaRPr lang="en-US" b="1" dirty="0">
              <a:cs typeface="Calibri"/>
            </a:endParaRPr>
          </a:p>
          <a:p>
            <a:endParaRPr lang="en-US" dirty="0">
              <a:cs typeface="+mn-lt"/>
            </a:endParaRPr>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152</a:t>
            </a:fld>
            <a:endParaRPr lang="en-US"/>
          </a:p>
        </p:txBody>
      </p:sp>
    </p:spTree>
    <p:extLst>
      <p:ext uri="{BB962C8B-B14F-4D97-AF65-F5344CB8AC3E}">
        <p14:creationId xmlns:p14="http://schemas.microsoft.com/office/powerpoint/2010/main" val="165264534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3. Review requirements described in the Final Report Outline (10 min)</a:t>
            </a:r>
          </a:p>
          <a:p>
            <a:r>
              <a:rPr lang="en-US" dirty="0"/>
              <a:t>Shareholders in JA Companies will want to know why their investment paid off or why the business failed to be profitable. Participants prepare a </a:t>
            </a:r>
            <a:r>
              <a:rPr lang="en-US" dirty="0">
                <a:hlinkClick r:id="rId3"/>
              </a:rPr>
              <a:t>Final Report and Presentation</a:t>
            </a:r>
            <a:r>
              <a:rPr lang="en-US" dirty="0"/>
              <a:t> to share their results with the people who made an investment.</a:t>
            </a:r>
            <a:endParaRPr lang="en-US" dirty="0">
              <a:cs typeface="Calibri"/>
            </a:endParaRPr>
          </a:p>
          <a:p>
            <a:pPr marL="171450" indent="-171450">
              <a:buFont typeface="Arial"/>
              <a:buChar char="•"/>
            </a:pPr>
            <a:r>
              <a:rPr lang="en-US" dirty="0"/>
              <a:t>Form a final report committee which will be chaired by either the VP HR or the VP Finance. </a:t>
            </a:r>
            <a:endParaRPr lang="en-US" dirty="0">
              <a:cs typeface="Calibri" panose="020F0502020204030204"/>
            </a:endParaRPr>
          </a:p>
          <a:p>
            <a:pPr marL="171450" indent="-171450">
              <a:buFont typeface="Arial"/>
              <a:buChar char="•"/>
            </a:pPr>
            <a:r>
              <a:rPr lang="en-US" dirty="0"/>
              <a:t>Each VP will have components to provide for this report as outlined in the </a:t>
            </a:r>
            <a:r>
              <a:rPr lang="en-US" dirty="0">
                <a:hlinkClick r:id="rId3"/>
              </a:rPr>
              <a:t>Final Report and Presentation</a:t>
            </a:r>
            <a:r>
              <a:rPr lang="en-US" dirty="0"/>
              <a:t> Outline.</a:t>
            </a:r>
            <a:endParaRPr lang="en-US" dirty="0">
              <a:cs typeface="Calibri" panose="020F0502020204030204"/>
            </a:endParaRPr>
          </a:p>
          <a:p>
            <a:pPr marL="171450" indent="-171450">
              <a:buFont typeface="Arial"/>
              <a:buChar char="•"/>
            </a:pPr>
            <a:r>
              <a:rPr lang="en-US" dirty="0"/>
              <a:t>Begin work on this report early using placeholders for any data that might not be ready.</a:t>
            </a:r>
            <a:endParaRPr lang="en-US" dirty="0">
              <a:cs typeface="Calibri" panose="020F0502020204030204"/>
            </a:endParaRPr>
          </a:p>
          <a:p>
            <a:pPr marL="171450" indent="-171450">
              <a:buFont typeface="Arial"/>
              <a:buChar char="•"/>
            </a:pPr>
            <a:r>
              <a:rPr lang="en-US" dirty="0"/>
              <a:t>Direct students to the JA Canada Campus for examples of final reports</a:t>
            </a:r>
            <a:endParaRPr lang="en-US" dirty="0">
              <a:cs typeface="Calibri" panose="020F0502020204030204"/>
            </a:endParaRPr>
          </a:p>
          <a:p>
            <a:pPr marL="171450" indent="-171450">
              <a:buFont typeface="Arial"/>
              <a:buChar char="•"/>
            </a:pPr>
            <a:r>
              <a:rPr lang="en-US" dirty="0"/>
              <a:t>You may wish to invite all shareholders to the meeting (usually this means the company members’ family and friends). </a:t>
            </a:r>
            <a:endParaRPr lang="en-US" dirty="0">
              <a:cs typeface="Calibri" panose="020F0502020204030204"/>
            </a:endParaRPr>
          </a:p>
          <a:p>
            <a:endParaRPr lang="en-US" b="1" dirty="0">
              <a:cs typeface="Calibri"/>
            </a:endParaRPr>
          </a:p>
          <a:p>
            <a:endParaRPr lang="en-US" b="1" dirty="0">
              <a:cs typeface="Calibri"/>
            </a:endParaRPr>
          </a:p>
          <a:p>
            <a:endParaRPr lang="en-US" dirty="0">
              <a:cs typeface="+mn-lt"/>
            </a:endParaRPr>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153</a:t>
            </a:fld>
            <a:endParaRPr lang="en-US"/>
          </a:p>
        </p:txBody>
      </p:sp>
    </p:spTree>
    <p:extLst>
      <p:ext uri="{BB962C8B-B14F-4D97-AF65-F5344CB8AC3E}">
        <p14:creationId xmlns:p14="http://schemas.microsoft.com/office/powerpoint/2010/main" val="274676371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3. Review requirements described in the Final Report Outline (10 min)</a:t>
            </a:r>
          </a:p>
          <a:p>
            <a:r>
              <a:rPr lang="en-US" dirty="0"/>
              <a:t>Shareholders in JA Companies will want to know why their investment paid off or why the business failed to be profitable. Participants prepare a </a:t>
            </a:r>
            <a:r>
              <a:rPr lang="en-US" dirty="0">
                <a:hlinkClick r:id="rId3"/>
              </a:rPr>
              <a:t>Final Report and Presentation</a:t>
            </a:r>
            <a:r>
              <a:rPr lang="en-US" dirty="0"/>
              <a:t> to share their results with the people who made an investment.</a:t>
            </a:r>
            <a:endParaRPr lang="en-US" dirty="0">
              <a:cs typeface="Calibri"/>
            </a:endParaRPr>
          </a:p>
          <a:p>
            <a:pPr marL="171450" indent="-171450">
              <a:buFont typeface="Arial"/>
              <a:buChar char="•"/>
            </a:pPr>
            <a:r>
              <a:rPr lang="en-US" dirty="0"/>
              <a:t>Form a final report committee which will be chaired by either the VP HR or the VP Finance. </a:t>
            </a:r>
            <a:endParaRPr lang="en-US" dirty="0">
              <a:cs typeface="Calibri" panose="020F0502020204030204"/>
            </a:endParaRPr>
          </a:p>
          <a:p>
            <a:pPr marL="171450" indent="-171450">
              <a:buFont typeface="Arial"/>
              <a:buChar char="•"/>
            </a:pPr>
            <a:r>
              <a:rPr lang="en-US" dirty="0"/>
              <a:t>Each VP will have components to provide for this report as outlined in the </a:t>
            </a:r>
            <a:r>
              <a:rPr lang="en-US" dirty="0">
                <a:hlinkClick r:id="rId3"/>
              </a:rPr>
              <a:t>Final Report and Presentation</a:t>
            </a:r>
            <a:r>
              <a:rPr lang="en-US" dirty="0"/>
              <a:t> Outline.</a:t>
            </a:r>
            <a:endParaRPr lang="en-US" dirty="0">
              <a:cs typeface="Calibri" panose="020F0502020204030204"/>
            </a:endParaRPr>
          </a:p>
          <a:p>
            <a:pPr marL="171450" indent="-171450">
              <a:buFont typeface="Arial"/>
              <a:buChar char="•"/>
            </a:pPr>
            <a:r>
              <a:rPr lang="en-US" dirty="0"/>
              <a:t>Begin work on this report early using placeholders for any data that might not be ready.</a:t>
            </a:r>
            <a:endParaRPr lang="en-US" dirty="0">
              <a:cs typeface="Calibri" panose="020F0502020204030204"/>
            </a:endParaRPr>
          </a:p>
          <a:p>
            <a:pPr marL="171450" indent="-171450">
              <a:buFont typeface="Arial"/>
              <a:buChar char="•"/>
            </a:pPr>
            <a:r>
              <a:rPr lang="en-US" dirty="0"/>
              <a:t>Direct students to the JA Canada Campus for examples of final reports</a:t>
            </a:r>
            <a:endParaRPr lang="en-US" dirty="0">
              <a:cs typeface="Calibri" panose="020F0502020204030204"/>
            </a:endParaRPr>
          </a:p>
          <a:p>
            <a:pPr marL="171450" indent="-171450">
              <a:buFont typeface="Arial"/>
              <a:buChar char="•"/>
            </a:pPr>
            <a:r>
              <a:rPr lang="en-US" dirty="0"/>
              <a:t>You may wish to invite all shareholders to the meeting (usually this means the company members’ family and friends). </a:t>
            </a:r>
            <a:endParaRPr lang="en-US" dirty="0">
              <a:cs typeface="Calibri" panose="020F0502020204030204"/>
            </a:endParaRPr>
          </a:p>
          <a:p>
            <a:endParaRPr lang="en-US" b="1" dirty="0">
              <a:cs typeface="Calibri"/>
            </a:endParaRPr>
          </a:p>
          <a:p>
            <a:endParaRPr lang="en-US" b="1" dirty="0">
              <a:cs typeface="Calibri"/>
            </a:endParaRPr>
          </a:p>
          <a:p>
            <a:endParaRPr lang="en-US" dirty="0">
              <a:cs typeface="+mn-lt"/>
            </a:endParaRPr>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154</a:t>
            </a:fld>
            <a:endParaRPr lang="en-US"/>
          </a:p>
        </p:txBody>
      </p:sp>
    </p:spTree>
    <p:extLst>
      <p:ext uri="{BB962C8B-B14F-4D97-AF65-F5344CB8AC3E}">
        <p14:creationId xmlns:p14="http://schemas.microsoft.com/office/powerpoint/2010/main" val="3830355047"/>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3. Review requirements described in the Final Report Outline (10 min)</a:t>
            </a:r>
          </a:p>
          <a:p>
            <a:r>
              <a:rPr lang="en-US" dirty="0"/>
              <a:t>Shareholders in JA Companies will want to know why their investment paid off or why the business failed to be profitable. Participants prepare a </a:t>
            </a:r>
            <a:r>
              <a:rPr lang="en-US" dirty="0">
                <a:hlinkClick r:id="rId3"/>
              </a:rPr>
              <a:t>Final Report and Presentation</a:t>
            </a:r>
            <a:r>
              <a:rPr lang="en-US" dirty="0"/>
              <a:t> to share their results with the people who made an investment.</a:t>
            </a:r>
            <a:endParaRPr lang="en-US" dirty="0">
              <a:cs typeface="Calibri"/>
            </a:endParaRPr>
          </a:p>
          <a:p>
            <a:pPr marL="171450" indent="-171450">
              <a:buFont typeface="Arial"/>
              <a:buChar char="•"/>
            </a:pPr>
            <a:r>
              <a:rPr lang="en-US" dirty="0"/>
              <a:t>Form a final report committee which will be chaired by either the VP HR or the VP Finance. </a:t>
            </a:r>
            <a:endParaRPr lang="en-US" dirty="0">
              <a:cs typeface="Calibri" panose="020F0502020204030204"/>
            </a:endParaRPr>
          </a:p>
          <a:p>
            <a:pPr marL="171450" indent="-171450">
              <a:buFont typeface="Arial"/>
              <a:buChar char="•"/>
            </a:pPr>
            <a:r>
              <a:rPr lang="en-US" dirty="0"/>
              <a:t>Each VP will have components to provide for this report as outlined in the </a:t>
            </a:r>
            <a:r>
              <a:rPr lang="en-US" dirty="0">
                <a:hlinkClick r:id="rId3"/>
              </a:rPr>
              <a:t>Final Report and Presentation</a:t>
            </a:r>
            <a:r>
              <a:rPr lang="en-US" dirty="0"/>
              <a:t> Outline.</a:t>
            </a:r>
            <a:endParaRPr lang="en-US" dirty="0">
              <a:cs typeface="Calibri" panose="020F0502020204030204"/>
            </a:endParaRPr>
          </a:p>
          <a:p>
            <a:pPr marL="171450" indent="-171450">
              <a:buFont typeface="Arial"/>
              <a:buChar char="•"/>
            </a:pPr>
            <a:r>
              <a:rPr lang="en-US" dirty="0"/>
              <a:t>Begin work on this report early using placeholders for any data that might not be ready.</a:t>
            </a:r>
            <a:endParaRPr lang="en-US" dirty="0">
              <a:cs typeface="Calibri" panose="020F0502020204030204"/>
            </a:endParaRPr>
          </a:p>
          <a:p>
            <a:pPr marL="171450" indent="-171450">
              <a:buFont typeface="Arial"/>
              <a:buChar char="•"/>
            </a:pPr>
            <a:r>
              <a:rPr lang="en-US" dirty="0"/>
              <a:t>Direct students to the JA Canada Campus for examples of final reports</a:t>
            </a:r>
            <a:endParaRPr lang="en-US" dirty="0">
              <a:cs typeface="Calibri" panose="020F0502020204030204"/>
            </a:endParaRPr>
          </a:p>
          <a:p>
            <a:pPr marL="171450" indent="-171450">
              <a:buFont typeface="Arial"/>
              <a:buChar char="•"/>
            </a:pPr>
            <a:r>
              <a:rPr lang="en-US" dirty="0"/>
              <a:t>You may wish to invite all shareholders to the meeting (usually this means the company members’ family and friends). </a:t>
            </a:r>
            <a:endParaRPr lang="en-US" dirty="0">
              <a:cs typeface="Calibri" panose="020F0502020204030204"/>
            </a:endParaRPr>
          </a:p>
          <a:p>
            <a:endParaRPr lang="en-US" b="1" dirty="0">
              <a:cs typeface="Calibri"/>
            </a:endParaRPr>
          </a:p>
          <a:p>
            <a:endParaRPr lang="en-US" b="1" dirty="0">
              <a:cs typeface="Calibri"/>
            </a:endParaRPr>
          </a:p>
          <a:p>
            <a:endParaRPr lang="en-US" dirty="0">
              <a:cs typeface="+mn-lt"/>
            </a:endParaRPr>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155</a:t>
            </a:fld>
            <a:endParaRPr lang="en-US"/>
          </a:p>
        </p:txBody>
      </p:sp>
    </p:spTree>
    <p:extLst>
      <p:ext uri="{BB962C8B-B14F-4D97-AF65-F5344CB8AC3E}">
        <p14:creationId xmlns:p14="http://schemas.microsoft.com/office/powerpoint/2010/main" val="363835824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3. Review requirements described in the Final Report Outline (10 min)</a:t>
            </a:r>
          </a:p>
          <a:p>
            <a:r>
              <a:rPr lang="en-US" dirty="0"/>
              <a:t>Shareholders in JA Companies will want to know why their investment paid off or why the business failed to be profitable. Participants prepare a </a:t>
            </a:r>
            <a:r>
              <a:rPr lang="en-US" dirty="0">
                <a:hlinkClick r:id="rId3"/>
              </a:rPr>
              <a:t>Final Report and Presentation</a:t>
            </a:r>
            <a:r>
              <a:rPr lang="en-US" dirty="0"/>
              <a:t> to share their results with the people who made an investment.</a:t>
            </a:r>
            <a:endParaRPr lang="en-US" dirty="0">
              <a:cs typeface="Calibri"/>
            </a:endParaRPr>
          </a:p>
          <a:p>
            <a:pPr marL="171450" indent="-171450">
              <a:buFont typeface="Arial"/>
              <a:buChar char="•"/>
            </a:pPr>
            <a:r>
              <a:rPr lang="en-US" dirty="0"/>
              <a:t>Form a final report committee which will be chaired by either the VP HR or the VP Finance. </a:t>
            </a:r>
            <a:endParaRPr lang="en-US" dirty="0">
              <a:cs typeface="Calibri" panose="020F0502020204030204"/>
            </a:endParaRPr>
          </a:p>
          <a:p>
            <a:pPr marL="171450" indent="-171450">
              <a:buFont typeface="Arial"/>
              <a:buChar char="•"/>
            </a:pPr>
            <a:r>
              <a:rPr lang="en-US" dirty="0"/>
              <a:t>Each VP will have components to provide for this report as outlined in the </a:t>
            </a:r>
            <a:r>
              <a:rPr lang="en-US" dirty="0">
                <a:hlinkClick r:id="rId3"/>
              </a:rPr>
              <a:t>Final Report and Presentation</a:t>
            </a:r>
            <a:r>
              <a:rPr lang="en-US" dirty="0"/>
              <a:t> Outline.</a:t>
            </a:r>
            <a:endParaRPr lang="en-US" dirty="0">
              <a:cs typeface="Calibri" panose="020F0502020204030204"/>
            </a:endParaRPr>
          </a:p>
          <a:p>
            <a:pPr marL="171450" indent="-171450">
              <a:buFont typeface="Arial"/>
              <a:buChar char="•"/>
            </a:pPr>
            <a:r>
              <a:rPr lang="en-US" dirty="0"/>
              <a:t>Begin work on this report early using placeholders for any data that might not be ready.</a:t>
            </a:r>
            <a:endParaRPr lang="en-US" dirty="0">
              <a:cs typeface="Calibri" panose="020F0502020204030204"/>
            </a:endParaRPr>
          </a:p>
          <a:p>
            <a:pPr marL="171450" indent="-171450">
              <a:buFont typeface="Arial"/>
              <a:buChar char="•"/>
            </a:pPr>
            <a:r>
              <a:rPr lang="en-US" dirty="0"/>
              <a:t>Direct students to the JA Canada Campus for examples of final reports</a:t>
            </a:r>
            <a:endParaRPr lang="en-US" dirty="0">
              <a:cs typeface="Calibri" panose="020F0502020204030204"/>
            </a:endParaRPr>
          </a:p>
          <a:p>
            <a:pPr marL="171450" indent="-171450">
              <a:buFont typeface="Arial"/>
              <a:buChar char="•"/>
            </a:pPr>
            <a:r>
              <a:rPr lang="en-US" dirty="0"/>
              <a:t>You may wish to invite all shareholders to the meeting (usually this means the company members’ family and friends). </a:t>
            </a:r>
            <a:endParaRPr lang="en-US" dirty="0">
              <a:cs typeface="Calibri" panose="020F0502020204030204"/>
            </a:endParaRPr>
          </a:p>
          <a:p>
            <a:endParaRPr lang="en-US" b="1" dirty="0">
              <a:cs typeface="Calibri"/>
            </a:endParaRPr>
          </a:p>
          <a:p>
            <a:endParaRPr lang="en-US" b="1" dirty="0">
              <a:cs typeface="Calibri"/>
            </a:endParaRPr>
          </a:p>
          <a:p>
            <a:endParaRPr lang="en-US" dirty="0">
              <a:cs typeface="+mn-lt"/>
            </a:endParaRPr>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156</a:t>
            </a:fld>
            <a:endParaRPr lang="en-US"/>
          </a:p>
        </p:txBody>
      </p:sp>
    </p:spTree>
    <p:extLst>
      <p:ext uri="{BB962C8B-B14F-4D97-AF65-F5344CB8AC3E}">
        <p14:creationId xmlns:p14="http://schemas.microsoft.com/office/powerpoint/2010/main" val="3416306128"/>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3. Review requirements described in the Final Report Outline (10 min)</a:t>
            </a:r>
          </a:p>
          <a:p>
            <a:r>
              <a:rPr lang="en-US" dirty="0"/>
              <a:t>Shareholders in JA Companies will want to know why their investment paid off or why the business failed to be profitable. Participants prepare a </a:t>
            </a:r>
            <a:r>
              <a:rPr lang="en-US" dirty="0">
                <a:hlinkClick r:id="rId3"/>
              </a:rPr>
              <a:t>Final Report and Presentation</a:t>
            </a:r>
            <a:r>
              <a:rPr lang="en-US" dirty="0"/>
              <a:t> to share their results with the people who made an investment.</a:t>
            </a:r>
            <a:endParaRPr lang="en-US" dirty="0">
              <a:cs typeface="Calibri"/>
            </a:endParaRPr>
          </a:p>
          <a:p>
            <a:pPr marL="171450" indent="-171450">
              <a:buFont typeface="Arial"/>
              <a:buChar char="•"/>
            </a:pPr>
            <a:r>
              <a:rPr lang="en-US" dirty="0"/>
              <a:t>Form a final report committee which will be chaired by either the VP HR or the VP Finance. </a:t>
            </a:r>
            <a:endParaRPr lang="en-US" dirty="0">
              <a:cs typeface="Calibri" panose="020F0502020204030204"/>
            </a:endParaRPr>
          </a:p>
          <a:p>
            <a:pPr marL="171450" indent="-171450">
              <a:buFont typeface="Arial"/>
              <a:buChar char="•"/>
            </a:pPr>
            <a:r>
              <a:rPr lang="en-US" dirty="0"/>
              <a:t>Each VP will have components to provide for this report as outlined in the </a:t>
            </a:r>
            <a:r>
              <a:rPr lang="en-US" dirty="0">
                <a:hlinkClick r:id="rId3"/>
              </a:rPr>
              <a:t>Final Report and Presentation</a:t>
            </a:r>
            <a:r>
              <a:rPr lang="en-US" dirty="0"/>
              <a:t> Outline.</a:t>
            </a:r>
            <a:endParaRPr lang="en-US" dirty="0">
              <a:cs typeface="Calibri" panose="020F0502020204030204"/>
            </a:endParaRPr>
          </a:p>
          <a:p>
            <a:pPr marL="171450" indent="-171450">
              <a:buFont typeface="Arial"/>
              <a:buChar char="•"/>
            </a:pPr>
            <a:r>
              <a:rPr lang="en-US" dirty="0"/>
              <a:t>Begin work on this report early using placeholders for any data that might not be ready.</a:t>
            </a:r>
            <a:endParaRPr lang="en-US" dirty="0">
              <a:cs typeface="Calibri" panose="020F0502020204030204"/>
            </a:endParaRPr>
          </a:p>
          <a:p>
            <a:pPr marL="171450" indent="-171450">
              <a:buFont typeface="Arial"/>
              <a:buChar char="•"/>
            </a:pPr>
            <a:r>
              <a:rPr lang="en-US" dirty="0"/>
              <a:t>Direct students to the JA Canada Campus for examples of final reports</a:t>
            </a:r>
            <a:endParaRPr lang="en-US" dirty="0">
              <a:cs typeface="Calibri" panose="020F0502020204030204"/>
            </a:endParaRPr>
          </a:p>
          <a:p>
            <a:pPr marL="171450" indent="-171450">
              <a:buFont typeface="Arial"/>
              <a:buChar char="•"/>
            </a:pPr>
            <a:r>
              <a:rPr lang="en-US" dirty="0"/>
              <a:t>You may wish to invite all shareholders to the meeting (usually this means the company members’ family and friends). </a:t>
            </a:r>
            <a:endParaRPr lang="en-US" dirty="0">
              <a:cs typeface="Calibri" panose="020F0502020204030204"/>
            </a:endParaRPr>
          </a:p>
          <a:p>
            <a:endParaRPr lang="en-US" b="1" dirty="0">
              <a:cs typeface="Calibri"/>
            </a:endParaRPr>
          </a:p>
          <a:p>
            <a:endParaRPr lang="en-US" b="1" dirty="0">
              <a:cs typeface="Calibri"/>
            </a:endParaRPr>
          </a:p>
          <a:p>
            <a:endParaRPr lang="en-US" dirty="0">
              <a:cs typeface="+mn-lt"/>
            </a:endParaRPr>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157</a:t>
            </a:fld>
            <a:endParaRPr lang="en-US"/>
          </a:p>
        </p:txBody>
      </p:sp>
    </p:spTree>
    <p:extLst>
      <p:ext uri="{BB962C8B-B14F-4D97-AF65-F5344CB8AC3E}">
        <p14:creationId xmlns:p14="http://schemas.microsoft.com/office/powerpoint/2010/main" val="3868252862"/>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3. Review requirements described in the Final Report Outline (10 min)</a:t>
            </a:r>
          </a:p>
          <a:p>
            <a:r>
              <a:rPr lang="en-US" dirty="0"/>
              <a:t>Shareholders in JA Companies will want to know why their investment paid off or why the business failed to be profitable. Participants prepare a </a:t>
            </a:r>
            <a:r>
              <a:rPr lang="en-US" dirty="0">
                <a:hlinkClick r:id="rId3"/>
              </a:rPr>
              <a:t>Final Report and Presentation</a:t>
            </a:r>
            <a:r>
              <a:rPr lang="en-US" dirty="0"/>
              <a:t> to share their results with the people who made an investment.</a:t>
            </a:r>
            <a:endParaRPr lang="en-US" dirty="0">
              <a:cs typeface="Calibri"/>
            </a:endParaRPr>
          </a:p>
          <a:p>
            <a:pPr marL="171450" indent="-171450">
              <a:buFont typeface="Arial"/>
              <a:buChar char="•"/>
            </a:pPr>
            <a:r>
              <a:rPr lang="en-US" dirty="0"/>
              <a:t>Form a final report committee which will be chaired by either the VP HR or the VP Finance. </a:t>
            </a:r>
            <a:endParaRPr lang="en-US" dirty="0">
              <a:cs typeface="Calibri" panose="020F0502020204030204"/>
            </a:endParaRPr>
          </a:p>
          <a:p>
            <a:pPr marL="171450" indent="-171450">
              <a:buFont typeface="Arial"/>
              <a:buChar char="•"/>
            </a:pPr>
            <a:r>
              <a:rPr lang="en-US" dirty="0"/>
              <a:t>Each VP will have components to provide for this report as outlined in the </a:t>
            </a:r>
            <a:r>
              <a:rPr lang="en-US" dirty="0">
                <a:hlinkClick r:id="rId3"/>
              </a:rPr>
              <a:t>Final Report and Presentation</a:t>
            </a:r>
            <a:r>
              <a:rPr lang="en-US" dirty="0"/>
              <a:t> Outline.</a:t>
            </a:r>
            <a:endParaRPr lang="en-US" dirty="0">
              <a:cs typeface="Calibri" panose="020F0502020204030204"/>
            </a:endParaRPr>
          </a:p>
          <a:p>
            <a:pPr marL="171450" indent="-171450">
              <a:buFont typeface="Arial"/>
              <a:buChar char="•"/>
            </a:pPr>
            <a:r>
              <a:rPr lang="en-US" dirty="0"/>
              <a:t>Begin work on this report early using placeholders for any data that might not be ready.</a:t>
            </a:r>
            <a:endParaRPr lang="en-US" dirty="0">
              <a:cs typeface="Calibri" panose="020F0502020204030204"/>
            </a:endParaRPr>
          </a:p>
          <a:p>
            <a:pPr marL="171450" indent="-171450">
              <a:buFont typeface="Arial"/>
              <a:buChar char="•"/>
            </a:pPr>
            <a:r>
              <a:rPr lang="en-US" dirty="0"/>
              <a:t>Direct students to the JA Canada Campus for examples of final reports</a:t>
            </a:r>
            <a:endParaRPr lang="en-US" dirty="0">
              <a:cs typeface="Calibri" panose="020F0502020204030204"/>
            </a:endParaRPr>
          </a:p>
          <a:p>
            <a:pPr marL="171450" indent="-171450">
              <a:buFont typeface="Arial"/>
              <a:buChar char="•"/>
            </a:pPr>
            <a:r>
              <a:rPr lang="en-US" dirty="0"/>
              <a:t>You may wish to invite all shareholders to the meeting (usually this means the company members’ family and friends). </a:t>
            </a:r>
            <a:endParaRPr lang="en-US" dirty="0">
              <a:cs typeface="Calibri" panose="020F0502020204030204"/>
            </a:endParaRPr>
          </a:p>
          <a:p>
            <a:endParaRPr lang="en-US" b="1" dirty="0">
              <a:cs typeface="Calibri"/>
            </a:endParaRPr>
          </a:p>
          <a:p>
            <a:endParaRPr lang="en-US" b="1" dirty="0">
              <a:cs typeface="Calibri"/>
            </a:endParaRPr>
          </a:p>
          <a:p>
            <a:endParaRPr lang="en-US" dirty="0">
              <a:cs typeface="+mn-lt"/>
            </a:endParaRPr>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158</a:t>
            </a:fld>
            <a:endParaRPr lang="en-US"/>
          </a:p>
        </p:txBody>
      </p:sp>
    </p:spTree>
    <p:extLst>
      <p:ext uri="{BB962C8B-B14F-4D97-AF65-F5344CB8AC3E}">
        <p14:creationId xmlns:p14="http://schemas.microsoft.com/office/powerpoint/2010/main" val="3696265496"/>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3. Review requirements described in the Final Report Outline (10 min)</a:t>
            </a:r>
          </a:p>
          <a:p>
            <a:r>
              <a:rPr lang="en-US" dirty="0"/>
              <a:t>Shareholders in JA Companies will want to know why their investment paid off or why the business failed to be profitable. Participants prepare a </a:t>
            </a:r>
            <a:r>
              <a:rPr lang="en-US" dirty="0">
                <a:hlinkClick r:id="rId3"/>
              </a:rPr>
              <a:t>Final Report and Presentation</a:t>
            </a:r>
            <a:r>
              <a:rPr lang="en-US" dirty="0"/>
              <a:t> to share their results with the people who made an investment.</a:t>
            </a:r>
            <a:endParaRPr lang="en-US" dirty="0">
              <a:cs typeface="Calibri"/>
            </a:endParaRPr>
          </a:p>
          <a:p>
            <a:pPr marL="171450" indent="-171450">
              <a:buFont typeface="Arial"/>
              <a:buChar char="•"/>
            </a:pPr>
            <a:r>
              <a:rPr lang="en-US" dirty="0"/>
              <a:t>Form a final report committee which will be chaired by either the VP HR or the VP Finance. </a:t>
            </a:r>
            <a:endParaRPr lang="en-US" dirty="0">
              <a:cs typeface="Calibri" panose="020F0502020204030204"/>
            </a:endParaRPr>
          </a:p>
          <a:p>
            <a:pPr marL="171450" indent="-171450">
              <a:buFont typeface="Arial"/>
              <a:buChar char="•"/>
            </a:pPr>
            <a:r>
              <a:rPr lang="en-US" dirty="0"/>
              <a:t>Each VP will have components to provide for this report as outlined in the </a:t>
            </a:r>
            <a:r>
              <a:rPr lang="en-US" dirty="0">
                <a:hlinkClick r:id="rId3"/>
              </a:rPr>
              <a:t>Final Report and Presentation</a:t>
            </a:r>
            <a:r>
              <a:rPr lang="en-US" dirty="0"/>
              <a:t> Outline.</a:t>
            </a:r>
            <a:endParaRPr lang="en-US" dirty="0">
              <a:cs typeface="Calibri" panose="020F0502020204030204"/>
            </a:endParaRPr>
          </a:p>
          <a:p>
            <a:pPr marL="171450" indent="-171450">
              <a:buFont typeface="Arial"/>
              <a:buChar char="•"/>
            </a:pPr>
            <a:r>
              <a:rPr lang="en-US" dirty="0"/>
              <a:t>Begin work on this report early using placeholders for any data that might not be ready.</a:t>
            </a:r>
            <a:endParaRPr lang="en-US" dirty="0">
              <a:cs typeface="Calibri" panose="020F0502020204030204"/>
            </a:endParaRPr>
          </a:p>
          <a:p>
            <a:pPr marL="171450" indent="-171450">
              <a:buFont typeface="Arial"/>
              <a:buChar char="•"/>
            </a:pPr>
            <a:r>
              <a:rPr lang="en-US" dirty="0"/>
              <a:t>Direct students to the JA Canada Campus for examples of final reports</a:t>
            </a:r>
            <a:endParaRPr lang="en-US" dirty="0">
              <a:cs typeface="Calibri" panose="020F0502020204030204"/>
            </a:endParaRPr>
          </a:p>
          <a:p>
            <a:pPr marL="171450" indent="-171450">
              <a:buFont typeface="Arial"/>
              <a:buChar char="•"/>
            </a:pPr>
            <a:r>
              <a:rPr lang="en-US" dirty="0"/>
              <a:t>You may wish to invite all shareholders to the meeting (usually this means the company members’ family and friends). </a:t>
            </a:r>
            <a:endParaRPr lang="en-US" dirty="0">
              <a:cs typeface="Calibri" panose="020F0502020204030204"/>
            </a:endParaRPr>
          </a:p>
          <a:p>
            <a:endParaRPr lang="en-US" b="1" dirty="0">
              <a:cs typeface="Calibri"/>
            </a:endParaRPr>
          </a:p>
          <a:p>
            <a:endParaRPr lang="en-US" b="1" dirty="0">
              <a:cs typeface="Calibri"/>
            </a:endParaRPr>
          </a:p>
          <a:p>
            <a:endParaRPr lang="en-US" dirty="0">
              <a:cs typeface="+mn-lt"/>
            </a:endParaRPr>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159</a:t>
            </a:fld>
            <a:endParaRPr lang="en-US"/>
          </a:p>
        </p:txBody>
      </p:sp>
    </p:spTree>
    <p:extLst>
      <p:ext uri="{BB962C8B-B14F-4D97-AF65-F5344CB8AC3E}">
        <p14:creationId xmlns:p14="http://schemas.microsoft.com/office/powerpoint/2010/main" val="79347189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Management Team Check-in</a:t>
            </a:r>
            <a:endParaRPr lang="en-US" dirty="0"/>
          </a:p>
          <a:p>
            <a:r>
              <a:rPr lang="en-US" dirty="0"/>
              <a:t>During this Phase, Mentors are encouraged to conduct an informal management check-in between weeks 8-9. The members of the management team will have been in their roles for a few weeks and completed planning therefore it is time to check-in to see how they are feeling and if they are on task. This meeting offers an opportunity to provide constructive feedback, acknowledge efforts and provide some coaching as needed.</a:t>
            </a:r>
            <a:endParaRPr lang="en-US" dirty="0">
              <a:cs typeface="Calibri"/>
            </a:endParaRPr>
          </a:p>
          <a:p>
            <a:r>
              <a:rPr lang="en-US" dirty="0"/>
              <a:t>Consider guiding the conversation with the following questions:</a:t>
            </a:r>
            <a:endParaRPr lang="en-US" dirty="0">
              <a:cs typeface="Calibri"/>
            </a:endParaRPr>
          </a:p>
          <a:p>
            <a:pPr marL="171450" indent="-171450">
              <a:buFont typeface="Arial"/>
              <a:buChar char="•"/>
            </a:pPr>
            <a:r>
              <a:rPr lang="en-US" dirty="0"/>
              <a:t>How are you feeling? What are you experiencing?</a:t>
            </a:r>
            <a:endParaRPr lang="en-US" dirty="0">
              <a:cs typeface="Calibri"/>
            </a:endParaRPr>
          </a:p>
          <a:p>
            <a:pPr marL="171450" indent="-171450">
              <a:buFont typeface="Arial"/>
              <a:buChar char="•"/>
            </a:pPr>
            <a:r>
              <a:rPr lang="en-US" dirty="0"/>
              <a:t>How do you feel with the support you are receiving in your role? </a:t>
            </a:r>
            <a:endParaRPr lang="en-US" dirty="0">
              <a:cs typeface="Calibri"/>
            </a:endParaRPr>
          </a:p>
          <a:p>
            <a:pPr marL="171450" indent="-171450">
              <a:buFont typeface="Arial"/>
              <a:buChar char="•"/>
            </a:pPr>
            <a:r>
              <a:rPr lang="en-US" dirty="0"/>
              <a:t>On a scale of 1-10, how would you rate your team’s engagement?</a:t>
            </a:r>
            <a:endParaRPr lang="en-US" dirty="0">
              <a:cs typeface="Calibri"/>
            </a:endParaRPr>
          </a:p>
          <a:p>
            <a:pPr marL="171450" indent="-171450">
              <a:buFont typeface="Arial"/>
              <a:buChar char="•"/>
            </a:pPr>
            <a:r>
              <a:rPr lang="en-US" dirty="0"/>
              <a:t>Do you feel that all Company members are abiding by the Code of Ethics and applying the Test of Disclosure when needed?</a:t>
            </a:r>
            <a:endParaRPr lang="en-US" dirty="0">
              <a:cs typeface="Calibri"/>
            </a:endParaRPr>
          </a:p>
          <a:p>
            <a:pPr marL="171450" indent="-171450">
              <a:buFont typeface="Arial"/>
              <a:buChar char="•"/>
            </a:pPr>
            <a:r>
              <a:rPr lang="en-US" dirty="0"/>
              <a:t>Do you feel there is something else I (Mentor) or JA can do to support you or the Company overall?</a:t>
            </a:r>
            <a:endParaRPr lang="en-US" dirty="0">
              <a:cs typeface="Calibri"/>
            </a:endParaRPr>
          </a:p>
          <a:p>
            <a:r>
              <a:rPr lang="en-US" dirty="0"/>
              <a:t>At the same time, conduct an informal check-in with members from each department to see how they are feeling and if they have concerns about the company’s direction. If concerns or challenges arise during these check-ins, discuss them with your Program Manager to determine the best course of action.</a:t>
            </a:r>
            <a:br>
              <a:rPr lang="en-US" dirty="0">
                <a:cs typeface="+mn-lt"/>
              </a:rPr>
            </a:br>
            <a:endParaRPr lang="en-US" dirty="0"/>
          </a:p>
          <a:p>
            <a:r>
              <a:rPr lang="en-US" dirty="0"/>
              <a:t>Flexible Lessons Mentors may choose to deliver the two lessons below as mini-lessons during Week 8-10. </a:t>
            </a:r>
            <a:endParaRPr lang="en-US" dirty="0">
              <a:cs typeface="Calibri" panose="020F0502020204030204"/>
            </a:endParaRPr>
          </a:p>
          <a:p>
            <a:endParaRPr lang="en-US" dirty="0">
              <a:cs typeface="Calibri" panose="020F0502020204030204"/>
            </a:endParaRPr>
          </a:p>
          <a:p>
            <a:pPr lvl="3"/>
            <a:br>
              <a:rPr lang="en-US" dirty="0"/>
            </a:br>
            <a:endParaRPr lang="en-US" dirty="0"/>
          </a:p>
          <a:p>
            <a:endParaRPr lang="en-US" dirty="0">
              <a:cs typeface="Calibri"/>
            </a:endParaRPr>
          </a:p>
          <a:p>
            <a:br>
              <a:rPr lang="en-US" dirty="0"/>
            </a:br>
            <a:endParaRPr lang="en-US" dirty="0"/>
          </a:p>
          <a:p>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70B95862-F9D6-4E8A-9895-EAE955BF0C24}" type="slidenum">
              <a:rPr lang="en-US" smtClean="0"/>
              <a:t>160</a:t>
            </a:fld>
            <a:endParaRPr lang="en-US"/>
          </a:p>
        </p:txBody>
      </p:sp>
    </p:spTree>
    <p:extLst>
      <p:ext uri="{BB962C8B-B14F-4D97-AF65-F5344CB8AC3E}">
        <p14:creationId xmlns:p14="http://schemas.microsoft.com/office/powerpoint/2010/main" val="301072437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Wrap-up (5 min)</a:t>
            </a:r>
            <a:br>
              <a:rPr lang="en-CA">
                <a:cs typeface="+mn-lt"/>
              </a:rPr>
            </a:br>
            <a:endParaRPr lang="en-CA"/>
          </a:p>
          <a:p>
            <a:r>
              <a:rPr lang="en-CA"/>
              <a:t>Create an opening to allow students to ask questions or provide feedback on how they are feeling to date. </a:t>
            </a:r>
            <a:endParaRPr lang="en-CA">
              <a:cs typeface="Calibri" panose="020F0502020204030204"/>
            </a:endParaRPr>
          </a:p>
          <a:p>
            <a:endParaRPr lang="en-CA" b="1">
              <a:cs typeface="Calibri"/>
            </a:endParaRPr>
          </a:p>
          <a:p>
            <a:endParaRPr lang="en-CA" b="1">
              <a:cs typeface="Calibri"/>
            </a:endParaRPr>
          </a:p>
          <a:p>
            <a:endParaRPr lang="en-CA">
              <a:cs typeface="Calibri"/>
            </a:endParaRPr>
          </a:p>
          <a:p>
            <a:pPr marL="285750" indent="-285750">
              <a:buFont typeface="Arial,Sans-Serif"/>
              <a:buChar char="•"/>
            </a:pPr>
            <a:endParaRPr lang="en-CA">
              <a:cs typeface="Calibri"/>
            </a:endParaRPr>
          </a:p>
          <a:p>
            <a:endParaRPr lang="en-CA">
              <a:cs typeface="Calibri"/>
            </a:endParaRPr>
          </a:p>
          <a:p>
            <a:pPr marL="285750" indent="-285750">
              <a:buFont typeface="Arial,Sans-Serif"/>
              <a:buChar char="•"/>
            </a:pPr>
            <a:endParaRPr lang="en-CA">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161</a:t>
            </a:fld>
            <a:endParaRPr lang="en-US"/>
          </a:p>
        </p:txBody>
      </p:sp>
    </p:spTree>
    <p:extLst>
      <p:ext uri="{BB962C8B-B14F-4D97-AF65-F5344CB8AC3E}">
        <p14:creationId xmlns:p14="http://schemas.microsoft.com/office/powerpoint/2010/main" val="2307329862"/>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1. Company Meeting (10 min)</a:t>
            </a:r>
          </a:p>
          <a:p>
            <a:r>
              <a:rPr lang="en-US"/>
              <a:t>Allow the team to conduct their weekly team meeting and take attendance.</a:t>
            </a:r>
            <a:endParaRPr lang="en-US">
              <a:cs typeface="Calibri"/>
            </a:endParaRPr>
          </a:p>
          <a:p>
            <a:r>
              <a:rPr lang="en-US" b="1"/>
              <a:t>Review Sample Meeting Agenda - Final Status Meeting (20 min)</a:t>
            </a:r>
            <a:endParaRPr lang="en-US" b="1">
              <a:cs typeface="Calibri"/>
            </a:endParaRPr>
          </a:p>
          <a:p>
            <a:r>
              <a:rPr lang="en-US"/>
              <a:t>Review the </a:t>
            </a:r>
            <a:r>
              <a:rPr lang="en-US">
                <a:hlinkClick r:id="rId3"/>
              </a:rPr>
              <a:t>Sample Meeting Agenda - Final Status Meeting</a:t>
            </a:r>
            <a:endParaRPr lang="en-US"/>
          </a:p>
          <a:p>
            <a:r>
              <a:rPr lang="en-US"/>
              <a:t>Allow time for the President to set their agenda for their Final Status Meeting and communicate/share it with the Company</a:t>
            </a:r>
            <a:endParaRPr lang="en-US">
              <a:cs typeface="Calibri"/>
            </a:endParaRPr>
          </a:p>
          <a:p>
            <a:r>
              <a:rPr lang="en-US" b="1"/>
              <a:t>Finalize records, data, and compile reports (50 min)</a:t>
            </a:r>
            <a:endParaRPr lang="en-US" b="1">
              <a:cs typeface="Calibri"/>
            </a:endParaRPr>
          </a:p>
          <a:p>
            <a:r>
              <a:rPr lang="en-US"/>
              <a:t>Provide support as students finalize their data entry and records.</a:t>
            </a:r>
            <a:endParaRPr lang="en-US">
              <a:cs typeface="Calibri"/>
            </a:endParaRPr>
          </a:p>
          <a:p>
            <a:r>
              <a:rPr lang="en-US"/>
              <a:t>Mentors should take time to review final records and ensure the Income Statement and Balance Sheet are completed properly.</a:t>
            </a:r>
            <a:endParaRPr lang="en-US">
              <a:cs typeface="Calibri" panose="020F0502020204030204"/>
            </a:endParaRPr>
          </a:p>
          <a:p>
            <a:br>
              <a:rPr lang="en-US">
                <a:cs typeface="+mn-lt"/>
              </a:rPr>
            </a:br>
            <a:endParaRPr lang="en-US">
              <a:cs typeface="Calibri"/>
            </a:endParaRPr>
          </a:p>
          <a:p>
            <a:endParaRPr lang="en-US">
              <a:cs typeface="Calibri"/>
            </a:endParaRPr>
          </a:p>
          <a:p>
            <a:br>
              <a:rPr lang="en-US"/>
            </a:br>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162</a:t>
            </a:fld>
            <a:endParaRPr lang="en-US"/>
          </a:p>
        </p:txBody>
      </p:sp>
    </p:spTree>
    <p:extLst>
      <p:ext uri="{BB962C8B-B14F-4D97-AF65-F5344CB8AC3E}">
        <p14:creationId xmlns:p14="http://schemas.microsoft.com/office/powerpoint/2010/main" val="23639294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1. Company Meeting (10 min)</a:t>
            </a:r>
          </a:p>
          <a:p>
            <a:r>
              <a:rPr lang="en-US"/>
              <a:t>Allow the team to conduct their weekly team meeting and take attendance.</a:t>
            </a:r>
            <a:endParaRPr lang="en-US">
              <a:cs typeface="Calibri"/>
            </a:endParaRPr>
          </a:p>
          <a:p>
            <a:r>
              <a:rPr lang="en-US" b="1"/>
              <a:t>Review Sample Meeting Agenda - Final Status Meeting (20 min)</a:t>
            </a:r>
            <a:endParaRPr lang="en-US" b="1">
              <a:cs typeface="Calibri"/>
            </a:endParaRPr>
          </a:p>
          <a:p>
            <a:r>
              <a:rPr lang="en-US"/>
              <a:t>Review the </a:t>
            </a:r>
            <a:r>
              <a:rPr lang="en-US">
                <a:hlinkClick r:id="rId3"/>
              </a:rPr>
              <a:t>Sample Meeting Agenda - Final Status Meeting</a:t>
            </a:r>
            <a:endParaRPr lang="en-US"/>
          </a:p>
          <a:p>
            <a:r>
              <a:rPr lang="en-US"/>
              <a:t>Allow time for the President to set their agenda for their Final Status Meeting and communicate/share it with the Company</a:t>
            </a:r>
            <a:endParaRPr lang="en-US">
              <a:cs typeface="Calibri"/>
            </a:endParaRPr>
          </a:p>
          <a:p>
            <a:r>
              <a:rPr lang="en-US" b="1"/>
              <a:t>Finalize records, data, and compile reports (50 min)</a:t>
            </a:r>
            <a:endParaRPr lang="en-US" b="1">
              <a:cs typeface="Calibri"/>
            </a:endParaRPr>
          </a:p>
          <a:p>
            <a:r>
              <a:rPr lang="en-US"/>
              <a:t>Provide support as students finalize their data entry and records.</a:t>
            </a:r>
            <a:endParaRPr lang="en-US">
              <a:cs typeface="Calibri"/>
            </a:endParaRPr>
          </a:p>
          <a:p>
            <a:r>
              <a:rPr lang="en-US"/>
              <a:t>Mentors should take time to review final records and ensure the Income Statement and Balance Sheet are completed properly.</a:t>
            </a:r>
            <a:endParaRPr lang="en-US">
              <a:cs typeface="Calibri" panose="020F0502020204030204"/>
            </a:endParaRPr>
          </a:p>
          <a:p>
            <a:br>
              <a:rPr lang="en-US">
                <a:cs typeface="+mn-lt"/>
              </a:rPr>
            </a:br>
            <a:endParaRPr lang="en-US">
              <a:cs typeface="Calibri"/>
            </a:endParaRPr>
          </a:p>
          <a:p>
            <a:endParaRPr lang="en-US">
              <a:cs typeface="Calibri"/>
            </a:endParaRPr>
          </a:p>
          <a:p>
            <a:br>
              <a:rPr lang="en-US"/>
            </a:br>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163</a:t>
            </a:fld>
            <a:endParaRPr lang="en-US"/>
          </a:p>
        </p:txBody>
      </p:sp>
    </p:spTree>
    <p:extLst>
      <p:ext uri="{BB962C8B-B14F-4D97-AF65-F5344CB8AC3E}">
        <p14:creationId xmlns:p14="http://schemas.microsoft.com/office/powerpoint/2010/main" val="257405710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Management Team Check-in</a:t>
            </a:r>
            <a:endParaRPr lang="en-US"/>
          </a:p>
          <a:p>
            <a:r>
              <a:rPr lang="en-US"/>
              <a:t>During this Phase, Mentors are encouraged to conduct an informal management check-in between weeks 8-9. The members of the management team will have been in their roles for a few weeks and completed planning therefore it is time to check-in to see how they are feeling and if they are on task. This meeting offers an opportunity to provide constructive feedback, acknowledge efforts and provide some coaching as needed.</a:t>
            </a:r>
            <a:endParaRPr lang="en-US">
              <a:cs typeface="Calibri"/>
            </a:endParaRPr>
          </a:p>
          <a:p>
            <a:r>
              <a:rPr lang="en-US"/>
              <a:t>Consider guiding the conversation with the following questions:</a:t>
            </a:r>
            <a:endParaRPr lang="en-US">
              <a:cs typeface="Calibri"/>
            </a:endParaRPr>
          </a:p>
          <a:p>
            <a:pPr marL="171450" indent="-171450">
              <a:buFont typeface="Arial"/>
              <a:buChar char="•"/>
            </a:pPr>
            <a:r>
              <a:rPr lang="en-US"/>
              <a:t>How are you feeling? What are you experiencing?</a:t>
            </a:r>
            <a:endParaRPr lang="en-US">
              <a:cs typeface="Calibri"/>
            </a:endParaRPr>
          </a:p>
          <a:p>
            <a:pPr marL="171450" indent="-171450">
              <a:buFont typeface="Arial"/>
              <a:buChar char="•"/>
            </a:pPr>
            <a:r>
              <a:rPr lang="en-US"/>
              <a:t>How do you feel with the support you are receiving in your role? </a:t>
            </a:r>
            <a:endParaRPr lang="en-US">
              <a:cs typeface="Calibri"/>
            </a:endParaRPr>
          </a:p>
          <a:p>
            <a:pPr marL="171450" indent="-171450">
              <a:buFont typeface="Arial"/>
              <a:buChar char="•"/>
            </a:pPr>
            <a:r>
              <a:rPr lang="en-US"/>
              <a:t>On a scale of 1-10, how would you rate your team’s engagement?</a:t>
            </a:r>
            <a:endParaRPr lang="en-US">
              <a:cs typeface="Calibri"/>
            </a:endParaRPr>
          </a:p>
          <a:p>
            <a:pPr marL="171450" indent="-171450">
              <a:buFont typeface="Arial"/>
              <a:buChar char="•"/>
            </a:pPr>
            <a:r>
              <a:rPr lang="en-US"/>
              <a:t>Do you feel that all Company members are abiding by the Code of Ethics and applying the Test of Disclosure when needed?</a:t>
            </a:r>
            <a:endParaRPr lang="en-US">
              <a:cs typeface="Calibri"/>
            </a:endParaRPr>
          </a:p>
          <a:p>
            <a:pPr marL="171450" indent="-171450">
              <a:buFont typeface="Arial"/>
              <a:buChar char="•"/>
            </a:pPr>
            <a:r>
              <a:rPr lang="en-US"/>
              <a:t>Do you feel there is something else I (Mentor) or JA can do to support you or the Company overall?</a:t>
            </a:r>
            <a:endParaRPr lang="en-US">
              <a:cs typeface="Calibri"/>
            </a:endParaRPr>
          </a:p>
          <a:p>
            <a:r>
              <a:rPr lang="en-US"/>
              <a:t>At the same time, conduct an informal check-in with members from each department to see how they are feeling and if they have concerns about the company’s direction. If concerns or challenges arise during these check-ins, discuss them with your Program Manager to determine the best course of action.</a:t>
            </a:r>
            <a:br>
              <a:rPr lang="en-US">
                <a:cs typeface="+mn-lt"/>
              </a:rPr>
            </a:br>
            <a:endParaRPr lang="en-US"/>
          </a:p>
          <a:p>
            <a:r>
              <a:rPr lang="en-US"/>
              <a:t>Flexible Lessons Mentors may choose to deliver the two lessons below as mini-lessons during Week 8-10. </a:t>
            </a:r>
            <a:endParaRPr lang="en-US">
              <a:cs typeface="Calibri" panose="020F0502020204030204"/>
            </a:endParaRPr>
          </a:p>
          <a:p>
            <a:endParaRPr lang="en-US">
              <a:cs typeface="Calibri" panose="020F0502020204030204"/>
            </a:endParaRPr>
          </a:p>
          <a:p>
            <a:pPr lvl="3"/>
            <a:br>
              <a:rPr lang="en-US"/>
            </a:br>
            <a:endParaRPr lang="en-US"/>
          </a:p>
          <a:p>
            <a:endParaRPr lang="en-US">
              <a:cs typeface="Calibri"/>
            </a:endParaRPr>
          </a:p>
          <a:p>
            <a:br>
              <a:rPr lang="en-US"/>
            </a:br>
            <a:endParaRPr lang="en-US"/>
          </a:p>
          <a:p>
            <a:endParaRPr lang="en-US">
              <a:cs typeface="Calibri" panose="020F0502020204030204"/>
            </a:endParaRPr>
          </a:p>
          <a:p>
            <a:br>
              <a:rPr lang="en-US"/>
            </a:br>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164</a:t>
            </a:fld>
            <a:endParaRPr lang="en-US"/>
          </a:p>
        </p:txBody>
      </p:sp>
    </p:spTree>
    <p:extLst>
      <p:ext uri="{BB962C8B-B14F-4D97-AF65-F5344CB8AC3E}">
        <p14:creationId xmlns:p14="http://schemas.microsoft.com/office/powerpoint/2010/main" val="118843434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Wrap-up (5 min)</a:t>
            </a:r>
            <a:br>
              <a:rPr lang="en-CA">
                <a:cs typeface="+mn-lt"/>
              </a:rPr>
            </a:br>
            <a:endParaRPr lang="en-CA"/>
          </a:p>
          <a:p>
            <a:r>
              <a:rPr lang="en-CA"/>
              <a:t>Create an opening to allow students to ask questions or provide feedback on how they are feeling to date. </a:t>
            </a:r>
            <a:endParaRPr lang="en-CA">
              <a:cs typeface="Calibri" panose="020F0502020204030204"/>
            </a:endParaRPr>
          </a:p>
          <a:p>
            <a:pPr lvl="3"/>
            <a:endParaRPr lang="en-CA">
              <a:cs typeface="Calibri" panose="020F0502020204030204"/>
            </a:endParaRPr>
          </a:p>
          <a:p>
            <a:endParaRPr lang="en-CA" b="1">
              <a:cs typeface="Calibri"/>
            </a:endParaRPr>
          </a:p>
          <a:p>
            <a:endParaRPr lang="en-CA" b="1">
              <a:cs typeface="Calibri"/>
            </a:endParaRPr>
          </a:p>
          <a:p>
            <a:endParaRPr lang="en-CA">
              <a:cs typeface="Calibri"/>
            </a:endParaRPr>
          </a:p>
          <a:p>
            <a:pPr marL="285750" indent="-285750">
              <a:buFont typeface="Arial,Sans-Serif"/>
              <a:buChar char="•"/>
            </a:pPr>
            <a:endParaRPr lang="en-CA">
              <a:cs typeface="Calibri"/>
            </a:endParaRPr>
          </a:p>
          <a:p>
            <a:endParaRPr lang="en-CA">
              <a:cs typeface="Calibri"/>
            </a:endParaRPr>
          </a:p>
          <a:p>
            <a:pPr marL="285750" indent="-285750">
              <a:buFont typeface="Arial,Sans-Serif"/>
              <a:buChar char="•"/>
            </a:pPr>
            <a:endParaRPr lang="en-CA">
              <a:cs typeface="Calibri"/>
            </a:endParaRPr>
          </a:p>
        </p:txBody>
      </p:sp>
      <p:sp>
        <p:nvSpPr>
          <p:cNvPr id="4" name="Slide Number Placeholder 3"/>
          <p:cNvSpPr>
            <a:spLocks noGrp="1"/>
          </p:cNvSpPr>
          <p:nvPr>
            <p:ph type="sldNum" sz="quarter" idx="5"/>
          </p:nvPr>
        </p:nvSpPr>
        <p:spPr/>
        <p:txBody>
          <a:bodyPr/>
          <a:lstStyle/>
          <a:p>
            <a:fld id="{70B95862-F9D6-4E8A-9895-EAE955BF0C24}" type="slidenum">
              <a:rPr lang="en-US" smtClean="0"/>
              <a:t>165</a:t>
            </a:fld>
            <a:endParaRPr lang="en-US"/>
          </a:p>
        </p:txBody>
      </p:sp>
    </p:spTree>
    <p:extLst>
      <p:ext uri="{BB962C8B-B14F-4D97-AF65-F5344CB8AC3E}">
        <p14:creationId xmlns:p14="http://schemas.microsoft.com/office/powerpoint/2010/main" val="2042537939"/>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t>Final Status meeting (50 min)</a:t>
            </a:r>
          </a:p>
          <a:p>
            <a:pPr marL="171450" indent="-171450">
              <a:buFont typeface="Arial"/>
              <a:buChar char="•"/>
            </a:pPr>
            <a:r>
              <a:rPr lang="en-US"/>
              <a:t>Debrief &amp; Celebration (50 min)</a:t>
            </a:r>
            <a:endParaRPr lang="en-US">
              <a:cs typeface="Calibri"/>
            </a:endParaRPr>
          </a:p>
          <a:p>
            <a:pPr marL="171450" indent="-171450">
              <a:buFont typeface="Arial"/>
              <a:buChar char="•"/>
            </a:pPr>
            <a:r>
              <a:rPr lang="en-US"/>
              <a:t>Wrap-up (20 min)</a:t>
            </a:r>
            <a:endParaRPr lang="en-US">
              <a:cs typeface="Calibri"/>
            </a:endParaRPr>
          </a:p>
          <a:p>
            <a:br>
              <a:rPr lang="en-US"/>
            </a:br>
            <a:endParaRPr lang="en-US"/>
          </a:p>
          <a:p>
            <a:r>
              <a:rPr lang="en-US" b="1"/>
              <a:t>Activities </a:t>
            </a:r>
            <a:endParaRPr lang="en-US"/>
          </a:p>
          <a:p>
            <a:r>
              <a:rPr lang="en-US" b="1"/>
              <a:t>1. Final Status Meeting and Presentation (50 min)</a:t>
            </a:r>
            <a:endParaRPr lang="en-US" b="1">
              <a:cs typeface="Calibri"/>
            </a:endParaRPr>
          </a:p>
          <a:p>
            <a:pPr marL="1543050" lvl="3" indent="-171450">
              <a:buFont typeface="Arial"/>
              <a:buChar char="•"/>
            </a:pPr>
            <a:r>
              <a:rPr lang="en-US"/>
              <a:t>Allow the team to conduct the Final Status meeting</a:t>
            </a:r>
            <a:endParaRPr lang="en-US">
              <a:cs typeface="Calibri"/>
            </a:endParaRPr>
          </a:p>
          <a:p>
            <a:pPr marL="1543050" lvl="3" indent="-171450">
              <a:buFont typeface="Arial"/>
              <a:buChar char="•"/>
            </a:pPr>
            <a:r>
              <a:rPr lang="en-US"/>
              <a:t>The President should lead the meeting with the assistance of the Vice-Presidents.</a:t>
            </a:r>
            <a:endParaRPr lang="en-US">
              <a:cs typeface="Calibri"/>
            </a:endParaRPr>
          </a:p>
          <a:p>
            <a:pPr marL="1543050" lvl="3" indent="-171450">
              <a:buFont typeface="Arial"/>
              <a:buChar char="•"/>
            </a:pPr>
            <a:r>
              <a:rPr lang="en-US" b="1"/>
              <a:t>When the meeting is finished the participants can send the Final Reports, shareholders’ letters and dividend cheques in envelopes and mail them to shareholders who are not present. Follow any instructions from your Charter Program Manager.</a:t>
            </a:r>
            <a:endParaRPr lang="en-US" b="1">
              <a:cs typeface="Calibri"/>
            </a:endParaRPr>
          </a:p>
          <a:p>
            <a:endParaRPr lang="en-US" b="1">
              <a:cs typeface="Calibri"/>
            </a:endParaRPr>
          </a:p>
          <a:p>
            <a:br>
              <a:rPr lang="en-US"/>
            </a:br>
            <a:endParaRPr lang="en-US"/>
          </a:p>
          <a:p>
            <a:endParaRPr lang="en-US">
              <a:cs typeface="Calibri" panose="020F0502020204030204"/>
            </a:endParaRPr>
          </a:p>
          <a:p>
            <a:br>
              <a:rPr lang="en-US"/>
            </a:br>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166</a:t>
            </a:fld>
            <a:endParaRPr lang="en-US"/>
          </a:p>
        </p:txBody>
      </p:sp>
    </p:spTree>
    <p:extLst>
      <p:ext uri="{BB962C8B-B14F-4D97-AF65-F5344CB8AC3E}">
        <p14:creationId xmlns:p14="http://schemas.microsoft.com/office/powerpoint/2010/main" val="4003156860"/>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pPr>
            <a:r>
              <a:rPr lang="en-US" b="1"/>
              <a:t>Debrief &amp; Celebration (50 min)</a:t>
            </a:r>
          </a:p>
          <a:p>
            <a:pPr lvl="3">
              <a:buFont typeface="Arial"/>
              <a:buChar char="•"/>
            </a:pPr>
            <a:r>
              <a:rPr lang="en-US"/>
              <a:t>Ask students to consider their personal and team goals that they set at the beginning of the program. Were these goals accomplished? What progress was made and what was learned along the way? The discussion should evaluate challenges faced but focus on successes achieved. Highlight the accomplishments of the team and the personal growth that they will take away from the experience. Questions to consider: </a:t>
            </a:r>
          </a:p>
          <a:p>
            <a:pPr lvl="5">
              <a:buFont typeface="Arial"/>
              <a:buChar char="•"/>
            </a:pPr>
            <a:r>
              <a:rPr lang="en-US"/>
              <a:t>What went well? Or not? And why? </a:t>
            </a:r>
          </a:p>
          <a:p>
            <a:pPr lvl="5">
              <a:buFont typeface="Arial"/>
              <a:buChar char="•"/>
            </a:pPr>
            <a:r>
              <a:rPr lang="en-US"/>
              <a:t>What challenges did you encounter and how did you overcome them? Or not? </a:t>
            </a:r>
          </a:p>
          <a:p>
            <a:pPr lvl="5">
              <a:buFont typeface="Arial"/>
              <a:buChar char="•"/>
            </a:pPr>
            <a:r>
              <a:rPr lang="en-US"/>
              <a:t>What would you do different? </a:t>
            </a:r>
            <a:endParaRPr lang="en-US">
              <a:cs typeface="Calibri" panose="020F0502020204030204"/>
            </a:endParaRPr>
          </a:p>
          <a:p>
            <a:pPr lvl="5">
              <a:buFont typeface="Arial"/>
              <a:buChar char="•"/>
            </a:pPr>
            <a:r>
              <a:rPr lang="en-US"/>
              <a:t>Did the team work and communicate well together? </a:t>
            </a:r>
            <a:endParaRPr lang="en-US">
              <a:cs typeface="Calibri" panose="020F0502020204030204"/>
            </a:endParaRPr>
          </a:p>
          <a:p>
            <a:pPr lvl="5">
              <a:buFont typeface="Arial"/>
              <a:buChar char="•"/>
            </a:pPr>
            <a:r>
              <a:rPr lang="en-US"/>
              <a:t>What part of the program was most valuable for you? </a:t>
            </a:r>
            <a:endParaRPr lang="en-US">
              <a:cs typeface="Calibri" panose="020F0502020204030204"/>
            </a:endParaRPr>
          </a:p>
          <a:p>
            <a:pPr lvl="5">
              <a:buFont typeface="Arial"/>
              <a:buChar char="•"/>
            </a:pPr>
            <a:r>
              <a:rPr lang="en-US"/>
              <a:t>Did you achieve your personal goals?</a:t>
            </a:r>
            <a:endParaRPr lang="en-US">
              <a:cs typeface="Calibri" panose="020F0502020204030204"/>
            </a:endParaRPr>
          </a:p>
          <a:p>
            <a:pPr lvl="3">
              <a:buFont typeface="Arial"/>
              <a:buChar char="•"/>
            </a:pPr>
            <a:r>
              <a:rPr lang="en-US"/>
              <a:t>Ask students to consider how they will apply what they have learned. </a:t>
            </a:r>
            <a:endParaRPr lang="en-US">
              <a:cs typeface="Calibri" panose="020F0502020204030204"/>
            </a:endParaRPr>
          </a:p>
          <a:p>
            <a:pPr lvl="3">
              <a:buFont typeface="Arial"/>
              <a:buChar char="•"/>
            </a:pPr>
            <a:r>
              <a:rPr lang="en-US"/>
              <a:t>Can they think of someone who might want to also want the JA Company Program experience? How would they share what they have learned?</a:t>
            </a:r>
            <a:endParaRPr lang="en-US">
              <a:cs typeface="Calibri"/>
            </a:endParaRPr>
          </a:p>
          <a:p>
            <a:pPr marL="171450" indent="-171450">
              <a:buFont typeface="Arial"/>
              <a:buChar char="•"/>
            </a:pPr>
            <a:endParaRPr lang="en-US">
              <a:cs typeface="Calibri"/>
            </a:endParaRPr>
          </a:p>
          <a:p>
            <a:br>
              <a:rPr lang="en-US"/>
            </a:br>
            <a:endParaRPr lang="en-US"/>
          </a:p>
          <a:p>
            <a:endParaRPr lang="en-US">
              <a:cs typeface="Calibri" panose="020F0502020204030204"/>
            </a:endParaRPr>
          </a:p>
          <a:p>
            <a:br>
              <a:rPr lang="en-US"/>
            </a:br>
            <a:endParaRPr lang="en-US"/>
          </a:p>
        </p:txBody>
      </p:sp>
      <p:sp>
        <p:nvSpPr>
          <p:cNvPr id="4" name="Slide Number Placeholder 3"/>
          <p:cNvSpPr>
            <a:spLocks noGrp="1"/>
          </p:cNvSpPr>
          <p:nvPr>
            <p:ph type="sldNum" sz="quarter" idx="5"/>
          </p:nvPr>
        </p:nvSpPr>
        <p:spPr/>
        <p:txBody>
          <a:bodyPr/>
          <a:lstStyle/>
          <a:p>
            <a:fld id="{70B95862-F9D6-4E8A-9895-EAE955BF0C24}" type="slidenum">
              <a:rPr lang="en-US" smtClean="0"/>
              <a:t>167</a:t>
            </a:fld>
            <a:endParaRPr lang="en-US"/>
          </a:p>
        </p:txBody>
      </p:sp>
    </p:spTree>
    <p:extLst>
      <p:ext uri="{BB962C8B-B14F-4D97-AF65-F5344CB8AC3E}">
        <p14:creationId xmlns:p14="http://schemas.microsoft.com/office/powerpoint/2010/main" val="21843235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7" name="Picture 6" descr="A group of people posing for a photo&#10;&#10;Description automatically generated with medium confidence">
            <a:extLst>
              <a:ext uri="{FF2B5EF4-FFF2-40B4-BE49-F238E27FC236}">
                <a16:creationId xmlns:a16="http://schemas.microsoft.com/office/drawing/2014/main" id="{614425F2-AE2B-033E-3209-0F288991DEF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620000" y="0"/>
            <a:ext cx="4724399" cy="6972060"/>
          </a:xfrm>
          <a:prstGeom prst="rect">
            <a:avLst/>
          </a:prstGeom>
        </p:spPr>
      </p:pic>
    </p:spTree>
    <p:extLst>
      <p:ext uri="{BB962C8B-B14F-4D97-AF65-F5344CB8AC3E}">
        <p14:creationId xmlns:p14="http://schemas.microsoft.com/office/powerpoint/2010/main" val="3809618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descr="A group of women looking at a computer&#10;&#10;Description automatically generated with medium confidence">
            <a:extLst>
              <a:ext uri="{FF2B5EF4-FFF2-40B4-BE49-F238E27FC236}">
                <a16:creationId xmlns:a16="http://schemas.microsoft.com/office/drawing/2014/main" id="{B9750854-CC4E-044E-BBC9-2FA99C9D287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619999" y="0"/>
            <a:ext cx="4724399" cy="6979068"/>
          </a:xfrm>
          <a:prstGeom prst="rect">
            <a:avLst/>
          </a:prstGeom>
        </p:spPr>
      </p:pic>
      <p:sp>
        <p:nvSpPr>
          <p:cNvPr id="4" name="Rectangle 3">
            <a:extLst>
              <a:ext uri="{FF2B5EF4-FFF2-40B4-BE49-F238E27FC236}">
                <a16:creationId xmlns:a16="http://schemas.microsoft.com/office/drawing/2014/main" id="{C5EAE1DF-FD4C-74DF-3547-F6457F1A27BE}"/>
              </a:ext>
            </a:extLst>
          </p:cNvPr>
          <p:cNvSpPr/>
          <p:nvPr userDrawn="1"/>
        </p:nvSpPr>
        <p:spPr>
          <a:xfrm rot="20626420">
            <a:off x="8859099" y="4111271"/>
            <a:ext cx="475970" cy="156720"/>
          </a:xfrm>
          <a:prstGeom prst="rect">
            <a:avLst/>
          </a:prstGeom>
          <a:solidFill>
            <a:srgbClr val="D0DD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48160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3" name="Picture 2" descr="A group of women looking at a computer&#10;&#10;Description automatically generated with medium confidence">
            <a:extLst>
              <a:ext uri="{FF2B5EF4-FFF2-40B4-BE49-F238E27FC236}">
                <a16:creationId xmlns:a16="http://schemas.microsoft.com/office/drawing/2014/main" id="{B9750854-CC4E-044E-BBC9-2FA99C9D287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619999" y="0"/>
            <a:ext cx="4724399" cy="6979068"/>
          </a:xfrm>
          <a:prstGeom prst="rect">
            <a:avLst/>
          </a:prstGeom>
        </p:spPr>
      </p:pic>
      <p:sp>
        <p:nvSpPr>
          <p:cNvPr id="4" name="Rectangle 3">
            <a:extLst>
              <a:ext uri="{FF2B5EF4-FFF2-40B4-BE49-F238E27FC236}">
                <a16:creationId xmlns:a16="http://schemas.microsoft.com/office/drawing/2014/main" id="{C5EAE1DF-FD4C-74DF-3547-F6457F1A27BE}"/>
              </a:ext>
            </a:extLst>
          </p:cNvPr>
          <p:cNvSpPr/>
          <p:nvPr userDrawn="1"/>
        </p:nvSpPr>
        <p:spPr>
          <a:xfrm rot="20626420">
            <a:off x="8859099" y="4111271"/>
            <a:ext cx="475970" cy="156720"/>
          </a:xfrm>
          <a:prstGeom prst="rect">
            <a:avLst/>
          </a:prstGeom>
          <a:solidFill>
            <a:srgbClr val="D0DD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descr="A group of people looking at a computer&#10;&#10;Description automatically generated with medium confidence">
            <a:extLst>
              <a:ext uri="{FF2B5EF4-FFF2-40B4-BE49-F238E27FC236}">
                <a16:creationId xmlns:a16="http://schemas.microsoft.com/office/drawing/2014/main" id="{6812952F-5D21-C9EC-EAF2-33E534D10C4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7619999" y="0"/>
            <a:ext cx="4724399" cy="6979068"/>
          </a:xfrm>
          <a:prstGeom prst="rect">
            <a:avLst/>
          </a:prstGeom>
        </p:spPr>
      </p:pic>
    </p:spTree>
    <p:extLst>
      <p:ext uri="{BB962C8B-B14F-4D97-AF65-F5344CB8AC3E}">
        <p14:creationId xmlns:p14="http://schemas.microsoft.com/office/powerpoint/2010/main" val="2612111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3" name="Picture 2" descr="A group of women looking at a computer&#10;&#10;Description automatically generated with medium confidence">
            <a:extLst>
              <a:ext uri="{FF2B5EF4-FFF2-40B4-BE49-F238E27FC236}">
                <a16:creationId xmlns:a16="http://schemas.microsoft.com/office/drawing/2014/main" id="{B9750854-CC4E-044E-BBC9-2FA99C9D287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619999" y="0"/>
            <a:ext cx="4724399" cy="6979068"/>
          </a:xfrm>
          <a:prstGeom prst="rect">
            <a:avLst/>
          </a:prstGeom>
        </p:spPr>
      </p:pic>
      <p:sp>
        <p:nvSpPr>
          <p:cNvPr id="4" name="Rectangle 3">
            <a:extLst>
              <a:ext uri="{FF2B5EF4-FFF2-40B4-BE49-F238E27FC236}">
                <a16:creationId xmlns:a16="http://schemas.microsoft.com/office/drawing/2014/main" id="{C5EAE1DF-FD4C-74DF-3547-F6457F1A27BE}"/>
              </a:ext>
            </a:extLst>
          </p:cNvPr>
          <p:cNvSpPr/>
          <p:nvPr userDrawn="1"/>
        </p:nvSpPr>
        <p:spPr>
          <a:xfrm rot="20626420">
            <a:off x="8859099" y="4111271"/>
            <a:ext cx="475970" cy="156720"/>
          </a:xfrm>
          <a:prstGeom prst="rect">
            <a:avLst/>
          </a:prstGeom>
          <a:solidFill>
            <a:srgbClr val="D0DD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descr="A group of people looking at a computer&#10;&#10;Description automatically generated with medium confidence">
            <a:extLst>
              <a:ext uri="{FF2B5EF4-FFF2-40B4-BE49-F238E27FC236}">
                <a16:creationId xmlns:a16="http://schemas.microsoft.com/office/drawing/2014/main" id="{6812952F-5D21-C9EC-EAF2-33E534D10C4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7619999" y="0"/>
            <a:ext cx="4724399" cy="6979068"/>
          </a:xfrm>
          <a:prstGeom prst="rect">
            <a:avLst/>
          </a:prstGeom>
        </p:spPr>
      </p:pic>
      <p:pic>
        <p:nvPicPr>
          <p:cNvPr id="6" name="Picture 5" descr="A picture containing indoor, person, cake&#10;&#10;Description automatically generated">
            <a:extLst>
              <a:ext uri="{FF2B5EF4-FFF2-40B4-BE49-F238E27FC236}">
                <a16:creationId xmlns:a16="http://schemas.microsoft.com/office/drawing/2014/main" id="{D2B996C0-DC9A-4327-0BCB-7A0BF0472FF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7619999" y="0"/>
            <a:ext cx="4724399" cy="6979068"/>
          </a:xfrm>
          <a:prstGeom prst="rect">
            <a:avLst/>
          </a:prstGeom>
        </p:spPr>
      </p:pic>
      <p:pic>
        <p:nvPicPr>
          <p:cNvPr id="8" name="Picture 7" descr="A group of people posing for a photo&#10;&#10;Description automatically generated">
            <a:extLst>
              <a:ext uri="{FF2B5EF4-FFF2-40B4-BE49-F238E27FC236}">
                <a16:creationId xmlns:a16="http://schemas.microsoft.com/office/drawing/2014/main" id="{9025DDE9-293B-B338-2333-A54B73D5CF0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7619999" y="0"/>
            <a:ext cx="4724400" cy="6979068"/>
          </a:xfrm>
          <a:prstGeom prst="rect">
            <a:avLst/>
          </a:prstGeom>
        </p:spPr>
      </p:pic>
    </p:spTree>
    <p:extLst>
      <p:ext uri="{BB962C8B-B14F-4D97-AF65-F5344CB8AC3E}">
        <p14:creationId xmlns:p14="http://schemas.microsoft.com/office/powerpoint/2010/main" val="1175160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9_Custom Layout">
    <p:bg>
      <p:bgPr>
        <a:solidFill>
          <a:schemeClr val="accent5"/>
        </a:solidFill>
        <a:effectLst/>
      </p:bgPr>
    </p:bg>
    <p:spTree>
      <p:nvGrpSpPr>
        <p:cNvPr id="1" name=""/>
        <p:cNvGrpSpPr/>
        <p:nvPr/>
      </p:nvGrpSpPr>
      <p:grpSpPr>
        <a:xfrm>
          <a:off x="0" y="0"/>
          <a:ext cx="0" cy="0"/>
          <a:chOff x="0" y="0"/>
          <a:chExt cx="0" cy="0"/>
        </a:xfrm>
      </p:grpSpPr>
      <p:pic>
        <p:nvPicPr>
          <p:cNvPr id="5" name="Picture 4" descr="A picture containing text, painted, ocean floor&#10;&#10;Description automatically generated">
            <a:extLst>
              <a:ext uri="{FF2B5EF4-FFF2-40B4-BE49-F238E27FC236}">
                <a16:creationId xmlns:a16="http://schemas.microsoft.com/office/drawing/2014/main" id="{96438B56-CC32-97D1-EF83-D64A9A0A68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1" y="0"/>
            <a:ext cx="12301727" cy="6858000"/>
          </a:xfrm>
          <a:prstGeom prst="rect">
            <a:avLst/>
          </a:prstGeom>
        </p:spPr>
      </p:pic>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p>
        </p:txBody>
      </p:sp>
      <p:pic>
        <p:nvPicPr>
          <p:cNvPr id="9" name="Picture 8" descr="Graphical user interface, text&#10;&#10;Description automatically generated with medium confidence">
            <a:extLst>
              <a:ext uri="{FF2B5EF4-FFF2-40B4-BE49-F238E27FC236}">
                <a16:creationId xmlns:a16="http://schemas.microsoft.com/office/drawing/2014/main" id="{8B3F3F8B-0DBD-6A27-DD6B-FC0EC05539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3709" y="5421237"/>
            <a:ext cx="3359426" cy="1228041"/>
          </a:xfrm>
          <a:prstGeom prst="rect">
            <a:avLst/>
          </a:prstGeom>
        </p:spPr>
      </p:pic>
      <p:sp>
        <p:nvSpPr>
          <p:cNvPr id="14" name="Title 1">
            <a:extLst>
              <a:ext uri="{FF2B5EF4-FFF2-40B4-BE49-F238E27FC236}">
                <a16:creationId xmlns:a16="http://schemas.microsoft.com/office/drawing/2014/main" id="{1E191BE6-3B66-0AA7-B035-A8F1279EF1E6}"/>
              </a:ext>
            </a:extLst>
          </p:cNvPr>
          <p:cNvSpPr>
            <a:spLocks noGrp="1"/>
          </p:cNvSpPr>
          <p:nvPr>
            <p:ph type="title" hasCustomPrompt="1"/>
          </p:nvPr>
        </p:nvSpPr>
        <p:spPr>
          <a:xfrm>
            <a:off x="6800615" y="2396771"/>
            <a:ext cx="4470359" cy="642722"/>
          </a:xfrm>
          <a:prstGeom prst="rect">
            <a:avLst/>
          </a:prstGeom>
        </p:spPr>
        <p:txBody>
          <a:bodyPr/>
          <a:lstStyle>
            <a:lvl1pPr algn="ctr">
              <a:defRPr sz="6000">
                <a:solidFill>
                  <a:schemeClr val="bg1"/>
                </a:solidFill>
                <a:latin typeface="+mj-lt"/>
              </a:defRPr>
            </a:lvl1pPr>
          </a:lstStyle>
          <a:p>
            <a:r>
              <a:rPr lang="en-US"/>
              <a:t>Title here</a:t>
            </a:r>
          </a:p>
        </p:txBody>
      </p:sp>
      <p:sp>
        <p:nvSpPr>
          <p:cNvPr id="6" name="Text Placeholder 5">
            <a:extLst>
              <a:ext uri="{FF2B5EF4-FFF2-40B4-BE49-F238E27FC236}">
                <a16:creationId xmlns:a16="http://schemas.microsoft.com/office/drawing/2014/main" id="{C1CF1BA7-61ED-B7AD-0E6B-6A9470C5731D}"/>
              </a:ext>
            </a:extLst>
          </p:cNvPr>
          <p:cNvSpPr>
            <a:spLocks noGrp="1"/>
          </p:cNvSpPr>
          <p:nvPr>
            <p:ph type="body" sz="quarter" idx="10" hasCustomPrompt="1"/>
          </p:nvPr>
        </p:nvSpPr>
        <p:spPr>
          <a:xfrm>
            <a:off x="7307238" y="3413168"/>
            <a:ext cx="3457112" cy="642938"/>
          </a:xfrm>
          <a:prstGeom prst="rect">
            <a:avLst/>
          </a:prstGeom>
        </p:spPr>
        <p:txBody>
          <a:bodyPr/>
          <a:lstStyle>
            <a:lvl1pPr marL="0" indent="0" algn="ctr">
              <a:buNone/>
              <a:defRPr sz="3600" b="1">
                <a:solidFill>
                  <a:schemeClr val="bg1">
                    <a:lumMod val="95000"/>
                  </a:schemeClr>
                </a:solidFill>
                <a:latin typeface="+mn-lt"/>
              </a:defRPr>
            </a:lvl1pPr>
          </a:lstStyle>
          <a:p>
            <a:pPr lvl="0"/>
            <a:r>
              <a:rPr lang="en-US"/>
              <a:t>Subtitle here</a:t>
            </a:r>
            <a:endParaRPr lang="en-CA"/>
          </a:p>
        </p:txBody>
      </p:sp>
      <p:pic>
        <p:nvPicPr>
          <p:cNvPr id="4" name="Picture 3" descr="A person holding a yellow umbrella&#10;&#10;Description automatically generated with low confidence">
            <a:extLst>
              <a:ext uri="{FF2B5EF4-FFF2-40B4-BE49-F238E27FC236}">
                <a16:creationId xmlns:a16="http://schemas.microsoft.com/office/drawing/2014/main" id="{0FEEF7D8-1EBC-5075-5478-85FE8F2B614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832"/>
            <a:ext cx="5477195" cy="6858000"/>
          </a:xfrm>
          <a:prstGeom prst="rect">
            <a:avLst/>
          </a:prstGeom>
        </p:spPr>
      </p:pic>
    </p:spTree>
    <p:extLst>
      <p:ext uri="{BB962C8B-B14F-4D97-AF65-F5344CB8AC3E}">
        <p14:creationId xmlns:p14="http://schemas.microsoft.com/office/powerpoint/2010/main" val="1964663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0_Custom Layout">
    <p:bg>
      <p:bgPr>
        <a:solidFill>
          <a:schemeClr val="accent5"/>
        </a:solidFill>
        <a:effectLst/>
      </p:bgPr>
    </p:bg>
    <p:spTree>
      <p:nvGrpSpPr>
        <p:cNvPr id="1" name=""/>
        <p:cNvGrpSpPr/>
        <p:nvPr/>
      </p:nvGrpSpPr>
      <p:grpSpPr>
        <a:xfrm>
          <a:off x="0" y="0"/>
          <a:ext cx="0" cy="0"/>
          <a:chOff x="0" y="0"/>
          <a:chExt cx="0" cy="0"/>
        </a:xfrm>
      </p:grpSpPr>
      <p:pic>
        <p:nvPicPr>
          <p:cNvPr id="11" name="Picture 10" descr="A picture containing text, painted, ocean floor&#10;&#10;Description automatically generated">
            <a:extLst>
              <a:ext uri="{FF2B5EF4-FFF2-40B4-BE49-F238E27FC236}">
                <a16:creationId xmlns:a16="http://schemas.microsoft.com/office/drawing/2014/main" id="{6BE85A25-3989-B908-B233-8A1BBDC3D4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1" y="0"/>
            <a:ext cx="12301727" cy="6858000"/>
          </a:xfrm>
          <a:prstGeom prst="rect">
            <a:avLst/>
          </a:prstGeom>
        </p:spPr>
      </p:pic>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p>
        </p:txBody>
      </p:sp>
      <p:pic>
        <p:nvPicPr>
          <p:cNvPr id="9" name="Picture 8" descr="Graphical user interface, text&#10;&#10;Description automatically generated with medium confidence">
            <a:extLst>
              <a:ext uri="{FF2B5EF4-FFF2-40B4-BE49-F238E27FC236}">
                <a16:creationId xmlns:a16="http://schemas.microsoft.com/office/drawing/2014/main" id="{8B3F3F8B-0DBD-6A27-DD6B-FC0EC05539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3709" y="5421237"/>
            <a:ext cx="3359426" cy="1228041"/>
          </a:xfrm>
          <a:prstGeom prst="rect">
            <a:avLst/>
          </a:prstGeom>
        </p:spPr>
      </p:pic>
      <p:pic>
        <p:nvPicPr>
          <p:cNvPr id="5" name="Picture 4" descr="A person holding a yellow umbrella&#10;&#10;Description automatically generated with medium confidence">
            <a:extLst>
              <a:ext uri="{FF2B5EF4-FFF2-40B4-BE49-F238E27FC236}">
                <a16:creationId xmlns:a16="http://schemas.microsoft.com/office/drawing/2014/main" id="{F65F2A74-91BE-BFCA-108C-511729AB07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5469921" cy="6858000"/>
          </a:xfrm>
          <a:prstGeom prst="rect">
            <a:avLst/>
          </a:prstGeom>
        </p:spPr>
      </p:pic>
      <p:sp>
        <p:nvSpPr>
          <p:cNvPr id="8" name="Title 1">
            <a:extLst>
              <a:ext uri="{FF2B5EF4-FFF2-40B4-BE49-F238E27FC236}">
                <a16:creationId xmlns:a16="http://schemas.microsoft.com/office/drawing/2014/main" id="{871671E7-4FB4-84D6-45D9-E5EABCA96A41}"/>
              </a:ext>
            </a:extLst>
          </p:cNvPr>
          <p:cNvSpPr>
            <a:spLocks noGrp="1"/>
          </p:cNvSpPr>
          <p:nvPr>
            <p:ph type="title" hasCustomPrompt="1"/>
          </p:nvPr>
        </p:nvSpPr>
        <p:spPr>
          <a:xfrm>
            <a:off x="6800615" y="2396771"/>
            <a:ext cx="4470359" cy="642722"/>
          </a:xfrm>
          <a:prstGeom prst="rect">
            <a:avLst/>
          </a:prstGeom>
        </p:spPr>
        <p:txBody>
          <a:bodyPr/>
          <a:lstStyle>
            <a:lvl1pPr algn="ctr">
              <a:defRPr sz="6000">
                <a:solidFill>
                  <a:schemeClr val="bg1"/>
                </a:solidFill>
                <a:latin typeface="+mj-lt"/>
              </a:defRPr>
            </a:lvl1pPr>
          </a:lstStyle>
          <a:p>
            <a:r>
              <a:rPr lang="en-US"/>
              <a:t>Title here</a:t>
            </a:r>
          </a:p>
        </p:txBody>
      </p:sp>
      <p:sp>
        <p:nvSpPr>
          <p:cNvPr id="10" name="Text Placeholder 5">
            <a:extLst>
              <a:ext uri="{FF2B5EF4-FFF2-40B4-BE49-F238E27FC236}">
                <a16:creationId xmlns:a16="http://schemas.microsoft.com/office/drawing/2014/main" id="{07DE2866-1EF4-A1B9-1598-81206F9A12C4}"/>
              </a:ext>
            </a:extLst>
          </p:cNvPr>
          <p:cNvSpPr>
            <a:spLocks noGrp="1"/>
          </p:cNvSpPr>
          <p:nvPr>
            <p:ph type="body" sz="quarter" idx="10" hasCustomPrompt="1"/>
          </p:nvPr>
        </p:nvSpPr>
        <p:spPr>
          <a:xfrm>
            <a:off x="7307238" y="3413168"/>
            <a:ext cx="3457112" cy="642938"/>
          </a:xfrm>
          <a:prstGeom prst="rect">
            <a:avLst/>
          </a:prstGeom>
        </p:spPr>
        <p:txBody>
          <a:bodyPr/>
          <a:lstStyle>
            <a:lvl1pPr marL="0" indent="0" algn="ctr">
              <a:buNone/>
              <a:defRPr sz="3600" b="1">
                <a:solidFill>
                  <a:schemeClr val="bg1">
                    <a:lumMod val="95000"/>
                  </a:schemeClr>
                </a:solidFill>
                <a:latin typeface="+mn-lt"/>
              </a:defRPr>
            </a:lvl1pPr>
          </a:lstStyle>
          <a:p>
            <a:pPr lvl="0"/>
            <a:r>
              <a:rPr lang="en-US"/>
              <a:t>Subtitle here</a:t>
            </a:r>
            <a:endParaRPr lang="en-CA"/>
          </a:p>
        </p:txBody>
      </p:sp>
    </p:spTree>
    <p:extLst>
      <p:ext uri="{BB962C8B-B14F-4D97-AF65-F5344CB8AC3E}">
        <p14:creationId xmlns:p14="http://schemas.microsoft.com/office/powerpoint/2010/main" val="2875575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1_Custom Layout">
    <p:bg>
      <p:bgPr>
        <a:solidFill>
          <a:schemeClr val="accent5"/>
        </a:solidFill>
        <a:effectLst/>
      </p:bgPr>
    </p:bg>
    <p:spTree>
      <p:nvGrpSpPr>
        <p:cNvPr id="1" name=""/>
        <p:cNvGrpSpPr/>
        <p:nvPr/>
      </p:nvGrpSpPr>
      <p:grpSpPr>
        <a:xfrm>
          <a:off x="0" y="0"/>
          <a:ext cx="0" cy="0"/>
          <a:chOff x="0" y="0"/>
          <a:chExt cx="0" cy="0"/>
        </a:xfrm>
      </p:grpSpPr>
      <p:pic>
        <p:nvPicPr>
          <p:cNvPr id="10" name="Picture 9" descr="A picture containing text, painted, ocean floor&#10;&#10;Description automatically generated">
            <a:extLst>
              <a:ext uri="{FF2B5EF4-FFF2-40B4-BE49-F238E27FC236}">
                <a16:creationId xmlns:a16="http://schemas.microsoft.com/office/drawing/2014/main" id="{6CDAB742-223D-49BD-8718-28C15C6325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1" y="0"/>
            <a:ext cx="12301727" cy="6858000"/>
          </a:xfrm>
          <a:prstGeom prst="rect">
            <a:avLst/>
          </a:prstGeom>
        </p:spPr>
      </p:pic>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p>
        </p:txBody>
      </p:sp>
      <p:pic>
        <p:nvPicPr>
          <p:cNvPr id="9" name="Picture 8" descr="Graphical user interface, text&#10;&#10;Description automatically generated with medium confidence">
            <a:extLst>
              <a:ext uri="{FF2B5EF4-FFF2-40B4-BE49-F238E27FC236}">
                <a16:creationId xmlns:a16="http://schemas.microsoft.com/office/drawing/2014/main" id="{8B3F3F8B-0DBD-6A27-DD6B-FC0EC05539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3709" y="5421237"/>
            <a:ext cx="3359426" cy="1228041"/>
          </a:xfrm>
          <a:prstGeom prst="rect">
            <a:avLst/>
          </a:prstGeom>
        </p:spPr>
      </p:pic>
      <p:pic>
        <p:nvPicPr>
          <p:cNvPr id="4" name="Picture 3" descr="A picture containing text, businesscard&#10;&#10;Description automatically generated">
            <a:extLst>
              <a:ext uri="{FF2B5EF4-FFF2-40B4-BE49-F238E27FC236}">
                <a16:creationId xmlns:a16="http://schemas.microsoft.com/office/drawing/2014/main" id="{2EACB4E4-0D64-491B-D988-790BDA44EC1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5476259" cy="6858000"/>
          </a:xfrm>
          <a:prstGeom prst="rect">
            <a:avLst/>
          </a:prstGeom>
        </p:spPr>
      </p:pic>
      <p:sp>
        <p:nvSpPr>
          <p:cNvPr id="8" name="Title 1">
            <a:extLst>
              <a:ext uri="{FF2B5EF4-FFF2-40B4-BE49-F238E27FC236}">
                <a16:creationId xmlns:a16="http://schemas.microsoft.com/office/drawing/2014/main" id="{00F066F4-AE99-C43E-694E-D51CC0712085}"/>
              </a:ext>
            </a:extLst>
          </p:cNvPr>
          <p:cNvSpPr>
            <a:spLocks noGrp="1"/>
          </p:cNvSpPr>
          <p:nvPr>
            <p:ph type="title" hasCustomPrompt="1"/>
          </p:nvPr>
        </p:nvSpPr>
        <p:spPr>
          <a:xfrm>
            <a:off x="6800615" y="2396771"/>
            <a:ext cx="4470359" cy="642722"/>
          </a:xfrm>
          <a:prstGeom prst="rect">
            <a:avLst/>
          </a:prstGeom>
        </p:spPr>
        <p:txBody>
          <a:bodyPr/>
          <a:lstStyle>
            <a:lvl1pPr algn="ctr">
              <a:defRPr sz="6000">
                <a:solidFill>
                  <a:schemeClr val="bg1"/>
                </a:solidFill>
                <a:latin typeface="+mj-lt"/>
              </a:defRPr>
            </a:lvl1pPr>
          </a:lstStyle>
          <a:p>
            <a:r>
              <a:rPr lang="en-US"/>
              <a:t>Title here</a:t>
            </a:r>
          </a:p>
        </p:txBody>
      </p:sp>
      <p:sp>
        <p:nvSpPr>
          <p:cNvPr id="11" name="Text Placeholder 5">
            <a:extLst>
              <a:ext uri="{FF2B5EF4-FFF2-40B4-BE49-F238E27FC236}">
                <a16:creationId xmlns:a16="http://schemas.microsoft.com/office/drawing/2014/main" id="{FF64B75B-DE76-64D4-A2EF-C446161556AA}"/>
              </a:ext>
            </a:extLst>
          </p:cNvPr>
          <p:cNvSpPr>
            <a:spLocks noGrp="1"/>
          </p:cNvSpPr>
          <p:nvPr>
            <p:ph type="body" sz="quarter" idx="10" hasCustomPrompt="1"/>
          </p:nvPr>
        </p:nvSpPr>
        <p:spPr>
          <a:xfrm>
            <a:off x="7307238" y="3413168"/>
            <a:ext cx="3457112" cy="642938"/>
          </a:xfrm>
          <a:prstGeom prst="rect">
            <a:avLst/>
          </a:prstGeom>
        </p:spPr>
        <p:txBody>
          <a:bodyPr/>
          <a:lstStyle>
            <a:lvl1pPr marL="0" indent="0" algn="ctr">
              <a:buNone/>
              <a:defRPr sz="3600" b="1">
                <a:solidFill>
                  <a:schemeClr val="bg1">
                    <a:lumMod val="95000"/>
                  </a:schemeClr>
                </a:solidFill>
                <a:latin typeface="+mn-lt"/>
              </a:defRPr>
            </a:lvl1pPr>
          </a:lstStyle>
          <a:p>
            <a:pPr lvl="0"/>
            <a:r>
              <a:rPr lang="en-US"/>
              <a:t>Subtitle here</a:t>
            </a:r>
            <a:endParaRPr lang="en-CA"/>
          </a:p>
        </p:txBody>
      </p:sp>
    </p:spTree>
    <p:extLst>
      <p:ext uri="{BB962C8B-B14F-4D97-AF65-F5344CB8AC3E}">
        <p14:creationId xmlns:p14="http://schemas.microsoft.com/office/powerpoint/2010/main" val="1397911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2_Custom Layout">
    <p:bg>
      <p:bgPr>
        <a:solidFill>
          <a:schemeClr val="accent5"/>
        </a:solidFill>
        <a:effectLst/>
      </p:bgPr>
    </p:bg>
    <p:spTree>
      <p:nvGrpSpPr>
        <p:cNvPr id="1" name=""/>
        <p:cNvGrpSpPr/>
        <p:nvPr/>
      </p:nvGrpSpPr>
      <p:grpSpPr>
        <a:xfrm>
          <a:off x="0" y="0"/>
          <a:ext cx="0" cy="0"/>
          <a:chOff x="0" y="0"/>
          <a:chExt cx="0" cy="0"/>
        </a:xfrm>
      </p:grpSpPr>
      <p:pic>
        <p:nvPicPr>
          <p:cNvPr id="10" name="Picture 9" descr="A picture containing text, painted, ocean floor&#10;&#10;Description automatically generated">
            <a:extLst>
              <a:ext uri="{FF2B5EF4-FFF2-40B4-BE49-F238E27FC236}">
                <a16:creationId xmlns:a16="http://schemas.microsoft.com/office/drawing/2014/main" id="{4A256494-3D41-334C-1219-457C05E0D0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1" y="0"/>
            <a:ext cx="12301727" cy="6858000"/>
          </a:xfrm>
          <a:prstGeom prst="rect">
            <a:avLst/>
          </a:prstGeom>
        </p:spPr>
      </p:pic>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p>
        </p:txBody>
      </p:sp>
      <p:pic>
        <p:nvPicPr>
          <p:cNvPr id="9" name="Picture 8" descr="Graphical user interface, text&#10;&#10;Description automatically generated with medium confidence">
            <a:extLst>
              <a:ext uri="{FF2B5EF4-FFF2-40B4-BE49-F238E27FC236}">
                <a16:creationId xmlns:a16="http://schemas.microsoft.com/office/drawing/2014/main" id="{8B3F3F8B-0DBD-6A27-DD6B-FC0EC05539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3709" y="5421237"/>
            <a:ext cx="3359426" cy="1228041"/>
          </a:xfrm>
          <a:prstGeom prst="rect">
            <a:avLst/>
          </a:prstGeom>
        </p:spPr>
      </p:pic>
      <p:pic>
        <p:nvPicPr>
          <p:cNvPr id="5" name="Picture 4" descr="A picture containing graphical user interface&#10;&#10;Description automatically generated">
            <a:extLst>
              <a:ext uri="{FF2B5EF4-FFF2-40B4-BE49-F238E27FC236}">
                <a16:creationId xmlns:a16="http://schemas.microsoft.com/office/drawing/2014/main" id="{EBCDA231-6B9F-1A35-FA96-1C4DD4FF03B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5482597" cy="6858000"/>
          </a:xfrm>
          <a:prstGeom prst="rect">
            <a:avLst/>
          </a:prstGeom>
        </p:spPr>
      </p:pic>
      <p:sp>
        <p:nvSpPr>
          <p:cNvPr id="8" name="Title 1">
            <a:extLst>
              <a:ext uri="{FF2B5EF4-FFF2-40B4-BE49-F238E27FC236}">
                <a16:creationId xmlns:a16="http://schemas.microsoft.com/office/drawing/2014/main" id="{6AFA6754-A71D-E977-1909-B6CD63B0AFF9}"/>
              </a:ext>
            </a:extLst>
          </p:cNvPr>
          <p:cNvSpPr>
            <a:spLocks noGrp="1"/>
          </p:cNvSpPr>
          <p:nvPr>
            <p:ph type="title" hasCustomPrompt="1"/>
          </p:nvPr>
        </p:nvSpPr>
        <p:spPr>
          <a:xfrm>
            <a:off x="6800615" y="2396771"/>
            <a:ext cx="4470359" cy="642722"/>
          </a:xfrm>
          <a:prstGeom prst="rect">
            <a:avLst/>
          </a:prstGeom>
        </p:spPr>
        <p:txBody>
          <a:bodyPr/>
          <a:lstStyle>
            <a:lvl1pPr algn="ctr">
              <a:defRPr sz="6000">
                <a:solidFill>
                  <a:schemeClr val="bg1"/>
                </a:solidFill>
                <a:latin typeface="+mj-lt"/>
              </a:defRPr>
            </a:lvl1pPr>
          </a:lstStyle>
          <a:p>
            <a:r>
              <a:rPr lang="en-US"/>
              <a:t>Title here</a:t>
            </a:r>
          </a:p>
        </p:txBody>
      </p:sp>
      <p:sp>
        <p:nvSpPr>
          <p:cNvPr id="11" name="Text Placeholder 5">
            <a:extLst>
              <a:ext uri="{FF2B5EF4-FFF2-40B4-BE49-F238E27FC236}">
                <a16:creationId xmlns:a16="http://schemas.microsoft.com/office/drawing/2014/main" id="{74B8645D-546A-9FC6-63DA-0B70BD31857A}"/>
              </a:ext>
            </a:extLst>
          </p:cNvPr>
          <p:cNvSpPr>
            <a:spLocks noGrp="1"/>
          </p:cNvSpPr>
          <p:nvPr>
            <p:ph type="body" sz="quarter" idx="10" hasCustomPrompt="1"/>
          </p:nvPr>
        </p:nvSpPr>
        <p:spPr>
          <a:xfrm>
            <a:off x="7307238" y="3413168"/>
            <a:ext cx="3457112" cy="642938"/>
          </a:xfrm>
          <a:prstGeom prst="rect">
            <a:avLst/>
          </a:prstGeom>
        </p:spPr>
        <p:txBody>
          <a:bodyPr/>
          <a:lstStyle>
            <a:lvl1pPr marL="0" indent="0" algn="ctr">
              <a:buNone/>
              <a:defRPr sz="3600" b="1">
                <a:solidFill>
                  <a:schemeClr val="bg1">
                    <a:lumMod val="95000"/>
                  </a:schemeClr>
                </a:solidFill>
                <a:latin typeface="+mn-lt"/>
              </a:defRPr>
            </a:lvl1pPr>
          </a:lstStyle>
          <a:p>
            <a:pPr lvl="0"/>
            <a:r>
              <a:rPr lang="en-US"/>
              <a:t>Subtitle here</a:t>
            </a:r>
            <a:endParaRPr lang="en-CA"/>
          </a:p>
        </p:txBody>
      </p:sp>
    </p:spTree>
    <p:extLst>
      <p:ext uri="{BB962C8B-B14F-4D97-AF65-F5344CB8AC3E}">
        <p14:creationId xmlns:p14="http://schemas.microsoft.com/office/powerpoint/2010/main" val="4093179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552358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latin typeface="+mj-lt"/>
            </a:endParaRPr>
          </a:p>
        </p:txBody>
      </p:sp>
      <p:pic>
        <p:nvPicPr>
          <p:cNvPr id="8" name="Picture 7" descr="Shape&#10;&#10;Description automatically generated">
            <a:extLst>
              <a:ext uri="{FF2B5EF4-FFF2-40B4-BE49-F238E27FC236}">
                <a16:creationId xmlns:a16="http://schemas.microsoft.com/office/drawing/2014/main" id="{325AB94F-979C-0A67-CFE2-CA529C9787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7176" y="167582"/>
            <a:ext cx="910670" cy="1142651"/>
          </a:xfrm>
          <a:prstGeom prst="rect">
            <a:avLst/>
          </a:prstGeom>
        </p:spPr>
      </p:pic>
      <p:pic>
        <p:nvPicPr>
          <p:cNvPr id="10" name="Picture 9" descr="Text&#10;&#10;Description automatically generated">
            <a:extLst>
              <a:ext uri="{FF2B5EF4-FFF2-40B4-BE49-F238E27FC236}">
                <a16:creationId xmlns:a16="http://schemas.microsoft.com/office/drawing/2014/main" id="{6BF470A7-5C21-EA4F-EB1B-3912ED299D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3393" y="5755189"/>
            <a:ext cx="2723322" cy="995513"/>
          </a:xfrm>
          <a:prstGeom prst="rect">
            <a:avLst/>
          </a:prstGeom>
        </p:spPr>
      </p:pic>
      <p:sp>
        <p:nvSpPr>
          <p:cNvPr id="4" name="Text Placeholder 3">
            <a:extLst>
              <a:ext uri="{FF2B5EF4-FFF2-40B4-BE49-F238E27FC236}">
                <a16:creationId xmlns:a16="http://schemas.microsoft.com/office/drawing/2014/main" id="{C2AAB5C9-FC28-5D80-AF59-8BBE36DD0340}"/>
              </a:ext>
            </a:extLst>
          </p:cNvPr>
          <p:cNvSpPr>
            <a:spLocks noGrp="1"/>
          </p:cNvSpPr>
          <p:nvPr>
            <p:ph type="body" sz="quarter" idx="10" hasCustomPrompt="1"/>
          </p:nvPr>
        </p:nvSpPr>
        <p:spPr>
          <a:xfrm>
            <a:off x="1311637" y="410296"/>
            <a:ext cx="5356946" cy="657225"/>
          </a:xfrm>
          <a:prstGeom prst="rect">
            <a:avLst/>
          </a:prstGeom>
        </p:spPr>
        <p:txBody>
          <a:bodyPr/>
          <a:lstStyle>
            <a:lvl1pPr marL="0" indent="0">
              <a:buNone/>
              <a:defRPr sz="4000">
                <a:solidFill>
                  <a:srgbClr val="00A0AF"/>
                </a:solidFill>
                <a:latin typeface="+mj-lt"/>
              </a:defRPr>
            </a:lvl1pPr>
          </a:lstStyle>
          <a:p>
            <a:pPr lvl="0"/>
            <a:r>
              <a:rPr lang="en-CA"/>
              <a:t>Slide title goes here</a:t>
            </a:r>
          </a:p>
        </p:txBody>
      </p:sp>
      <p:cxnSp>
        <p:nvCxnSpPr>
          <p:cNvPr id="6" name="Straight Connector 5">
            <a:extLst>
              <a:ext uri="{FF2B5EF4-FFF2-40B4-BE49-F238E27FC236}">
                <a16:creationId xmlns:a16="http://schemas.microsoft.com/office/drawing/2014/main" id="{E5460FBF-BFC6-3FAA-CBF9-CF22A51C9ED3}"/>
              </a:ext>
            </a:extLst>
          </p:cNvPr>
          <p:cNvCxnSpPr/>
          <p:nvPr userDrawn="1"/>
        </p:nvCxnSpPr>
        <p:spPr>
          <a:xfrm>
            <a:off x="7970982" y="738909"/>
            <a:ext cx="4221018" cy="0"/>
          </a:xfrm>
          <a:prstGeom prst="line">
            <a:avLst/>
          </a:prstGeom>
          <a:ln w="38100">
            <a:solidFill>
              <a:srgbClr val="E2E34F"/>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E11CA526-AE63-32AE-0AC0-7F727D24F6BD}"/>
              </a:ext>
            </a:extLst>
          </p:cNvPr>
          <p:cNvSpPr>
            <a:spLocks noGrp="1"/>
          </p:cNvSpPr>
          <p:nvPr>
            <p:ph type="pic" sz="quarter" idx="11" hasCustomPrompt="1"/>
          </p:nvPr>
        </p:nvSpPr>
        <p:spPr>
          <a:xfrm>
            <a:off x="1027114" y="1700213"/>
            <a:ext cx="5641470" cy="4414837"/>
          </a:xfrm>
          <a:prstGeom prst="rect">
            <a:avLst/>
          </a:prstGeom>
        </p:spPr>
        <p:txBody>
          <a:bodyPr/>
          <a:lstStyle>
            <a:lvl1pPr>
              <a:defRPr>
                <a:latin typeface="+mj-lt"/>
              </a:defRPr>
            </a:lvl1pPr>
          </a:lstStyle>
          <a:p>
            <a:r>
              <a:rPr lang="en-CA"/>
              <a:t>Picture if needed</a:t>
            </a:r>
          </a:p>
        </p:txBody>
      </p:sp>
      <p:sp>
        <p:nvSpPr>
          <p:cNvPr id="12" name="Text Placeholder 11">
            <a:extLst>
              <a:ext uri="{FF2B5EF4-FFF2-40B4-BE49-F238E27FC236}">
                <a16:creationId xmlns:a16="http://schemas.microsoft.com/office/drawing/2014/main" id="{569554DC-A57E-4C1C-A7CC-33C8916038F9}"/>
              </a:ext>
            </a:extLst>
          </p:cNvPr>
          <p:cNvSpPr>
            <a:spLocks noGrp="1"/>
          </p:cNvSpPr>
          <p:nvPr>
            <p:ph type="body" sz="quarter" idx="12" hasCustomPrompt="1"/>
          </p:nvPr>
        </p:nvSpPr>
        <p:spPr>
          <a:xfrm>
            <a:off x="7085013" y="1700213"/>
            <a:ext cx="4219575" cy="3786187"/>
          </a:xfrm>
          <a:prstGeom prst="rect">
            <a:avLst/>
          </a:prstGeom>
        </p:spPr>
        <p:txBody>
          <a:bodyPr/>
          <a:lstStyle>
            <a:lvl1pPr marL="0" indent="0">
              <a:buNone/>
              <a:defRPr>
                <a:solidFill>
                  <a:srgbClr val="00A0AF"/>
                </a:solidFill>
                <a:latin typeface="+mj-lt"/>
              </a:defRPr>
            </a:lvl1pPr>
            <a:lvl2pPr marL="457200" indent="0">
              <a:buNone/>
              <a:defRPr>
                <a:solidFill>
                  <a:schemeClr val="accent6">
                    <a:lumMod val="50000"/>
                  </a:schemeClr>
                </a:solidFill>
                <a:latin typeface="+mj-lt"/>
              </a:defRPr>
            </a:lvl2pPr>
            <a:lvl3pPr>
              <a:defRPr>
                <a:solidFill>
                  <a:schemeClr val="accent6">
                    <a:lumMod val="50000"/>
                  </a:schemeClr>
                </a:solidFill>
                <a:latin typeface="Work Sans" panose="00000500000000000000" pitchFamily="50" charset="0"/>
              </a:defRPr>
            </a:lvl3pPr>
            <a:lvl4pPr>
              <a:defRPr>
                <a:solidFill>
                  <a:schemeClr val="accent6">
                    <a:lumMod val="50000"/>
                  </a:schemeClr>
                </a:solidFill>
                <a:latin typeface="Work Sans" panose="00000500000000000000" pitchFamily="50" charset="0"/>
              </a:defRPr>
            </a:lvl4pPr>
            <a:lvl5pPr>
              <a:defRPr>
                <a:latin typeface="Work Sans" panose="00000500000000000000" pitchFamily="50" charset="0"/>
              </a:defRPr>
            </a:lvl5pPr>
          </a:lstStyle>
          <a:p>
            <a:pPr lvl="0"/>
            <a:r>
              <a:rPr lang="en-US"/>
              <a:t>Text style one</a:t>
            </a:r>
          </a:p>
          <a:p>
            <a:pPr lvl="1"/>
            <a:endParaRPr lang="en-US"/>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42745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8586" cy="369332"/>
          </a:xfrm>
          <a:prstGeom prst="rect">
            <a:avLst/>
          </a:prstGeom>
          <a:noFill/>
        </p:spPr>
        <p:txBody>
          <a:bodyPr wrap="square" rtlCol="0">
            <a:spAutoFit/>
          </a:bodyPr>
          <a:lstStyle/>
          <a:p>
            <a:endParaRPr lang="en-US">
              <a:latin typeface="+mj-lt"/>
            </a:endParaRPr>
          </a:p>
        </p:txBody>
      </p:sp>
      <p:pic>
        <p:nvPicPr>
          <p:cNvPr id="8" name="Picture 7" descr="Shape&#10;&#10;Description automatically generated">
            <a:extLst>
              <a:ext uri="{FF2B5EF4-FFF2-40B4-BE49-F238E27FC236}">
                <a16:creationId xmlns:a16="http://schemas.microsoft.com/office/drawing/2014/main" id="{325AB94F-979C-0A67-CFE2-CA529C9787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7176" y="167582"/>
            <a:ext cx="929672" cy="1142651"/>
          </a:xfrm>
          <a:prstGeom prst="rect">
            <a:avLst/>
          </a:prstGeom>
        </p:spPr>
      </p:pic>
      <p:pic>
        <p:nvPicPr>
          <p:cNvPr id="10" name="Picture 9" descr="Text&#10;&#10;Description automatically generated">
            <a:extLst>
              <a:ext uri="{FF2B5EF4-FFF2-40B4-BE49-F238E27FC236}">
                <a16:creationId xmlns:a16="http://schemas.microsoft.com/office/drawing/2014/main" id="{6BF470A7-5C21-EA4F-EB1B-3912ED299D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3392" y="5755189"/>
            <a:ext cx="2780147" cy="995513"/>
          </a:xfrm>
          <a:prstGeom prst="rect">
            <a:avLst/>
          </a:prstGeom>
        </p:spPr>
      </p:pic>
      <p:sp>
        <p:nvSpPr>
          <p:cNvPr id="4" name="Text Placeholder 3">
            <a:extLst>
              <a:ext uri="{FF2B5EF4-FFF2-40B4-BE49-F238E27FC236}">
                <a16:creationId xmlns:a16="http://schemas.microsoft.com/office/drawing/2014/main" id="{C2AAB5C9-FC28-5D80-AF59-8BBE36DD0340}"/>
              </a:ext>
            </a:extLst>
          </p:cNvPr>
          <p:cNvSpPr>
            <a:spLocks noGrp="1"/>
          </p:cNvSpPr>
          <p:nvPr>
            <p:ph type="body" sz="quarter" idx="10" hasCustomPrompt="1"/>
          </p:nvPr>
        </p:nvSpPr>
        <p:spPr>
          <a:xfrm>
            <a:off x="1311636" y="410296"/>
            <a:ext cx="5468725" cy="657225"/>
          </a:xfrm>
          <a:prstGeom prst="rect">
            <a:avLst/>
          </a:prstGeom>
        </p:spPr>
        <p:txBody>
          <a:bodyPr/>
          <a:lstStyle>
            <a:lvl1pPr marL="0" indent="0">
              <a:buNone/>
              <a:defRPr sz="4000">
                <a:solidFill>
                  <a:srgbClr val="46B17B"/>
                </a:solidFill>
                <a:latin typeface="+mj-lt"/>
              </a:defRPr>
            </a:lvl1pPr>
          </a:lstStyle>
          <a:p>
            <a:pPr lvl="0"/>
            <a:r>
              <a:rPr lang="en-CA"/>
              <a:t>Slide title goes here</a:t>
            </a:r>
          </a:p>
        </p:txBody>
      </p:sp>
      <p:cxnSp>
        <p:nvCxnSpPr>
          <p:cNvPr id="6" name="Straight Connector 5">
            <a:extLst>
              <a:ext uri="{FF2B5EF4-FFF2-40B4-BE49-F238E27FC236}">
                <a16:creationId xmlns:a16="http://schemas.microsoft.com/office/drawing/2014/main" id="{E5460FBF-BFC6-3FAA-CBF9-CF22A51C9ED3}"/>
              </a:ext>
            </a:extLst>
          </p:cNvPr>
          <p:cNvCxnSpPr>
            <a:cxnSpLocks/>
          </p:cNvCxnSpPr>
          <p:nvPr userDrawn="1"/>
        </p:nvCxnSpPr>
        <p:spPr>
          <a:xfrm>
            <a:off x="7970982" y="738909"/>
            <a:ext cx="4309095" cy="0"/>
          </a:xfrm>
          <a:prstGeom prst="line">
            <a:avLst/>
          </a:prstGeom>
          <a:ln w="38100">
            <a:solidFill>
              <a:srgbClr val="E2E34F"/>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E11CA526-AE63-32AE-0AC0-7F727D24F6BD}"/>
              </a:ext>
            </a:extLst>
          </p:cNvPr>
          <p:cNvSpPr>
            <a:spLocks noGrp="1"/>
          </p:cNvSpPr>
          <p:nvPr>
            <p:ph type="pic" sz="quarter" idx="11" hasCustomPrompt="1"/>
          </p:nvPr>
        </p:nvSpPr>
        <p:spPr>
          <a:xfrm>
            <a:off x="6123631" y="1704254"/>
            <a:ext cx="5759186" cy="4414837"/>
          </a:xfrm>
          <a:prstGeom prst="rect">
            <a:avLst/>
          </a:prstGeom>
        </p:spPr>
        <p:txBody>
          <a:bodyPr/>
          <a:lstStyle>
            <a:lvl1pPr>
              <a:defRPr>
                <a:latin typeface="+mj-lt"/>
              </a:defRPr>
            </a:lvl1pPr>
          </a:lstStyle>
          <a:p>
            <a:r>
              <a:rPr lang="en-CA"/>
              <a:t>Picture if needed</a:t>
            </a:r>
          </a:p>
        </p:txBody>
      </p:sp>
      <p:sp>
        <p:nvSpPr>
          <p:cNvPr id="12" name="Text Placeholder 11">
            <a:extLst>
              <a:ext uri="{FF2B5EF4-FFF2-40B4-BE49-F238E27FC236}">
                <a16:creationId xmlns:a16="http://schemas.microsoft.com/office/drawing/2014/main" id="{569554DC-A57E-4C1C-A7CC-33C8916038F9}"/>
              </a:ext>
            </a:extLst>
          </p:cNvPr>
          <p:cNvSpPr>
            <a:spLocks noGrp="1"/>
          </p:cNvSpPr>
          <p:nvPr>
            <p:ph type="body" sz="quarter" idx="12" hasCustomPrompt="1"/>
          </p:nvPr>
        </p:nvSpPr>
        <p:spPr>
          <a:xfrm>
            <a:off x="1330978" y="1726092"/>
            <a:ext cx="4307621" cy="3786187"/>
          </a:xfrm>
          <a:prstGeom prst="rect">
            <a:avLst/>
          </a:prstGeom>
        </p:spPr>
        <p:txBody>
          <a:bodyPr/>
          <a:lstStyle>
            <a:lvl1pPr marL="0" indent="0">
              <a:buNone/>
              <a:defRPr>
                <a:solidFill>
                  <a:srgbClr val="46B17B"/>
                </a:solidFill>
                <a:latin typeface="+mj-lt"/>
              </a:defRPr>
            </a:lvl1pPr>
            <a:lvl2pPr marL="457200" indent="0">
              <a:buNone/>
              <a:defRPr>
                <a:solidFill>
                  <a:schemeClr val="accent6">
                    <a:lumMod val="50000"/>
                  </a:schemeClr>
                </a:solidFill>
                <a:latin typeface="+mj-lt"/>
              </a:defRPr>
            </a:lvl2pPr>
            <a:lvl3pPr>
              <a:defRPr>
                <a:solidFill>
                  <a:schemeClr val="accent6">
                    <a:lumMod val="50000"/>
                  </a:schemeClr>
                </a:solidFill>
                <a:latin typeface="Work Sans" panose="00000500000000000000" pitchFamily="50" charset="0"/>
              </a:defRPr>
            </a:lvl3pPr>
            <a:lvl4pPr>
              <a:defRPr>
                <a:solidFill>
                  <a:schemeClr val="accent6">
                    <a:lumMod val="50000"/>
                  </a:schemeClr>
                </a:solidFill>
                <a:latin typeface="Work Sans" panose="00000500000000000000" pitchFamily="50" charset="0"/>
              </a:defRPr>
            </a:lvl4pPr>
            <a:lvl5pPr>
              <a:defRPr>
                <a:latin typeface="Work Sans" panose="00000500000000000000" pitchFamily="50" charset="0"/>
              </a:defRPr>
            </a:lvl5pPr>
          </a:lstStyle>
          <a:p>
            <a:pPr lvl="0"/>
            <a:r>
              <a:rPr lang="en-US"/>
              <a:t>Text style one</a:t>
            </a:r>
          </a:p>
          <a:p>
            <a:pPr lvl="1"/>
            <a:endParaRPr lang="en-US"/>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46125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latin typeface="+mj-lt"/>
            </a:endParaRPr>
          </a:p>
        </p:txBody>
      </p:sp>
      <p:pic>
        <p:nvPicPr>
          <p:cNvPr id="8" name="Picture 7" descr="Shape&#10;&#10;Description automatically generated">
            <a:extLst>
              <a:ext uri="{FF2B5EF4-FFF2-40B4-BE49-F238E27FC236}">
                <a16:creationId xmlns:a16="http://schemas.microsoft.com/office/drawing/2014/main" id="{325AB94F-979C-0A67-CFE2-CA529C9787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7176" y="167582"/>
            <a:ext cx="910670" cy="1142651"/>
          </a:xfrm>
          <a:prstGeom prst="rect">
            <a:avLst/>
          </a:prstGeom>
        </p:spPr>
      </p:pic>
      <p:sp>
        <p:nvSpPr>
          <p:cNvPr id="4" name="Text Placeholder 3">
            <a:extLst>
              <a:ext uri="{FF2B5EF4-FFF2-40B4-BE49-F238E27FC236}">
                <a16:creationId xmlns:a16="http://schemas.microsoft.com/office/drawing/2014/main" id="{C2AAB5C9-FC28-5D80-AF59-8BBE36DD0340}"/>
              </a:ext>
            </a:extLst>
          </p:cNvPr>
          <p:cNvSpPr>
            <a:spLocks noGrp="1"/>
          </p:cNvSpPr>
          <p:nvPr>
            <p:ph type="body" sz="quarter" idx="10" hasCustomPrompt="1"/>
          </p:nvPr>
        </p:nvSpPr>
        <p:spPr>
          <a:xfrm>
            <a:off x="1311637" y="410296"/>
            <a:ext cx="5356946" cy="657225"/>
          </a:xfrm>
          <a:prstGeom prst="rect">
            <a:avLst/>
          </a:prstGeom>
        </p:spPr>
        <p:txBody>
          <a:bodyPr/>
          <a:lstStyle>
            <a:lvl1pPr marL="0" indent="0">
              <a:buNone/>
              <a:defRPr sz="4000">
                <a:solidFill>
                  <a:srgbClr val="00A0AF"/>
                </a:solidFill>
                <a:latin typeface="+mj-lt"/>
              </a:defRPr>
            </a:lvl1pPr>
          </a:lstStyle>
          <a:p>
            <a:pPr lvl="0"/>
            <a:r>
              <a:rPr lang="en-CA"/>
              <a:t>Slide title goes here</a:t>
            </a:r>
          </a:p>
        </p:txBody>
      </p:sp>
      <p:cxnSp>
        <p:nvCxnSpPr>
          <p:cNvPr id="6" name="Straight Connector 5">
            <a:extLst>
              <a:ext uri="{FF2B5EF4-FFF2-40B4-BE49-F238E27FC236}">
                <a16:creationId xmlns:a16="http://schemas.microsoft.com/office/drawing/2014/main" id="{E5460FBF-BFC6-3FAA-CBF9-CF22A51C9ED3}"/>
              </a:ext>
            </a:extLst>
          </p:cNvPr>
          <p:cNvCxnSpPr/>
          <p:nvPr userDrawn="1"/>
        </p:nvCxnSpPr>
        <p:spPr>
          <a:xfrm>
            <a:off x="7970982" y="738909"/>
            <a:ext cx="4221018" cy="0"/>
          </a:xfrm>
          <a:prstGeom prst="line">
            <a:avLst/>
          </a:prstGeom>
          <a:ln w="38100">
            <a:solidFill>
              <a:srgbClr val="E2E34F"/>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E11CA526-AE63-32AE-0AC0-7F727D24F6BD}"/>
              </a:ext>
            </a:extLst>
          </p:cNvPr>
          <p:cNvSpPr>
            <a:spLocks noGrp="1"/>
          </p:cNvSpPr>
          <p:nvPr>
            <p:ph type="pic" sz="quarter" idx="11" hasCustomPrompt="1"/>
          </p:nvPr>
        </p:nvSpPr>
        <p:spPr>
          <a:xfrm>
            <a:off x="1027114" y="1700213"/>
            <a:ext cx="5641470" cy="4414837"/>
          </a:xfrm>
          <a:prstGeom prst="rect">
            <a:avLst/>
          </a:prstGeom>
        </p:spPr>
        <p:txBody>
          <a:bodyPr/>
          <a:lstStyle>
            <a:lvl1pPr>
              <a:defRPr>
                <a:latin typeface="+mj-lt"/>
              </a:defRPr>
            </a:lvl1pPr>
          </a:lstStyle>
          <a:p>
            <a:r>
              <a:rPr lang="en-CA"/>
              <a:t>Picture if needed</a:t>
            </a:r>
          </a:p>
        </p:txBody>
      </p:sp>
      <p:sp>
        <p:nvSpPr>
          <p:cNvPr id="12" name="Text Placeholder 11">
            <a:extLst>
              <a:ext uri="{FF2B5EF4-FFF2-40B4-BE49-F238E27FC236}">
                <a16:creationId xmlns:a16="http://schemas.microsoft.com/office/drawing/2014/main" id="{569554DC-A57E-4C1C-A7CC-33C8916038F9}"/>
              </a:ext>
            </a:extLst>
          </p:cNvPr>
          <p:cNvSpPr>
            <a:spLocks noGrp="1"/>
          </p:cNvSpPr>
          <p:nvPr>
            <p:ph type="body" sz="quarter" idx="12" hasCustomPrompt="1"/>
          </p:nvPr>
        </p:nvSpPr>
        <p:spPr>
          <a:xfrm>
            <a:off x="7085013" y="1700213"/>
            <a:ext cx="4219575" cy="3786187"/>
          </a:xfrm>
          <a:prstGeom prst="rect">
            <a:avLst/>
          </a:prstGeom>
        </p:spPr>
        <p:txBody>
          <a:bodyPr/>
          <a:lstStyle>
            <a:lvl1pPr marL="0" indent="0">
              <a:buNone/>
              <a:defRPr>
                <a:solidFill>
                  <a:srgbClr val="00A0AF"/>
                </a:solidFill>
                <a:latin typeface="+mj-lt"/>
              </a:defRPr>
            </a:lvl1pPr>
            <a:lvl2pPr marL="457200" indent="0">
              <a:buNone/>
              <a:defRPr>
                <a:solidFill>
                  <a:schemeClr val="accent6">
                    <a:lumMod val="50000"/>
                  </a:schemeClr>
                </a:solidFill>
                <a:latin typeface="+mj-lt"/>
              </a:defRPr>
            </a:lvl2pPr>
            <a:lvl3pPr>
              <a:defRPr>
                <a:solidFill>
                  <a:schemeClr val="accent6">
                    <a:lumMod val="50000"/>
                  </a:schemeClr>
                </a:solidFill>
                <a:latin typeface="Work Sans" panose="00000500000000000000" pitchFamily="50" charset="0"/>
              </a:defRPr>
            </a:lvl3pPr>
            <a:lvl4pPr>
              <a:defRPr>
                <a:solidFill>
                  <a:schemeClr val="accent6">
                    <a:lumMod val="50000"/>
                  </a:schemeClr>
                </a:solidFill>
                <a:latin typeface="Work Sans" panose="00000500000000000000" pitchFamily="50" charset="0"/>
              </a:defRPr>
            </a:lvl4pPr>
            <a:lvl5pPr>
              <a:defRPr>
                <a:latin typeface="Work Sans" panose="00000500000000000000" pitchFamily="50" charset="0"/>
              </a:defRPr>
            </a:lvl5pPr>
          </a:lstStyle>
          <a:p>
            <a:pPr lvl="0"/>
            <a:r>
              <a:rPr lang="en-US"/>
              <a:t>Text style one</a:t>
            </a:r>
          </a:p>
          <a:p>
            <a:pPr lvl="1"/>
            <a:endParaRPr lang="en-US"/>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610969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latin typeface="+mj-lt"/>
            </a:endParaRPr>
          </a:p>
        </p:txBody>
      </p:sp>
      <p:pic>
        <p:nvPicPr>
          <p:cNvPr id="8" name="Picture 7" descr="Shape&#10;&#10;Description automatically generated">
            <a:extLst>
              <a:ext uri="{FF2B5EF4-FFF2-40B4-BE49-F238E27FC236}">
                <a16:creationId xmlns:a16="http://schemas.microsoft.com/office/drawing/2014/main" id="{325AB94F-979C-0A67-CFE2-CA529C9787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7176" y="167582"/>
            <a:ext cx="910670" cy="1142651"/>
          </a:xfrm>
          <a:prstGeom prst="rect">
            <a:avLst/>
          </a:prstGeom>
        </p:spPr>
      </p:pic>
      <p:sp>
        <p:nvSpPr>
          <p:cNvPr id="4" name="Text Placeholder 3">
            <a:extLst>
              <a:ext uri="{FF2B5EF4-FFF2-40B4-BE49-F238E27FC236}">
                <a16:creationId xmlns:a16="http://schemas.microsoft.com/office/drawing/2014/main" id="{C2AAB5C9-FC28-5D80-AF59-8BBE36DD0340}"/>
              </a:ext>
            </a:extLst>
          </p:cNvPr>
          <p:cNvSpPr>
            <a:spLocks noGrp="1"/>
          </p:cNvSpPr>
          <p:nvPr>
            <p:ph type="body" sz="quarter" idx="10" hasCustomPrompt="1"/>
          </p:nvPr>
        </p:nvSpPr>
        <p:spPr>
          <a:xfrm>
            <a:off x="1311636" y="410296"/>
            <a:ext cx="5753397" cy="657225"/>
          </a:xfrm>
          <a:prstGeom prst="rect">
            <a:avLst/>
          </a:prstGeom>
        </p:spPr>
        <p:txBody>
          <a:bodyPr/>
          <a:lstStyle>
            <a:lvl1pPr marL="0" indent="0">
              <a:buNone/>
              <a:defRPr sz="4000">
                <a:solidFill>
                  <a:srgbClr val="46B17B"/>
                </a:solidFill>
                <a:latin typeface="+mj-lt"/>
              </a:defRPr>
            </a:lvl1pPr>
          </a:lstStyle>
          <a:p>
            <a:pPr lvl="0"/>
            <a:r>
              <a:rPr lang="en-CA"/>
              <a:t>Slide title goes here</a:t>
            </a:r>
          </a:p>
        </p:txBody>
      </p:sp>
      <p:cxnSp>
        <p:nvCxnSpPr>
          <p:cNvPr id="6" name="Straight Connector 5">
            <a:extLst>
              <a:ext uri="{FF2B5EF4-FFF2-40B4-BE49-F238E27FC236}">
                <a16:creationId xmlns:a16="http://schemas.microsoft.com/office/drawing/2014/main" id="{E5460FBF-BFC6-3FAA-CBF9-CF22A51C9ED3}"/>
              </a:ext>
            </a:extLst>
          </p:cNvPr>
          <p:cNvCxnSpPr/>
          <p:nvPr userDrawn="1"/>
        </p:nvCxnSpPr>
        <p:spPr>
          <a:xfrm>
            <a:off x="7970982" y="738909"/>
            <a:ext cx="4221018" cy="0"/>
          </a:xfrm>
          <a:prstGeom prst="line">
            <a:avLst/>
          </a:prstGeom>
          <a:ln w="38100">
            <a:solidFill>
              <a:srgbClr val="E2E34F"/>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E11CA526-AE63-32AE-0AC0-7F727D24F6BD}"/>
              </a:ext>
            </a:extLst>
          </p:cNvPr>
          <p:cNvSpPr>
            <a:spLocks noGrp="1"/>
          </p:cNvSpPr>
          <p:nvPr>
            <p:ph type="pic" sz="quarter" idx="11" hasCustomPrompt="1"/>
          </p:nvPr>
        </p:nvSpPr>
        <p:spPr>
          <a:xfrm>
            <a:off x="6123631" y="1704254"/>
            <a:ext cx="5641470" cy="4414837"/>
          </a:xfrm>
          <a:prstGeom prst="rect">
            <a:avLst/>
          </a:prstGeom>
        </p:spPr>
        <p:txBody>
          <a:bodyPr/>
          <a:lstStyle>
            <a:lvl1pPr>
              <a:defRPr>
                <a:latin typeface="+mj-lt"/>
              </a:defRPr>
            </a:lvl1pPr>
          </a:lstStyle>
          <a:p>
            <a:r>
              <a:rPr lang="en-CA"/>
              <a:t>Picture if needed</a:t>
            </a:r>
          </a:p>
        </p:txBody>
      </p:sp>
      <p:sp>
        <p:nvSpPr>
          <p:cNvPr id="12" name="Text Placeholder 11">
            <a:extLst>
              <a:ext uri="{FF2B5EF4-FFF2-40B4-BE49-F238E27FC236}">
                <a16:creationId xmlns:a16="http://schemas.microsoft.com/office/drawing/2014/main" id="{569554DC-A57E-4C1C-A7CC-33C8916038F9}"/>
              </a:ext>
            </a:extLst>
          </p:cNvPr>
          <p:cNvSpPr>
            <a:spLocks noGrp="1"/>
          </p:cNvSpPr>
          <p:nvPr>
            <p:ph type="body" sz="quarter" idx="12" hasCustomPrompt="1"/>
          </p:nvPr>
        </p:nvSpPr>
        <p:spPr>
          <a:xfrm>
            <a:off x="1330978" y="1726092"/>
            <a:ext cx="4219575" cy="3786187"/>
          </a:xfrm>
          <a:prstGeom prst="rect">
            <a:avLst/>
          </a:prstGeom>
        </p:spPr>
        <p:txBody>
          <a:bodyPr/>
          <a:lstStyle>
            <a:lvl1pPr marL="0" indent="0">
              <a:buNone/>
              <a:defRPr>
                <a:solidFill>
                  <a:srgbClr val="46B17B"/>
                </a:solidFill>
                <a:latin typeface="+mj-lt"/>
              </a:defRPr>
            </a:lvl1pPr>
            <a:lvl2pPr marL="457200" indent="0">
              <a:buNone/>
              <a:defRPr>
                <a:solidFill>
                  <a:schemeClr val="accent6">
                    <a:lumMod val="50000"/>
                  </a:schemeClr>
                </a:solidFill>
                <a:latin typeface="+mj-lt"/>
              </a:defRPr>
            </a:lvl2pPr>
            <a:lvl3pPr>
              <a:defRPr>
                <a:solidFill>
                  <a:schemeClr val="accent6">
                    <a:lumMod val="50000"/>
                  </a:schemeClr>
                </a:solidFill>
                <a:latin typeface="Work Sans" panose="00000500000000000000" pitchFamily="50" charset="0"/>
              </a:defRPr>
            </a:lvl3pPr>
            <a:lvl4pPr>
              <a:defRPr>
                <a:solidFill>
                  <a:schemeClr val="accent6">
                    <a:lumMod val="50000"/>
                  </a:schemeClr>
                </a:solidFill>
                <a:latin typeface="Work Sans" panose="00000500000000000000" pitchFamily="50" charset="0"/>
              </a:defRPr>
            </a:lvl4pPr>
            <a:lvl5pPr>
              <a:defRPr>
                <a:latin typeface="Work Sans" panose="00000500000000000000" pitchFamily="50" charset="0"/>
              </a:defRPr>
            </a:lvl5pPr>
          </a:lstStyle>
          <a:p>
            <a:pPr lvl="0"/>
            <a:r>
              <a:rPr lang="en-US"/>
              <a:t>Text style one</a:t>
            </a:r>
          </a:p>
          <a:p>
            <a:pPr lvl="1"/>
            <a:endParaRPr lang="en-US"/>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00174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975CF4-5A95-B400-5302-4F7BCBA9A27A}"/>
              </a:ext>
            </a:extLst>
          </p:cNvPr>
          <p:cNvSpPr/>
          <p:nvPr userDrawn="1"/>
        </p:nvSpPr>
        <p:spPr>
          <a:xfrm>
            <a:off x="224287" y="1680634"/>
            <a:ext cx="6159261" cy="494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p>
        </p:txBody>
      </p:sp>
      <p:sp>
        <p:nvSpPr>
          <p:cNvPr id="4" name="Text Placeholder 3">
            <a:extLst>
              <a:ext uri="{FF2B5EF4-FFF2-40B4-BE49-F238E27FC236}">
                <a16:creationId xmlns:a16="http://schemas.microsoft.com/office/drawing/2014/main" id="{C2AAB5C9-FC28-5D80-AF59-8BBE36DD0340}"/>
              </a:ext>
            </a:extLst>
          </p:cNvPr>
          <p:cNvSpPr>
            <a:spLocks noGrp="1"/>
          </p:cNvSpPr>
          <p:nvPr>
            <p:ph type="body" sz="quarter" idx="10" hasCustomPrompt="1"/>
          </p:nvPr>
        </p:nvSpPr>
        <p:spPr>
          <a:xfrm>
            <a:off x="224287" y="580576"/>
            <a:ext cx="5781006" cy="657225"/>
          </a:xfrm>
          <a:prstGeom prst="rect">
            <a:avLst/>
          </a:prstGeom>
        </p:spPr>
        <p:txBody>
          <a:bodyPr/>
          <a:lstStyle>
            <a:lvl1pPr marL="0" indent="0">
              <a:buNone/>
              <a:defRPr sz="4000">
                <a:solidFill>
                  <a:schemeClr val="bg1"/>
                </a:solidFill>
                <a:latin typeface="+mj-lt"/>
              </a:defRPr>
            </a:lvl1pPr>
          </a:lstStyle>
          <a:p>
            <a:pPr lvl="0"/>
            <a:r>
              <a:rPr lang="en-CA"/>
              <a:t>Slide title goes here</a:t>
            </a:r>
          </a:p>
        </p:txBody>
      </p:sp>
      <p:sp>
        <p:nvSpPr>
          <p:cNvPr id="12" name="Text Placeholder 11">
            <a:extLst>
              <a:ext uri="{FF2B5EF4-FFF2-40B4-BE49-F238E27FC236}">
                <a16:creationId xmlns:a16="http://schemas.microsoft.com/office/drawing/2014/main" id="{569554DC-A57E-4C1C-A7CC-33C8916038F9}"/>
              </a:ext>
            </a:extLst>
          </p:cNvPr>
          <p:cNvSpPr>
            <a:spLocks noGrp="1"/>
          </p:cNvSpPr>
          <p:nvPr>
            <p:ph type="body" sz="quarter" idx="12" hasCustomPrompt="1"/>
          </p:nvPr>
        </p:nvSpPr>
        <p:spPr>
          <a:xfrm>
            <a:off x="648347" y="1709738"/>
            <a:ext cx="4219575" cy="3786187"/>
          </a:xfrm>
          <a:prstGeom prst="rect">
            <a:avLst/>
          </a:prstGeom>
        </p:spPr>
        <p:txBody>
          <a:bodyPr/>
          <a:lstStyle>
            <a:lvl1pPr marL="0" indent="0">
              <a:buNone/>
              <a:defRPr>
                <a:solidFill>
                  <a:srgbClr val="00A0AF"/>
                </a:solidFill>
                <a:latin typeface="+mj-lt"/>
              </a:defRPr>
            </a:lvl1pPr>
            <a:lvl2pPr marL="457200" indent="0">
              <a:buNone/>
              <a:defRPr>
                <a:solidFill>
                  <a:srgbClr val="00A0AF"/>
                </a:solidFill>
                <a:latin typeface="+mj-lt"/>
              </a:defRPr>
            </a:lvl2pPr>
            <a:lvl3pPr>
              <a:defRPr>
                <a:solidFill>
                  <a:schemeClr val="tx2"/>
                </a:solidFill>
                <a:latin typeface="Work Sans" panose="00000500000000000000" pitchFamily="50" charset="0"/>
              </a:defRPr>
            </a:lvl3pPr>
            <a:lvl4pPr>
              <a:defRPr>
                <a:solidFill>
                  <a:schemeClr val="tx2"/>
                </a:solidFill>
                <a:latin typeface="Work Sans" panose="00000500000000000000" pitchFamily="50" charset="0"/>
              </a:defRPr>
            </a:lvl4pPr>
            <a:lvl5pPr>
              <a:defRPr>
                <a:latin typeface="Work Sans" panose="00000500000000000000" pitchFamily="50" charset="0"/>
              </a:defRPr>
            </a:lvl5pPr>
          </a:lstStyle>
          <a:p>
            <a:pPr lvl="0"/>
            <a:r>
              <a:rPr lang="en-US"/>
              <a:t>Text style one</a:t>
            </a:r>
          </a:p>
          <a:p>
            <a:pPr lvl="1"/>
            <a:endParaRPr lang="en-US"/>
          </a:p>
          <a:p>
            <a:pPr lvl="1"/>
            <a:r>
              <a:rPr lang="en-US"/>
              <a:t>Second level</a:t>
            </a:r>
          </a:p>
          <a:p>
            <a:pPr lvl="2"/>
            <a:r>
              <a:rPr lang="en-US"/>
              <a:t>Third level</a:t>
            </a:r>
          </a:p>
          <a:p>
            <a:pPr lvl="3"/>
            <a:r>
              <a:rPr lang="en-US"/>
              <a:t>Fourth level</a:t>
            </a:r>
          </a:p>
        </p:txBody>
      </p:sp>
      <p:sp>
        <p:nvSpPr>
          <p:cNvPr id="11" name="Picture Placeholder 10">
            <a:extLst>
              <a:ext uri="{FF2B5EF4-FFF2-40B4-BE49-F238E27FC236}">
                <a16:creationId xmlns:a16="http://schemas.microsoft.com/office/drawing/2014/main" id="{93F12560-EB6A-7DFE-7EB1-E0F310A50160}"/>
              </a:ext>
            </a:extLst>
          </p:cNvPr>
          <p:cNvSpPr>
            <a:spLocks noGrp="1"/>
          </p:cNvSpPr>
          <p:nvPr>
            <p:ph type="pic" sz="quarter" idx="13" hasCustomPrompt="1"/>
          </p:nvPr>
        </p:nvSpPr>
        <p:spPr>
          <a:xfrm>
            <a:off x="6687313" y="-16339"/>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a:t>  </a:t>
            </a:r>
          </a:p>
        </p:txBody>
      </p:sp>
      <p:pic>
        <p:nvPicPr>
          <p:cNvPr id="9" name="Picture 8" descr="Shape&#10;&#10;Description automatically generated">
            <a:extLst>
              <a:ext uri="{FF2B5EF4-FFF2-40B4-BE49-F238E27FC236}">
                <a16:creationId xmlns:a16="http://schemas.microsoft.com/office/drawing/2014/main" id="{D63DEEE8-478B-4022-B7F0-AB1EEA11C3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3327" y="5586388"/>
            <a:ext cx="910670" cy="1142651"/>
          </a:xfrm>
          <a:prstGeom prst="rect">
            <a:avLst/>
          </a:prstGeom>
        </p:spPr>
      </p:pic>
    </p:spTree>
    <p:extLst>
      <p:ext uri="{BB962C8B-B14F-4D97-AF65-F5344CB8AC3E}">
        <p14:creationId xmlns:p14="http://schemas.microsoft.com/office/powerpoint/2010/main" val="605367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6A369DF-6572-1663-AE9E-A54A4682F26B}"/>
              </a:ext>
            </a:extLst>
          </p:cNvPr>
          <p:cNvSpPr/>
          <p:nvPr userDrawn="1"/>
        </p:nvSpPr>
        <p:spPr>
          <a:xfrm>
            <a:off x="5746492" y="1503251"/>
            <a:ext cx="6159261" cy="4944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p>
        </p:txBody>
      </p:sp>
      <p:sp>
        <p:nvSpPr>
          <p:cNvPr id="4" name="Text Placeholder 3">
            <a:extLst>
              <a:ext uri="{FF2B5EF4-FFF2-40B4-BE49-F238E27FC236}">
                <a16:creationId xmlns:a16="http://schemas.microsoft.com/office/drawing/2014/main" id="{C2AAB5C9-FC28-5D80-AF59-8BBE36DD0340}"/>
              </a:ext>
            </a:extLst>
          </p:cNvPr>
          <p:cNvSpPr>
            <a:spLocks noGrp="1"/>
          </p:cNvSpPr>
          <p:nvPr>
            <p:ph type="body" sz="quarter" idx="10" hasCustomPrompt="1"/>
          </p:nvPr>
        </p:nvSpPr>
        <p:spPr>
          <a:xfrm>
            <a:off x="5746492" y="476296"/>
            <a:ext cx="6011312" cy="657225"/>
          </a:xfrm>
          <a:prstGeom prst="rect">
            <a:avLst/>
          </a:prstGeom>
        </p:spPr>
        <p:txBody>
          <a:bodyPr/>
          <a:lstStyle>
            <a:lvl1pPr marL="0" indent="0">
              <a:buNone/>
              <a:defRPr sz="4000">
                <a:solidFill>
                  <a:schemeClr val="bg1"/>
                </a:solidFill>
                <a:latin typeface="+mj-lt"/>
              </a:defRPr>
            </a:lvl1pPr>
          </a:lstStyle>
          <a:p>
            <a:pPr lvl="0"/>
            <a:r>
              <a:rPr lang="en-CA"/>
              <a:t>Slide title goes here</a:t>
            </a:r>
          </a:p>
        </p:txBody>
      </p:sp>
      <p:sp>
        <p:nvSpPr>
          <p:cNvPr id="12" name="Text Placeholder 11">
            <a:extLst>
              <a:ext uri="{FF2B5EF4-FFF2-40B4-BE49-F238E27FC236}">
                <a16:creationId xmlns:a16="http://schemas.microsoft.com/office/drawing/2014/main" id="{569554DC-A57E-4C1C-A7CC-33C8916038F9}"/>
              </a:ext>
            </a:extLst>
          </p:cNvPr>
          <p:cNvSpPr>
            <a:spLocks noGrp="1"/>
          </p:cNvSpPr>
          <p:nvPr>
            <p:ph type="body" sz="quarter" idx="12" hasCustomPrompt="1"/>
          </p:nvPr>
        </p:nvSpPr>
        <p:spPr>
          <a:xfrm>
            <a:off x="6220472" y="2014538"/>
            <a:ext cx="4219575" cy="3786187"/>
          </a:xfrm>
          <a:prstGeom prst="rect">
            <a:avLst/>
          </a:prstGeom>
        </p:spPr>
        <p:txBody>
          <a:bodyPr/>
          <a:lstStyle>
            <a:lvl1pPr marL="0" indent="0">
              <a:buNone/>
              <a:defRPr>
                <a:solidFill>
                  <a:srgbClr val="00A0AF"/>
                </a:solidFill>
                <a:latin typeface="+mj-lt"/>
              </a:defRPr>
            </a:lvl1pPr>
            <a:lvl2pPr marL="457200" indent="0">
              <a:buNone/>
              <a:defRPr>
                <a:solidFill>
                  <a:srgbClr val="00A0AF"/>
                </a:solidFill>
                <a:latin typeface="+mj-lt"/>
              </a:defRPr>
            </a:lvl2pPr>
            <a:lvl3pPr>
              <a:defRPr>
                <a:solidFill>
                  <a:schemeClr val="tx2"/>
                </a:solidFill>
                <a:latin typeface="Work Sans" panose="00000500000000000000" pitchFamily="50" charset="0"/>
              </a:defRPr>
            </a:lvl3pPr>
            <a:lvl4pPr>
              <a:defRPr>
                <a:solidFill>
                  <a:schemeClr val="tx2"/>
                </a:solidFill>
                <a:latin typeface="Work Sans" panose="00000500000000000000" pitchFamily="50" charset="0"/>
              </a:defRPr>
            </a:lvl4pPr>
            <a:lvl5pPr>
              <a:defRPr>
                <a:latin typeface="Work Sans" panose="00000500000000000000" pitchFamily="50" charset="0"/>
              </a:defRPr>
            </a:lvl5pPr>
          </a:lstStyle>
          <a:p>
            <a:pPr lvl="0"/>
            <a:r>
              <a:rPr lang="en-US"/>
              <a:t>Text style one</a:t>
            </a:r>
          </a:p>
          <a:p>
            <a:pPr lvl="1"/>
            <a:endParaRPr lang="en-US"/>
          </a:p>
          <a:p>
            <a:pPr lvl="1"/>
            <a:r>
              <a:rPr lang="en-US"/>
              <a:t>Second level</a:t>
            </a:r>
          </a:p>
          <a:p>
            <a:pPr lvl="2"/>
            <a:r>
              <a:rPr lang="en-US"/>
              <a:t>Third level</a:t>
            </a:r>
          </a:p>
          <a:p>
            <a:pPr lvl="3"/>
            <a:r>
              <a:rPr lang="en-US"/>
              <a:t>Fourth level</a:t>
            </a:r>
          </a:p>
        </p:txBody>
      </p:sp>
      <p:sp>
        <p:nvSpPr>
          <p:cNvPr id="11" name="Picture Placeholder 10">
            <a:extLst>
              <a:ext uri="{FF2B5EF4-FFF2-40B4-BE49-F238E27FC236}">
                <a16:creationId xmlns:a16="http://schemas.microsoft.com/office/drawing/2014/main" id="{93F12560-EB6A-7DFE-7EB1-E0F310A50160}"/>
              </a:ext>
            </a:extLst>
          </p:cNvPr>
          <p:cNvSpPr>
            <a:spLocks noGrp="1"/>
          </p:cNvSpPr>
          <p:nvPr>
            <p:ph type="pic" sz="quarter" idx="13" hasCustomPrompt="1"/>
          </p:nvPr>
        </p:nvSpPr>
        <p:spPr>
          <a:xfrm>
            <a:off x="-84962" y="-32677"/>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a:t>  </a:t>
            </a:r>
          </a:p>
        </p:txBody>
      </p:sp>
      <p:pic>
        <p:nvPicPr>
          <p:cNvPr id="9" name="Picture 8" descr="Shape&#10;&#10;Description automatically generated">
            <a:extLst>
              <a:ext uri="{FF2B5EF4-FFF2-40B4-BE49-F238E27FC236}">
                <a16:creationId xmlns:a16="http://schemas.microsoft.com/office/drawing/2014/main" id="{D8430E33-1247-86B4-E4C2-5A2FF8C051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636599"/>
            <a:ext cx="910670" cy="1142651"/>
          </a:xfrm>
          <a:prstGeom prst="rect">
            <a:avLst/>
          </a:prstGeom>
        </p:spPr>
      </p:pic>
    </p:spTree>
    <p:extLst>
      <p:ext uri="{BB962C8B-B14F-4D97-AF65-F5344CB8AC3E}">
        <p14:creationId xmlns:p14="http://schemas.microsoft.com/office/powerpoint/2010/main" val="4236636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latin typeface="+mj-lt"/>
            </a:endParaRPr>
          </a:p>
        </p:txBody>
      </p:sp>
      <p:sp>
        <p:nvSpPr>
          <p:cNvPr id="4" name="Text Placeholder 3">
            <a:extLst>
              <a:ext uri="{FF2B5EF4-FFF2-40B4-BE49-F238E27FC236}">
                <a16:creationId xmlns:a16="http://schemas.microsoft.com/office/drawing/2014/main" id="{C2AAB5C9-FC28-5D80-AF59-8BBE36DD0340}"/>
              </a:ext>
            </a:extLst>
          </p:cNvPr>
          <p:cNvSpPr>
            <a:spLocks noGrp="1"/>
          </p:cNvSpPr>
          <p:nvPr>
            <p:ph type="body" sz="quarter" idx="10" hasCustomPrompt="1"/>
          </p:nvPr>
        </p:nvSpPr>
        <p:spPr>
          <a:xfrm>
            <a:off x="1351393" y="450107"/>
            <a:ext cx="5753397" cy="657225"/>
          </a:xfrm>
          <a:prstGeom prst="rect">
            <a:avLst/>
          </a:prstGeom>
        </p:spPr>
        <p:txBody>
          <a:bodyPr/>
          <a:lstStyle>
            <a:lvl1pPr marL="0" indent="0">
              <a:buNone/>
              <a:defRPr sz="4000">
                <a:solidFill>
                  <a:schemeClr val="bg1"/>
                </a:solidFill>
                <a:latin typeface="+mj-lt"/>
              </a:defRPr>
            </a:lvl1pPr>
          </a:lstStyle>
          <a:p>
            <a:pPr lvl="0"/>
            <a:r>
              <a:rPr lang="en-CA"/>
              <a:t>Slide title goes here</a:t>
            </a:r>
          </a:p>
        </p:txBody>
      </p:sp>
      <p:pic>
        <p:nvPicPr>
          <p:cNvPr id="5" name="Picture 4" descr="A black and white logo&#10;&#10;Description automatically generated with medium confidence">
            <a:extLst>
              <a:ext uri="{FF2B5EF4-FFF2-40B4-BE49-F238E27FC236}">
                <a16:creationId xmlns:a16="http://schemas.microsoft.com/office/drawing/2014/main" id="{5400ADDF-7970-F6E8-9325-907B7A3A5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8965" y="305708"/>
            <a:ext cx="755376" cy="946025"/>
          </a:xfrm>
          <a:prstGeom prst="rect">
            <a:avLst/>
          </a:prstGeom>
        </p:spPr>
      </p:pic>
    </p:spTree>
    <p:extLst>
      <p:ext uri="{BB962C8B-B14F-4D97-AF65-F5344CB8AC3E}">
        <p14:creationId xmlns:p14="http://schemas.microsoft.com/office/powerpoint/2010/main" val="1647617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1_Custom Layout">
    <p:bg>
      <p:bgPr>
        <a:solidFill>
          <a:srgbClr val="00A0A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ACD9026-4E6E-0583-E4DC-E4F271803E80}"/>
              </a:ext>
            </a:extLst>
          </p:cNvPr>
          <p:cNvSpPr>
            <a:spLocks noGrp="1"/>
          </p:cNvSpPr>
          <p:nvPr>
            <p:ph type="pic" sz="quarter" idx="10"/>
          </p:nvPr>
        </p:nvSpPr>
        <p:spPr>
          <a:xfrm>
            <a:off x="7453223" y="0"/>
            <a:ext cx="4738777" cy="6858000"/>
          </a:xfrm>
          <a:prstGeom prst="rect">
            <a:avLst/>
          </a:prstGeom>
        </p:spPr>
        <p:txBody>
          <a:bodyPr/>
          <a:lstStyle>
            <a:lvl1pPr>
              <a:defRPr>
                <a:solidFill>
                  <a:schemeClr val="bg1"/>
                </a:solidFill>
              </a:defRPr>
            </a:lvl1pPr>
          </a:lstStyle>
          <a:p>
            <a:endParaRPr lang="en-CA"/>
          </a:p>
        </p:txBody>
      </p:sp>
      <p:sp>
        <p:nvSpPr>
          <p:cNvPr id="11" name="Text Placeholder 3">
            <a:extLst>
              <a:ext uri="{FF2B5EF4-FFF2-40B4-BE49-F238E27FC236}">
                <a16:creationId xmlns:a16="http://schemas.microsoft.com/office/drawing/2014/main" id="{6F67A5DA-3000-7BF0-1D26-57E3995187D1}"/>
              </a:ext>
            </a:extLst>
          </p:cNvPr>
          <p:cNvSpPr>
            <a:spLocks noGrp="1"/>
          </p:cNvSpPr>
          <p:nvPr>
            <p:ph type="body" sz="quarter" idx="11" hasCustomPrompt="1"/>
          </p:nvPr>
        </p:nvSpPr>
        <p:spPr>
          <a:xfrm>
            <a:off x="1311637" y="410296"/>
            <a:ext cx="5860688" cy="657225"/>
          </a:xfrm>
          <a:prstGeom prst="rect">
            <a:avLst/>
          </a:prstGeom>
        </p:spPr>
        <p:txBody>
          <a:bodyPr/>
          <a:lstStyle>
            <a:lvl1pPr marL="0" indent="0">
              <a:buNone/>
              <a:defRPr sz="4000">
                <a:solidFill>
                  <a:schemeClr val="bg1"/>
                </a:solidFill>
                <a:latin typeface="+mj-lt"/>
              </a:defRPr>
            </a:lvl1pPr>
          </a:lstStyle>
          <a:p>
            <a:pPr lvl="0"/>
            <a:r>
              <a:rPr lang="en-CA"/>
              <a:t>Slide title goes here</a:t>
            </a:r>
          </a:p>
        </p:txBody>
      </p:sp>
      <p:pic>
        <p:nvPicPr>
          <p:cNvPr id="6" name="Picture 5" descr="Graphical user interface, text&#10;&#10;Description automatically generated with medium confidence">
            <a:extLst>
              <a:ext uri="{FF2B5EF4-FFF2-40B4-BE49-F238E27FC236}">
                <a16:creationId xmlns:a16="http://schemas.microsoft.com/office/drawing/2014/main" id="{D0690490-671C-931E-8BC9-7880A9C1E2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868" y="5950283"/>
            <a:ext cx="2102882" cy="768710"/>
          </a:xfrm>
          <a:prstGeom prst="rect">
            <a:avLst/>
          </a:prstGeom>
        </p:spPr>
      </p:pic>
      <p:pic>
        <p:nvPicPr>
          <p:cNvPr id="3" name="Picture 2" descr="A black and white logo&#10;&#10;Description automatically generated with medium confidence">
            <a:extLst>
              <a:ext uri="{FF2B5EF4-FFF2-40B4-BE49-F238E27FC236}">
                <a16:creationId xmlns:a16="http://schemas.microsoft.com/office/drawing/2014/main" id="{EEC01AB5-9724-0C66-86C9-125E30AAB2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4445" y="259059"/>
            <a:ext cx="766294" cy="959698"/>
          </a:xfrm>
          <a:prstGeom prst="rect">
            <a:avLst/>
          </a:prstGeom>
        </p:spPr>
      </p:pic>
      <p:sp>
        <p:nvSpPr>
          <p:cNvPr id="9" name="Text Placeholder 14">
            <a:extLst>
              <a:ext uri="{FF2B5EF4-FFF2-40B4-BE49-F238E27FC236}">
                <a16:creationId xmlns:a16="http://schemas.microsoft.com/office/drawing/2014/main" id="{DC5AF07F-536A-69DD-9B65-A7D9B1C36342}"/>
              </a:ext>
            </a:extLst>
          </p:cNvPr>
          <p:cNvSpPr>
            <a:spLocks noGrp="1"/>
          </p:cNvSpPr>
          <p:nvPr>
            <p:ph type="body" sz="quarter" idx="12"/>
          </p:nvPr>
        </p:nvSpPr>
        <p:spPr>
          <a:xfrm>
            <a:off x="571778" y="1842914"/>
            <a:ext cx="6248400" cy="268605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4676673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22755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theme" Target="../theme/theme3.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picture containing text, painted, ocean floor&#10;&#10;Description automatically generated">
            <a:extLst>
              <a:ext uri="{FF2B5EF4-FFF2-40B4-BE49-F238E27FC236}">
                <a16:creationId xmlns:a16="http://schemas.microsoft.com/office/drawing/2014/main" id="{1C98E6D1-5105-DAB7-C71E-AF960DC71CB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61926" y="0"/>
            <a:ext cx="12506325" cy="6972060"/>
          </a:xfrm>
          <a:prstGeom prst="rect">
            <a:avLst/>
          </a:prstGeom>
        </p:spPr>
      </p:pic>
      <p:pic>
        <p:nvPicPr>
          <p:cNvPr id="5" name="Picture 4" descr="Graphical user interface, text&#10;&#10;Description automatically generated with medium confidence">
            <a:extLst>
              <a:ext uri="{FF2B5EF4-FFF2-40B4-BE49-F238E27FC236}">
                <a16:creationId xmlns:a16="http://schemas.microsoft.com/office/drawing/2014/main" id="{9E65DBAF-5C6F-93E0-D98B-FE94459E68E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0987" y="5802151"/>
            <a:ext cx="3200400" cy="1169909"/>
          </a:xfrm>
          <a:prstGeom prst="rect">
            <a:avLst/>
          </a:prstGeom>
        </p:spPr>
      </p:pic>
    </p:spTree>
    <p:extLst>
      <p:ext uri="{BB962C8B-B14F-4D97-AF65-F5344CB8AC3E}">
        <p14:creationId xmlns:p14="http://schemas.microsoft.com/office/powerpoint/2010/main" val="2683277977"/>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2784330"/>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39" r:id="rId5"/>
  </p:sldLayoutIdLst>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ontserrat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2858405"/>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94" r:id="rId3"/>
    <p:sldLayoutId id="2147483895" r:id="rId4"/>
  </p:sldLayoutIdLst>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ontserrat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00A0AF"/>
            </a:gs>
            <a:gs pos="100000">
              <a:srgbClr val="E2E34F"/>
            </a:gs>
          </a:gsLst>
          <a:lin ang="0" scaled="1"/>
          <a:tileRect/>
        </a:gradFill>
        <a:effectLst/>
      </p:bgPr>
    </p:bg>
    <p:spTree>
      <p:nvGrpSpPr>
        <p:cNvPr id="1" name=""/>
        <p:cNvGrpSpPr/>
        <p:nvPr/>
      </p:nvGrpSpPr>
      <p:grpSpPr>
        <a:xfrm>
          <a:off x="0" y="0"/>
          <a:ext cx="0" cy="0"/>
          <a:chOff x="0" y="0"/>
          <a:chExt cx="0" cy="0"/>
        </a:xfrm>
      </p:grpSpPr>
      <p:pic>
        <p:nvPicPr>
          <p:cNvPr id="3" name="Picture 2" descr="A picture containing text, painted, ocean floor&#10;&#10;Description automatically generated">
            <a:extLst>
              <a:ext uri="{FF2B5EF4-FFF2-40B4-BE49-F238E27FC236}">
                <a16:creationId xmlns:a16="http://schemas.microsoft.com/office/drawing/2014/main" id="{A2DE6DE0-2006-FB3E-3B88-735578249D2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775" y="-27825"/>
            <a:ext cx="12351639" cy="6885825"/>
          </a:xfrm>
          <a:prstGeom prst="rect">
            <a:avLst/>
          </a:prstGeom>
        </p:spPr>
      </p:pic>
    </p:spTree>
    <p:extLst>
      <p:ext uri="{BB962C8B-B14F-4D97-AF65-F5344CB8AC3E}">
        <p14:creationId xmlns:p14="http://schemas.microsoft.com/office/powerpoint/2010/main" val="2636923344"/>
      </p:ext>
    </p:extLst>
  </p:cSld>
  <p:clrMap bg1="lt1" tx1="dk1" bg2="lt2" tx2="dk2" accent1="accent1" accent2="accent2" accent3="accent3" accent4="accent4" accent5="accent5" accent6="accent6" hlink="hlink" folHlink="folHlink"/>
  <p:sldLayoutIdLst>
    <p:sldLayoutId id="2147483887" r:id="rId1"/>
    <p:sldLayoutId id="2147483893" r:id="rId2"/>
  </p:sldLayoutIdLst>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ontserrat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A0A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3781154"/>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900" r:id="rId3"/>
  </p:sldLayoutIdLst>
  <p:txStyles>
    <p:titleStyle>
      <a:lvl1pPr algn="l" defTabSz="914400" rtl="0" eaLnBrk="1" latinLnBrk="0" hangingPunct="1">
        <a:lnSpc>
          <a:spcPct val="90000"/>
        </a:lnSpc>
        <a:spcBef>
          <a:spcPct val="0"/>
        </a:spcBef>
        <a:buNone/>
        <a:defRPr sz="4400" b="1" i="0" kern="1200">
          <a:solidFill>
            <a:schemeClr val="tx1"/>
          </a:solidFill>
          <a:latin typeface="Montserrat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ontserrat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hyperlink" Target="https://www.jacampus.org/"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hyperlink" Target="https://www.jacentralontario.org/company-program/hq/" TargetMode="External"/><Relationship Id="rId4" Type="http://schemas.openxmlformats.org/officeDocument/2006/relationships/hyperlink" Target="https://www.jacampus.org/"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jacentralontario.org/company-program/hq/"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RgPIkx2JyQU"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hyperlink" Target="https://youtu.be/B5VjFIR8qcc" TargetMode="External"/><Relationship Id="rId2" Type="http://schemas.openxmlformats.org/officeDocument/2006/relationships/notesSlide" Target="../notesSlides/notesSlide15.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hyperlink" Target="https://youtu.be/NugRZGDbPFU"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36.png"/><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11.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11.xml"/><Relationship Id="rId6" Type="http://schemas.openxmlformats.org/officeDocument/2006/relationships/image" Target="../media/image46.png"/><Relationship Id="rId5" Type="http://schemas.openxmlformats.org/officeDocument/2006/relationships/image" Target="../media/image39.pn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0.png"/><Relationship Id="rId7" Type="http://schemas.openxmlformats.org/officeDocument/2006/relationships/image" Target="../media/image50.png"/><Relationship Id="rId12" Type="http://schemas.openxmlformats.org/officeDocument/2006/relationships/image" Target="../media/image54.svg"/><Relationship Id="rId2" Type="http://schemas.openxmlformats.org/officeDocument/2006/relationships/notesSlide" Target="../notesSlides/notesSlide35.xml"/><Relationship Id="rId1" Type="http://schemas.openxmlformats.org/officeDocument/2006/relationships/slideLayout" Target="../slideLayouts/slideLayout11.xml"/><Relationship Id="rId6" Type="http://schemas.openxmlformats.org/officeDocument/2006/relationships/image" Target="../media/image49.png"/><Relationship Id="rId11" Type="http://schemas.openxmlformats.org/officeDocument/2006/relationships/image" Target="../media/image53.png"/><Relationship Id="rId5" Type="http://schemas.openxmlformats.org/officeDocument/2006/relationships/image" Target="../media/image48.png"/><Relationship Id="rId10" Type="http://schemas.openxmlformats.org/officeDocument/2006/relationships/image" Target="../media/image52.svg"/><Relationship Id="rId4" Type="http://schemas.openxmlformats.org/officeDocument/2006/relationships/image" Target="../media/image47.png"/><Relationship Id="rId9" Type="http://schemas.openxmlformats.org/officeDocument/2006/relationships/image" Target="../media/image51.png"/></Relationships>
</file>

<file path=ppt/slides/_rels/slide3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0.png"/><Relationship Id="rId7" Type="http://schemas.openxmlformats.org/officeDocument/2006/relationships/image" Target="../media/image50.png"/><Relationship Id="rId12" Type="http://schemas.openxmlformats.org/officeDocument/2006/relationships/image" Target="../media/image54.svg"/><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image" Target="../media/image49.png"/><Relationship Id="rId11" Type="http://schemas.openxmlformats.org/officeDocument/2006/relationships/image" Target="../media/image53.png"/><Relationship Id="rId5" Type="http://schemas.openxmlformats.org/officeDocument/2006/relationships/image" Target="../media/image48.png"/><Relationship Id="rId10" Type="http://schemas.openxmlformats.org/officeDocument/2006/relationships/image" Target="../media/image52.svg"/><Relationship Id="rId4" Type="http://schemas.openxmlformats.org/officeDocument/2006/relationships/image" Target="../media/image47.png"/><Relationship Id="rId9"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hyperlink" Target="https://hbr.org/2015/06/assessment-whats-your-leadership-style" TargetMode="External"/><Relationship Id="rId4" Type="http://schemas.openxmlformats.org/officeDocument/2006/relationships/hyperlink" Target="https://resources.jacampus.org/pluginfile.php/302/mod_resource/content/2/1.1.05%20Product%20or%20Service%20Research%20Worksheet-fillable.pdf"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1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3.xml"/><Relationship Id="rId1" Type="http://schemas.openxmlformats.org/officeDocument/2006/relationships/slideLayout" Target="../slideLayouts/slideLayout1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4.xml"/><Relationship Id="rId1" Type="http://schemas.openxmlformats.org/officeDocument/2006/relationships/slideLayout" Target="../slideLayouts/slideLayout1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5.xml"/><Relationship Id="rId1" Type="http://schemas.openxmlformats.org/officeDocument/2006/relationships/slideLayout" Target="../slideLayouts/slideLayout1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7.xml"/><Relationship Id="rId1" Type="http://schemas.openxmlformats.org/officeDocument/2006/relationships/slideLayout" Target="../slideLayouts/slideLayout1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63.png"/><Relationship Id="rId4" Type="http://schemas.openxmlformats.org/officeDocument/2006/relationships/image" Target="../media/image22.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hyperlink" Target="https://www.youtube.com/watch?v=fW8amMCVAJQ" TargetMode="External"/><Relationship Id="rId2" Type="http://schemas.openxmlformats.org/officeDocument/2006/relationships/notesSlide" Target="../notesSlides/notesSlide57.xml"/><Relationship Id="rId1" Type="http://schemas.openxmlformats.org/officeDocument/2006/relationships/slideLayout" Target="../slideLayouts/slideLayout11.xml"/><Relationship Id="rId6" Type="http://schemas.openxmlformats.org/officeDocument/2006/relationships/image" Target="../media/image26.png"/><Relationship Id="rId5" Type="http://schemas.openxmlformats.org/officeDocument/2006/relationships/hyperlink" Target="https://www.youtube.com/watch?v=IkMHZ7mchVo" TargetMode="External"/><Relationship Id="rId4" Type="http://schemas.openxmlformats.org/officeDocument/2006/relationships/hyperlink" Target="https://www.youtube.com/watch?v=f60dheI4ARg"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0.png"/><Relationship Id="rId7" Type="http://schemas.openxmlformats.org/officeDocument/2006/relationships/image" Target="../media/image50.png"/><Relationship Id="rId12" Type="http://schemas.openxmlformats.org/officeDocument/2006/relationships/image" Target="../media/image54.svg"/><Relationship Id="rId2" Type="http://schemas.openxmlformats.org/officeDocument/2006/relationships/notesSlide" Target="../notesSlides/notesSlide58.xml"/><Relationship Id="rId1" Type="http://schemas.openxmlformats.org/officeDocument/2006/relationships/slideLayout" Target="../slideLayouts/slideLayout11.xml"/><Relationship Id="rId6" Type="http://schemas.openxmlformats.org/officeDocument/2006/relationships/image" Target="../media/image49.png"/><Relationship Id="rId11" Type="http://schemas.openxmlformats.org/officeDocument/2006/relationships/image" Target="../media/image53.png"/><Relationship Id="rId5" Type="http://schemas.openxmlformats.org/officeDocument/2006/relationships/image" Target="../media/image48.png"/><Relationship Id="rId10" Type="http://schemas.openxmlformats.org/officeDocument/2006/relationships/image" Target="../media/image52.svg"/><Relationship Id="rId4" Type="http://schemas.openxmlformats.org/officeDocument/2006/relationships/image" Target="../media/image47.png"/><Relationship Id="rId9" Type="http://schemas.openxmlformats.org/officeDocument/2006/relationships/image" Target="../media/image51.png"/></Relationships>
</file>

<file path=ppt/slides/_rels/slide5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0.png"/><Relationship Id="rId7" Type="http://schemas.openxmlformats.org/officeDocument/2006/relationships/image" Target="../media/image50.png"/><Relationship Id="rId12" Type="http://schemas.openxmlformats.org/officeDocument/2006/relationships/image" Target="../media/image54.svg"/><Relationship Id="rId2" Type="http://schemas.openxmlformats.org/officeDocument/2006/relationships/notesSlide" Target="../notesSlides/notesSlide59.xml"/><Relationship Id="rId1" Type="http://schemas.openxmlformats.org/officeDocument/2006/relationships/slideLayout" Target="../slideLayouts/slideLayout11.xml"/><Relationship Id="rId6" Type="http://schemas.openxmlformats.org/officeDocument/2006/relationships/image" Target="../media/image49.png"/><Relationship Id="rId11" Type="http://schemas.openxmlformats.org/officeDocument/2006/relationships/image" Target="../media/image53.png"/><Relationship Id="rId5" Type="http://schemas.openxmlformats.org/officeDocument/2006/relationships/image" Target="../media/image48.png"/><Relationship Id="rId10" Type="http://schemas.openxmlformats.org/officeDocument/2006/relationships/image" Target="../media/image52.svg"/><Relationship Id="rId4" Type="http://schemas.openxmlformats.org/officeDocument/2006/relationships/image" Target="../media/image47.png"/><Relationship Id="rId9" Type="http://schemas.openxmlformats.org/officeDocument/2006/relationships/image" Target="../media/image51.png"/></Relationships>
</file>

<file path=ppt/slides/_rels/slide60.xml.rels><?xml version="1.0" encoding="UTF-8" standalone="yes"?>
<Relationships xmlns="http://schemas.openxmlformats.org/package/2006/relationships"><Relationship Id="rId3" Type="http://schemas.openxmlformats.org/officeDocument/2006/relationships/hyperlink" Target="https://resources.jacampus.org/mod/hvp/view.php?id=13727" TargetMode="External"/><Relationship Id="rId2" Type="http://schemas.openxmlformats.org/officeDocument/2006/relationships/notesSlide" Target="../notesSlides/notesSlide60.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5.png"/></Relationships>
</file>

<file path=ppt/slides/_rels/slide61.xml.rels><?xml version="1.0" encoding="UTF-8" standalone="yes"?>
<Relationships xmlns="http://schemas.openxmlformats.org/package/2006/relationships"><Relationship Id="rId3" Type="http://schemas.openxmlformats.org/officeDocument/2006/relationships/hyperlink" Target="https://www.youtube.com/watch?v=jFQSa6k5ofs&amp;feature=youtu.be" TargetMode="External"/><Relationship Id="rId2" Type="http://schemas.openxmlformats.org/officeDocument/2006/relationships/notesSlide" Target="../notesSlides/notesSlide61.xml"/><Relationship Id="rId1" Type="http://schemas.openxmlformats.org/officeDocument/2006/relationships/slideLayout" Target="../slideLayouts/slideLayout11.xml"/><Relationship Id="rId4" Type="http://schemas.openxmlformats.org/officeDocument/2006/relationships/image" Target="../media/image26.png"/></Relationships>
</file>

<file path=ppt/slides/_rels/slide6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2.xml"/><Relationship Id="rId1" Type="http://schemas.openxmlformats.org/officeDocument/2006/relationships/slideLayout" Target="../slideLayouts/slideLayout11.xml"/><Relationship Id="rId4" Type="http://schemas.openxmlformats.org/officeDocument/2006/relationships/image" Target="../media/image69.png"/></Relationships>
</file>

<file path=ppt/slides/_rels/slide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3.xml"/><Relationship Id="rId1" Type="http://schemas.openxmlformats.org/officeDocument/2006/relationships/slideLayout" Target="../slideLayouts/slideLayout11.xml"/><Relationship Id="rId4" Type="http://schemas.openxmlformats.org/officeDocument/2006/relationships/image" Target="../media/image71.png"/></Relationships>
</file>

<file path=ppt/slides/_rels/slide6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4.xml"/><Relationship Id="rId1" Type="http://schemas.openxmlformats.org/officeDocument/2006/relationships/slideLayout" Target="../slideLayouts/slideLayout11.xml"/><Relationship Id="rId4" Type="http://schemas.openxmlformats.org/officeDocument/2006/relationships/image" Target="../media/image73.png"/></Relationships>
</file>

<file path=ppt/slides/_rels/slide6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5.xml"/><Relationship Id="rId1" Type="http://schemas.openxmlformats.org/officeDocument/2006/relationships/slideLayout" Target="../slideLayouts/slideLayout11.xml"/><Relationship Id="rId4" Type="http://schemas.openxmlformats.org/officeDocument/2006/relationships/image" Target="../media/image75.png"/></Relationships>
</file>

<file path=ppt/slides/_rels/slide6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6.xml"/><Relationship Id="rId1" Type="http://schemas.openxmlformats.org/officeDocument/2006/relationships/slideLayout" Target="../slideLayouts/slideLayout11.xml"/><Relationship Id="rId4" Type="http://schemas.openxmlformats.org/officeDocument/2006/relationships/image" Target="../media/image77.png"/></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7.xml"/><Relationship Id="rId1" Type="http://schemas.openxmlformats.org/officeDocument/2006/relationships/slideLayout" Target="../slideLayouts/slideLayout11.xml"/><Relationship Id="rId4" Type="http://schemas.openxmlformats.org/officeDocument/2006/relationships/image" Target="../media/image79.png"/></Relationships>
</file>

<file path=ppt/slides/_rels/slide6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9.xml"/><Relationship Id="rId1" Type="http://schemas.openxmlformats.org/officeDocument/2006/relationships/slideLayout" Target="../slideLayouts/slideLayout11.xml"/><Relationship Id="rId4" Type="http://schemas.openxmlformats.org/officeDocument/2006/relationships/image" Target="../media/image81.jpeg"/></Relationships>
</file>

<file path=ppt/slides/_rels/slide7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0.xml"/><Relationship Id="rId1" Type="http://schemas.openxmlformats.org/officeDocument/2006/relationships/slideLayout" Target="../slideLayouts/slideLayout11.xml"/><Relationship Id="rId4" Type="http://schemas.openxmlformats.org/officeDocument/2006/relationships/image" Target="../media/image49.png"/></Relationships>
</file>

<file path=ppt/slides/_rels/slide7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1.xml"/><Relationship Id="rId1" Type="http://schemas.openxmlformats.org/officeDocument/2006/relationships/slideLayout" Target="../slideLayouts/slideLayout11.xml"/><Relationship Id="rId4" Type="http://schemas.openxmlformats.org/officeDocument/2006/relationships/hyperlink" Target="https://resources.jacampus.org/pluginfile.php/59419/mod_resource/content/1/1.2.12%20SMARTgoals.mp4"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3.xml"/><Relationship Id="rId1" Type="http://schemas.openxmlformats.org/officeDocument/2006/relationships/slideLayout" Target="../slideLayouts/slideLayout10.xml"/><Relationship Id="rId5" Type="http://schemas.openxmlformats.org/officeDocument/2006/relationships/image" Target="../media/image17.png"/><Relationship Id="rId4" Type="http://schemas.openxmlformats.org/officeDocument/2006/relationships/image" Target="../media/image16.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8.xml"/><Relationship Id="rId1" Type="http://schemas.openxmlformats.org/officeDocument/2006/relationships/slideLayout" Target="../slideLayouts/slideLayout11.xml"/><Relationship Id="rId4" Type="http://schemas.openxmlformats.org/officeDocument/2006/relationships/hyperlink" Target="https://resources.jacampus.org/pluginfile.php/59435/mod_resource/content/1/2.2.04%20Organizational%20Structure%20Template.pdf"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9.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hyperlink" Target="https://resources.jacampus.org/pluginfile.php/59436/mod_resource/content/2/2.2.05EmployeeHandbooktemplate_Sept2020_fillable.pdf"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0.xml"/><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1.xml"/><Relationship Id="rId1" Type="http://schemas.openxmlformats.org/officeDocument/2006/relationships/slideLayout" Target="../slideLayouts/slideLayout11.xml"/></Relationships>
</file>

<file path=ppt/slides/_rels/slide8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2.xml"/><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4.xml"/><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2.xml"/><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3.xml"/><Relationship Id="rId1" Type="http://schemas.openxmlformats.org/officeDocument/2006/relationships/slideLayout" Target="../slideLayouts/slideLayout11.xml"/></Relationships>
</file>

<file path=ppt/slides/_rels/slide9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4.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5.xml"/><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8" Type="http://schemas.openxmlformats.org/officeDocument/2006/relationships/image" Target="../media/image99.jpg"/><Relationship Id="rId3" Type="http://schemas.openxmlformats.org/officeDocument/2006/relationships/image" Target="../media/image94.jpg"/><Relationship Id="rId7" Type="http://schemas.openxmlformats.org/officeDocument/2006/relationships/image" Target="../media/image98.jpg"/><Relationship Id="rId12" Type="http://schemas.openxmlformats.org/officeDocument/2006/relationships/hyperlink" Target="https://www.youtube.com/watch?v=QoAOzMTLP5s" TargetMode="External"/><Relationship Id="rId2" Type="http://schemas.openxmlformats.org/officeDocument/2006/relationships/notesSlide" Target="../notesSlides/notesSlide101.xml"/><Relationship Id="rId1" Type="http://schemas.openxmlformats.org/officeDocument/2006/relationships/slideLayout" Target="../slideLayouts/slideLayout11.xml"/><Relationship Id="rId6" Type="http://schemas.openxmlformats.org/officeDocument/2006/relationships/image" Target="../media/image97.jpg"/><Relationship Id="rId11" Type="http://schemas.openxmlformats.org/officeDocument/2006/relationships/image" Target="../media/image102.png"/><Relationship Id="rId5" Type="http://schemas.openxmlformats.org/officeDocument/2006/relationships/image" Target="../media/image96.jpg"/><Relationship Id="rId10" Type="http://schemas.openxmlformats.org/officeDocument/2006/relationships/image" Target="../media/image101.png"/><Relationship Id="rId4" Type="http://schemas.openxmlformats.org/officeDocument/2006/relationships/image" Target="../media/image95.jpg"/><Relationship Id="rId9" Type="http://schemas.openxmlformats.org/officeDocument/2006/relationships/image" Target="../media/image100.png"/></Relationships>
</file>

<file path=ppt/slides/_rels/slide10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2.xml"/><Relationship Id="rId1" Type="http://schemas.openxmlformats.org/officeDocument/2006/relationships/slideLayout" Target="../slideLayouts/slideLayout11.xml"/><Relationship Id="rId5" Type="http://schemas.openxmlformats.org/officeDocument/2006/relationships/image" Target="../media/image63.png"/><Relationship Id="rId4" Type="http://schemas.openxmlformats.org/officeDocument/2006/relationships/image" Target="../media/image103.png"/></Relationships>
</file>

<file path=ppt/slides/_rels/slide10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3.xml"/><Relationship Id="rId1" Type="http://schemas.openxmlformats.org/officeDocument/2006/relationships/slideLayout" Target="../slideLayouts/slideLayout11.xml"/><Relationship Id="rId5" Type="http://schemas.openxmlformats.org/officeDocument/2006/relationships/image" Target="../media/image63.png"/><Relationship Id="rId4" Type="http://schemas.openxmlformats.org/officeDocument/2006/relationships/image" Target="../media/image103.png"/></Relationships>
</file>

<file path=ppt/slides/_rels/slide10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04.xml"/><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05.xml"/><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06.xml"/><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07.xml"/><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8.xml"/><Relationship Id="rId1" Type="http://schemas.openxmlformats.org/officeDocument/2006/relationships/slideLayout" Target="../slideLayouts/slideLayout11.xml"/><Relationship Id="rId5" Type="http://schemas.openxmlformats.org/officeDocument/2006/relationships/image" Target="../media/image63.png"/><Relationship Id="rId4" Type="http://schemas.openxmlformats.org/officeDocument/2006/relationships/image" Target="../media/image103.png"/></Relationships>
</file>

<file path=ppt/slides/_rels/slide109.xml.rels><?xml version="1.0" encoding="UTF-8" standalone="yes"?>
<Relationships xmlns="http://schemas.openxmlformats.org/package/2006/relationships"><Relationship Id="rId3" Type="http://schemas.openxmlformats.org/officeDocument/2006/relationships/hyperlink" Target="https://youtu.be/PIXmx03sCpU" TargetMode="External"/><Relationship Id="rId2" Type="http://schemas.openxmlformats.org/officeDocument/2006/relationships/notesSlide" Target="../notesSlides/notesSlide109.xml"/><Relationship Id="rId1" Type="http://schemas.openxmlformats.org/officeDocument/2006/relationships/slideLayout" Target="../slideLayouts/slideLayout11.xml"/><Relationship Id="rId4" Type="http://schemas.openxmlformats.org/officeDocument/2006/relationships/image" Target="../media/image26.png"/></Relationships>
</file>

<file path=ppt/slides/_rels/slide11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10.xml"/><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1.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108.png"/></Relationships>
</file>

<file path=ppt/slides/_rels/slide1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2.xml"/><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3.xml"/><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18.xml"/><Relationship Id="rId1" Type="http://schemas.openxmlformats.org/officeDocument/2006/relationships/slideLayout" Target="../slideLayouts/slideLayout1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1.xml"/></Relationships>
</file>

<file path=ppt/slides/_rels/slide1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1.xml"/><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3.xml"/><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5.xml"/><Relationship Id="rId1" Type="http://schemas.openxmlformats.org/officeDocument/2006/relationships/slideLayout" Target="../slideLayouts/slideLayout11.xml"/><Relationship Id="rId5" Type="http://schemas.openxmlformats.org/officeDocument/2006/relationships/image" Target="../media/image111.png"/><Relationship Id="rId4" Type="http://schemas.openxmlformats.org/officeDocument/2006/relationships/image" Target="../media/image110.png"/></Relationships>
</file>

<file path=ppt/slides/_rels/slide126.xml.rels><?xml version="1.0" encoding="UTF-8" standalone="yes"?>
<Relationships xmlns="http://schemas.openxmlformats.org/package/2006/relationships"><Relationship Id="rId3" Type="http://schemas.openxmlformats.org/officeDocument/2006/relationships/hyperlink" Target="https://youtu.be/1JxHMZLyuZw" TargetMode="External"/><Relationship Id="rId2" Type="http://schemas.openxmlformats.org/officeDocument/2006/relationships/notesSlide" Target="../notesSlides/notesSlide126.xml"/><Relationship Id="rId1" Type="http://schemas.openxmlformats.org/officeDocument/2006/relationships/slideLayout" Target="../slideLayouts/slideLayout11.xml"/><Relationship Id="rId4" Type="http://schemas.openxmlformats.org/officeDocument/2006/relationships/image" Target="../media/image26.png"/></Relationships>
</file>

<file path=ppt/slides/_rels/slide12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27.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hyperlink" Target="https://resources.jacampus.org/pluginfile.php/59454/mod_resource/content/2/3.01.02%20KPI%20Worksheet%20-%20fillable.pdf" TargetMode="External"/></Relationships>
</file>

<file path=ppt/slides/_rels/slide12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resources.jacampus.org/pluginfile.php/59455/mod_resource/content/2/3.01.03%20Department%20Responsibilities_May%202019.pdf" TargetMode="External"/><Relationship Id="rId7" Type="http://schemas.openxmlformats.org/officeDocument/2006/relationships/hyperlink" Target="https://resources.jacampus.org/mod/resource/view.php?id=13775" TargetMode="External"/><Relationship Id="rId2" Type="http://schemas.openxmlformats.org/officeDocument/2006/relationships/notesSlide" Target="../notesSlides/notesSlide128.xml"/><Relationship Id="rId1" Type="http://schemas.openxmlformats.org/officeDocument/2006/relationships/slideLayout" Target="../slideLayouts/slideLayout11.xml"/><Relationship Id="rId6" Type="http://schemas.openxmlformats.org/officeDocument/2006/relationships/hyperlink" Target="https://resources.jacampus.org/pluginfile.php/59457/mod_resource/content/1/3.01.05%20Resources%20Available%20by%20Department_May%202019.pdf" TargetMode="External"/><Relationship Id="rId5" Type="http://schemas.openxmlformats.org/officeDocument/2006/relationships/hyperlink" Target="https://resources.jacampus.org/pluginfile.php/59456/mod_resource/content/3/3.01.04%20Work%20Plan%20Template%20-%20fillable.pdf" TargetMode="External"/><Relationship Id="rId4" Type="http://schemas.openxmlformats.org/officeDocument/2006/relationships/hyperlink" Target="https://resources.jacampus.org/pluginfile.php/59454/mod_resource/content/2/3.01.02%20KPI%20Worksheet%20-%20fillable.pdf" TargetMode="External"/></Relationships>
</file>

<file path=ppt/slides/_rels/slide12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3" Type="http://schemas.openxmlformats.org/officeDocument/2006/relationships/hyperlink" Target="https://resources.jacampus.org/pluginfile.php/59460/mod_resource/content/6/3.01.08%20Product%20or%20Service%20Approval%20Checklist_May%202019%20-%20fillable.pdf" TargetMode="External"/><Relationship Id="rId2" Type="http://schemas.openxmlformats.org/officeDocument/2006/relationships/notesSlide" Target="../notesSlides/notesSlide130.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109.png"/></Relationships>
</file>

<file path=ppt/slides/_rels/slide1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1.xml"/><Relationship Id="rId1" Type="http://schemas.openxmlformats.org/officeDocument/2006/relationships/slideLayout" Target="../slideLayouts/slideLayout11.xml"/><Relationship Id="rId4" Type="http://schemas.openxmlformats.org/officeDocument/2006/relationships/image" Target="../media/image109.png"/></Relationships>
</file>

<file path=ppt/slides/_rels/slide1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2.xml"/><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8.xml"/></Relationships>
</file>

<file path=ppt/slides/_rels/slide1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4.xml"/><Relationship Id="rId1" Type="http://schemas.openxmlformats.org/officeDocument/2006/relationships/slideLayout" Target="../slideLayouts/slideLayout11.xml"/></Relationships>
</file>

<file path=ppt/slides/_rels/slide1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5.xml"/><Relationship Id="rId1" Type="http://schemas.openxmlformats.org/officeDocument/2006/relationships/slideLayout" Target="../slideLayouts/slideLayout11.xml"/><Relationship Id="rId5" Type="http://schemas.openxmlformats.org/officeDocument/2006/relationships/image" Target="../media/image39.png"/><Relationship Id="rId4" Type="http://schemas.openxmlformats.org/officeDocument/2006/relationships/image" Target="../media/image114.png"/></Relationships>
</file>

<file path=ppt/slides/_rels/slide13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110.png"/><Relationship Id="rId2" Type="http://schemas.openxmlformats.org/officeDocument/2006/relationships/notesSlide" Target="../notesSlides/notesSlide136.xml"/><Relationship Id="rId1" Type="http://schemas.openxmlformats.org/officeDocument/2006/relationships/slideLayout" Target="../slideLayouts/slideLayout11.xml"/><Relationship Id="rId6" Type="http://schemas.openxmlformats.org/officeDocument/2006/relationships/image" Target="../media/image107.png"/><Relationship Id="rId5" Type="http://schemas.openxmlformats.org/officeDocument/2006/relationships/image" Target="../media/image115.png"/><Relationship Id="rId4" Type="http://schemas.openxmlformats.org/officeDocument/2006/relationships/image" Target="../media/image62.png"/></Relationships>
</file>

<file path=ppt/slides/_rels/slide1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7.xml"/><Relationship Id="rId1" Type="http://schemas.openxmlformats.org/officeDocument/2006/relationships/slideLayout" Target="../slideLayouts/slideLayout11.xml"/></Relationships>
</file>

<file path=ppt/slides/_rels/slide1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8.xml"/><Relationship Id="rId1" Type="http://schemas.openxmlformats.org/officeDocument/2006/relationships/slideLayout" Target="../slideLayouts/slideLayout11.xml"/></Relationships>
</file>

<file path=ppt/slides/_rels/slide1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39.xml"/><Relationship Id="rId1" Type="http://schemas.openxmlformats.org/officeDocument/2006/relationships/slideLayout" Target="../slideLayouts/slideLayout11.xml"/></Relationships>
</file>

<file path=ppt/slides/_rels/slide140.xml.rels><?xml version="1.0" encoding="UTF-8" standalone="yes"?>
<Relationships xmlns="http://schemas.openxmlformats.org/package/2006/relationships"><Relationship Id="rId3" Type="http://schemas.openxmlformats.org/officeDocument/2006/relationships/hyperlink" Target="https://www.youtube.com/watch?v=__IlYNMdV9E" TargetMode="External"/><Relationship Id="rId2" Type="http://schemas.openxmlformats.org/officeDocument/2006/relationships/notesSlide" Target="../notesSlides/notesSlide140.xml"/><Relationship Id="rId1" Type="http://schemas.openxmlformats.org/officeDocument/2006/relationships/slideLayout" Target="../slideLayouts/slideLayout11.xml"/><Relationship Id="rId6" Type="http://schemas.openxmlformats.org/officeDocument/2006/relationships/image" Target="../media/image116.png"/><Relationship Id="rId5" Type="http://schemas.openxmlformats.org/officeDocument/2006/relationships/hyperlink" Target="https://resources.jacampus.org/pluginfile.php/59471/mod_resource/content/1/4.1.05%20Change%20Management%20Activities.pdf" TargetMode="External"/><Relationship Id="rId4" Type="http://schemas.openxmlformats.org/officeDocument/2006/relationships/image" Target="../media/image26.png"/></Relationships>
</file>

<file path=ppt/slides/_rels/slide141.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110.png"/><Relationship Id="rId2" Type="http://schemas.openxmlformats.org/officeDocument/2006/relationships/notesSlide" Target="../notesSlides/notesSlide141.xml"/><Relationship Id="rId1" Type="http://schemas.openxmlformats.org/officeDocument/2006/relationships/slideLayout" Target="../slideLayouts/slideLayout11.xml"/><Relationship Id="rId6" Type="http://schemas.openxmlformats.org/officeDocument/2006/relationships/image" Target="../media/image107.png"/><Relationship Id="rId5" Type="http://schemas.openxmlformats.org/officeDocument/2006/relationships/image" Target="../media/image115.png"/><Relationship Id="rId4" Type="http://schemas.openxmlformats.org/officeDocument/2006/relationships/image" Target="../media/image62.png"/></Relationships>
</file>

<file path=ppt/slides/_rels/slide14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42.xml"/><Relationship Id="rId1" Type="http://schemas.openxmlformats.org/officeDocument/2006/relationships/slideLayout" Target="../slideLayouts/slideLayout11.xml"/></Relationships>
</file>

<file path=ppt/slides/_rels/slide14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43.xml"/><Relationship Id="rId1" Type="http://schemas.openxmlformats.org/officeDocument/2006/relationships/slideLayout" Target="../slideLayouts/slideLayout11.xml"/></Relationships>
</file>

<file path=ppt/slides/_rels/slide14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44.xml"/><Relationship Id="rId1" Type="http://schemas.openxmlformats.org/officeDocument/2006/relationships/slideLayout" Target="../slideLayouts/slideLayout11.xml"/></Relationships>
</file>

<file path=ppt/slides/_rels/slide14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45.xml"/><Relationship Id="rId1" Type="http://schemas.openxmlformats.org/officeDocument/2006/relationships/slideLayout" Target="../slideLayouts/slideLayout11.xml"/></Relationships>
</file>

<file path=ppt/slides/_rels/slide1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8.xml"/><Relationship Id="rId1" Type="http://schemas.openxmlformats.org/officeDocument/2006/relationships/slideLayout" Target="../slideLayouts/slideLayout11.xml"/></Relationships>
</file>

<file path=ppt/slides/_rels/slide1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9.xml"/><Relationship Id="rId1" Type="http://schemas.openxmlformats.org/officeDocument/2006/relationships/slideLayout" Target="../slideLayouts/slideLayout11.xml"/></Relationships>
</file>

<file path=ppt/slides/_rels/slide150.xml.rels><?xml version="1.0" encoding="UTF-8" standalone="yes"?>
<Relationships xmlns="http://schemas.openxmlformats.org/package/2006/relationships"><Relationship Id="rId3" Type="http://schemas.openxmlformats.org/officeDocument/2006/relationships/hyperlink" Target="https://resources.jacampus.org/pluginfile.php/59476/mod_resource/content/1/5.1.01%20Final%20Report%20and%20Presentation%20Outline_May%202019.pdf" TargetMode="External"/><Relationship Id="rId2" Type="http://schemas.openxmlformats.org/officeDocument/2006/relationships/notesSlide" Target="../notesSlides/notesSlide150.xml"/><Relationship Id="rId1" Type="http://schemas.openxmlformats.org/officeDocument/2006/relationships/slideLayout" Target="../slideLayouts/slideLayout11.xml"/></Relationships>
</file>

<file path=ppt/slides/_rels/slide151.xml.rels><?xml version="1.0" encoding="UTF-8" standalone="yes"?>
<Relationships xmlns="http://schemas.openxmlformats.org/package/2006/relationships"><Relationship Id="rId3" Type="http://schemas.openxmlformats.org/officeDocument/2006/relationships/hyperlink" Target="https://resources.jacampus.org/pluginfile.php/59477/mod_resource/content/1/5.1.02%20Liquidating%20and%20Concluding%20Guidelines.pdf" TargetMode="External"/><Relationship Id="rId2" Type="http://schemas.openxmlformats.org/officeDocument/2006/relationships/notesSlide" Target="../notesSlides/notesSlide151.xml"/><Relationship Id="rId1" Type="http://schemas.openxmlformats.org/officeDocument/2006/relationships/slideLayout" Target="../slideLayouts/slideLayout11.xml"/><Relationship Id="rId4" Type="http://schemas.openxmlformats.org/officeDocument/2006/relationships/image" Target="../media/image121.png"/></Relationships>
</file>

<file path=ppt/slides/_rels/slide15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52.xml"/><Relationship Id="rId1" Type="http://schemas.openxmlformats.org/officeDocument/2006/relationships/slideLayout" Target="../slideLayouts/slideLayout11.xml"/></Relationships>
</file>

<file path=ppt/slides/_rels/slide15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4.xml"/><Relationship Id="rId1" Type="http://schemas.openxmlformats.org/officeDocument/2006/relationships/slideLayout" Target="../slideLayouts/slideLayout1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56.xml"/><Relationship Id="rId1" Type="http://schemas.openxmlformats.org/officeDocument/2006/relationships/slideLayout" Target="../slideLayouts/slideLayout11.xml"/></Relationships>
</file>

<file path=ppt/slides/_rels/slide15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57.xml"/><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58.xml"/><Relationship Id="rId1" Type="http://schemas.openxmlformats.org/officeDocument/2006/relationships/slideLayout" Target="../slideLayouts/slideLayout1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59.xml"/><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110.png"/><Relationship Id="rId2" Type="http://schemas.openxmlformats.org/officeDocument/2006/relationships/notesSlide" Target="../notesSlides/notesSlide160.xml"/><Relationship Id="rId1" Type="http://schemas.openxmlformats.org/officeDocument/2006/relationships/slideLayout" Target="../slideLayouts/slideLayout11.xml"/><Relationship Id="rId6" Type="http://schemas.openxmlformats.org/officeDocument/2006/relationships/image" Target="../media/image107.png"/><Relationship Id="rId5" Type="http://schemas.openxmlformats.org/officeDocument/2006/relationships/image" Target="../media/image115.png"/><Relationship Id="rId4" Type="http://schemas.openxmlformats.org/officeDocument/2006/relationships/image" Target="../media/image62.png"/></Relationships>
</file>

<file path=ppt/slides/_rels/slide1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1.xml"/><Relationship Id="rId1" Type="http://schemas.openxmlformats.org/officeDocument/2006/relationships/slideLayout" Target="../slideLayouts/slideLayout11.xml"/></Relationships>
</file>

<file path=ppt/slides/_rels/slide1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2.xml"/><Relationship Id="rId1" Type="http://schemas.openxmlformats.org/officeDocument/2006/relationships/slideLayout" Target="../slideLayouts/slideLayout11.xml"/></Relationships>
</file>

<file path=ppt/slides/_rels/slide16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3.xml"/><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110.png"/><Relationship Id="rId2" Type="http://schemas.openxmlformats.org/officeDocument/2006/relationships/notesSlide" Target="../notesSlides/notesSlide164.xml"/><Relationship Id="rId1" Type="http://schemas.openxmlformats.org/officeDocument/2006/relationships/slideLayout" Target="../slideLayouts/slideLayout11.xml"/><Relationship Id="rId6" Type="http://schemas.openxmlformats.org/officeDocument/2006/relationships/image" Target="../media/image107.png"/><Relationship Id="rId5" Type="http://schemas.openxmlformats.org/officeDocument/2006/relationships/image" Target="../media/image115.png"/><Relationship Id="rId4" Type="http://schemas.openxmlformats.org/officeDocument/2006/relationships/image" Target="../media/image62.png"/></Relationships>
</file>

<file path=ppt/slides/_rels/slide16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5.xml"/><Relationship Id="rId1" Type="http://schemas.openxmlformats.org/officeDocument/2006/relationships/slideLayout" Target="../slideLayouts/slideLayout11.xml"/></Relationships>
</file>

<file path=ppt/slides/_rels/slide16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6.xml"/><Relationship Id="rId1" Type="http://schemas.openxmlformats.org/officeDocument/2006/relationships/slideLayout" Target="../slideLayouts/slideLayout11.xml"/></Relationships>
</file>

<file path=ppt/slides/_rels/slide16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6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75A85D-E357-8598-E258-56771DAFF412}"/>
              </a:ext>
            </a:extLst>
          </p:cNvPr>
          <p:cNvSpPr>
            <a:spLocks noGrp="1"/>
          </p:cNvSpPr>
          <p:nvPr>
            <p:ph type="title" idx="4294967295"/>
          </p:nvPr>
        </p:nvSpPr>
        <p:spPr>
          <a:xfrm>
            <a:off x="142875" y="2201863"/>
            <a:ext cx="7210425" cy="788987"/>
          </a:xfrm>
          <a:prstGeom prst="rect">
            <a:avLst/>
          </a:prstGeom>
        </p:spPr>
        <p:txBody>
          <a:bodyPr/>
          <a:lstStyle/>
          <a:p>
            <a:pPr algn="ctr"/>
            <a:r>
              <a:rPr lang="en-CA" sz="5400">
                <a:solidFill>
                  <a:schemeClr val="bg1"/>
                </a:solidFill>
              </a:rPr>
              <a:t>JA Central Ontario</a:t>
            </a:r>
            <a:br>
              <a:rPr lang="en-CA" sz="5400">
                <a:solidFill>
                  <a:schemeClr val="bg1"/>
                </a:solidFill>
                <a:latin typeface="Montserrat ExtraBold" panose="00000900000000000000" pitchFamily="2" charset="0"/>
              </a:rPr>
            </a:br>
            <a:r>
              <a:rPr lang="en-CA" sz="5400">
                <a:solidFill>
                  <a:schemeClr val="bg1"/>
                </a:solidFill>
                <a:latin typeface="Montserrat ExtraBold" panose="00000900000000000000" pitchFamily="2" charset="0"/>
              </a:rPr>
              <a:t>Company Program</a:t>
            </a:r>
          </a:p>
        </p:txBody>
      </p:sp>
      <p:sp>
        <p:nvSpPr>
          <p:cNvPr id="7" name="Text Placeholder 6">
            <a:extLst>
              <a:ext uri="{FF2B5EF4-FFF2-40B4-BE49-F238E27FC236}">
                <a16:creationId xmlns:a16="http://schemas.microsoft.com/office/drawing/2014/main" id="{5D47437B-06DD-149F-B2E9-A39875D1FE1D}"/>
              </a:ext>
            </a:extLst>
          </p:cNvPr>
          <p:cNvSpPr>
            <a:spLocks noGrp="1"/>
          </p:cNvSpPr>
          <p:nvPr>
            <p:ph type="body" sz="quarter" idx="4294967295"/>
          </p:nvPr>
        </p:nvSpPr>
        <p:spPr>
          <a:xfrm>
            <a:off x="1003299" y="3990975"/>
            <a:ext cx="5489575" cy="492125"/>
          </a:xfrm>
          <a:prstGeom prst="rect">
            <a:avLst/>
          </a:prstGeom>
        </p:spPr>
        <p:txBody>
          <a:bodyPr/>
          <a:lstStyle/>
          <a:p>
            <a:pPr marL="0" indent="0" algn="ctr">
              <a:buNone/>
            </a:pPr>
            <a:r>
              <a:rPr lang="en-CA" sz="5400">
                <a:solidFill>
                  <a:schemeClr val="bg1"/>
                </a:solidFill>
                <a:latin typeface="JA Stencil Font" pitchFamily="50" charset="0"/>
              </a:rPr>
              <a:t>Start Here.</a:t>
            </a:r>
          </a:p>
        </p:txBody>
      </p:sp>
    </p:spTree>
    <p:extLst>
      <p:ext uri="{BB962C8B-B14F-4D97-AF65-F5344CB8AC3E}">
        <p14:creationId xmlns:p14="http://schemas.microsoft.com/office/powerpoint/2010/main" val="2188968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A73E9F91-FDB0-C32C-1679-49228F7ABBC1}"/>
              </a:ext>
            </a:extLst>
          </p:cNvPr>
          <p:cNvSpPr>
            <a:spLocks noGrp="1"/>
          </p:cNvSpPr>
          <p:nvPr>
            <p:ph type="body" sz="quarter" idx="10"/>
          </p:nvPr>
        </p:nvSpPr>
        <p:spPr>
          <a:xfrm>
            <a:off x="1125370" y="454481"/>
            <a:ext cx="6756598" cy="657225"/>
          </a:xfrm>
        </p:spPr>
        <p:txBody>
          <a:bodyPr/>
          <a:lstStyle/>
          <a:p>
            <a:r>
              <a:rPr lang="en-CA" sz="2800" dirty="0">
                <a:solidFill>
                  <a:srgbClr val="00A0AF"/>
                </a:solidFill>
                <a:latin typeface="+mj-lt"/>
              </a:rPr>
              <a:t>Company Program Cycle</a:t>
            </a:r>
          </a:p>
        </p:txBody>
      </p:sp>
      <p:sp>
        <p:nvSpPr>
          <p:cNvPr id="8" name="Text Placeholder 11">
            <a:extLst>
              <a:ext uri="{FF2B5EF4-FFF2-40B4-BE49-F238E27FC236}">
                <a16:creationId xmlns:a16="http://schemas.microsoft.com/office/drawing/2014/main" id="{12B59559-1BBA-AA95-D282-CC5997505936}"/>
              </a:ext>
            </a:extLst>
          </p:cNvPr>
          <p:cNvSpPr>
            <a:spLocks noGrp="1"/>
          </p:cNvSpPr>
          <p:nvPr>
            <p:ph type="body" sz="quarter" idx="12"/>
          </p:nvPr>
        </p:nvSpPr>
        <p:spPr>
          <a:xfrm>
            <a:off x="1701007" y="3421930"/>
            <a:ext cx="6180961" cy="3786187"/>
          </a:xfrm>
        </p:spPr>
        <p:txBody>
          <a:bodyPr/>
          <a:lstStyle/>
          <a:p>
            <a:pPr marL="285750" indent="-285750" fontAlgn="base">
              <a:lnSpc>
                <a:spcPct val="100000"/>
              </a:lnSpc>
              <a:spcBef>
                <a:spcPts val="0"/>
              </a:spcBef>
              <a:buFont typeface="Arial" panose="020B0604020202020204" pitchFamily="34" charset="0"/>
              <a:buChar char="•"/>
            </a:pPr>
            <a:r>
              <a:rPr lang="en-US" sz="1800" dirty="0">
                <a:solidFill>
                  <a:schemeClr val="tx1"/>
                </a:solidFill>
                <a:latin typeface="Montserrat" panose="00000500000000000000" pitchFamily="2" charset="0"/>
              </a:rPr>
              <a:t>This year, you will be able to choose whether you want to do your elections first or product selection first. </a:t>
            </a:r>
          </a:p>
          <a:p>
            <a:pPr marL="285750" indent="-285750" fontAlgn="base">
              <a:lnSpc>
                <a:spcPct val="100000"/>
              </a:lnSpc>
              <a:spcBef>
                <a:spcPts val="0"/>
              </a:spcBef>
              <a:buFont typeface="Arial" panose="020B0604020202020204" pitchFamily="34" charset="0"/>
              <a:buChar char="•"/>
            </a:pPr>
            <a:endParaRPr lang="en-US" sz="1800" dirty="0">
              <a:solidFill>
                <a:schemeClr val="tx1"/>
              </a:solidFill>
              <a:latin typeface="Montserrat" panose="00000500000000000000" pitchFamily="2" charset="0"/>
            </a:endParaRPr>
          </a:p>
          <a:p>
            <a:pPr marL="285750" indent="-285750" fontAlgn="base">
              <a:lnSpc>
                <a:spcPct val="100000"/>
              </a:lnSpc>
              <a:spcBef>
                <a:spcPts val="0"/>
              </a:spcBef>
              <a:buFont typeface="Arial" panose="020B0604020202020204" pitchFamily="34" charset="0"/>
              <a:buChar char="•"/>
            </a:pPr>
            <a:r>
              <a:rPr lang="en-US" sz="1800" dirty="0">
                <a:solidFill>
                  <a:schemeClr val="tx1"/>
                </a:solidFill>
                <a:latin typeface="Montserrat" panose="00000500000000000000" pitchFamily="2" charset="0"/>
              </a:rPr>
              <a:t>Make sure that both elections and product selections are completed no later than Week 4. </a:t>
            </a:r>
          </a:p>
          <a:p>
            <a:pPr marL="285750" indent="-285750" fontAlgn="base">
              <a:lnSpc>
                <a:spcPct val="100000"/>
              </a:lnSpc>
              <a:spcBef>
                <a:spcPts val="0"/>
              </a:spcBef>
              <a:buFont typeface="Arial" panose="020B0604020202020204" pitchFamily="34" charset="0"/>
              <a:buChar char="•"/>
            </a:pPr>
            <a:endParaRPr lang="en-US" sz="1800" dirty="0">
              <a:solidFill>
                <a:schemeClr val="tx1"/>
              </a:solidFill>
              <a:latin typeface="Montserrat" panose="00000500000000000000" pitchFamily="2" charset="0"/>
            </a:endParaRPr>
          </a:p>
          <a:p>
            <a:pPr marL="285750" indent="-285750" fontAlgn="base">
              <a:lnSpc>
                <a:spcPct val="100000"/>
              </a:lnSpc>
              <a:spcBef>
                <a:spcPts val="0"/>
              </a:spcBef>
              <a:buFont typeface="Arial" panose="020B0604020202020204" pitchFamily="34" charset="0"/>
              <a:buChar char="•"/>
            </a:pPr>
            <a:r>
              <a:rPr lang="en-US" sz="1800" dirty="0">
                <a:solidFill>
                  <a:schemeClr val="tx1"/>
                </a:solidFill>
                <a:latin typeface="Montserrat" panose="00000500000000000000" pitchFamily="2" charset="0"/>
              </a:rPr>
              <a:t>The earlier you have your product and executive team in place, the sooner the team can get their approval from JA and start their business. </a:t>
            </a:r>
          </a:p>
          <a:p>
            <a:pPr marL="742950" lvl="1" indent="-285750" fontAlgn="base">
              <a:buFont typeface="Arial" panose="020B0604020202020204" pitchFamily="34" charset="0"/>
              <a:buChar char="•"/>
            </a:pPr>
            <a:endParaRPr lang="en-US" sz="1800" dirty="0">
              <a:solidFill>
                <a:srgbClr val="46B17B"/>
              </a:solidFill>
              <a:latin typeface="Montserrat" panose="00000500000000000000" pitchFamily="2" charset="0"/>
            </a:endParaRPr>
          </a:p>
        </p:txBody>
      </p:sp>
      <p:pic>
        <p:nvPicPr>
          <p:cNvPr id="3" name="Picture 2">
            <a:extLst>
              <a:ext uri="{FF2B5EF4-FFF2-40B4-BE49-F238E27FC236}">
                <a16:creationId xmlns:a16="http://schemas.microsoft.com/office/drawing/2014/main" id="{EE18713C-D2F6-C9D2-D9D8-DBC350C63AFB}"/>
              </a:ext>
            </a:extLst>
          </p:cNvPr>
          <p:cNvPicPr>
            <a:picLocks noChangeAspect="1"/>
          </p:cNvPicPr>
          <p:nvPr/>
        </p:nvPicPr>
        <p:blipFill rotWithShape="1">
          <a:blip r:embed="rId3"/>
          <a:srcRect r="19917" b="69470"/>
          <a:stretch/>
        </p:blipFill>
        <p:spPr>
          <a:xfrm>
            <a:off x="1176430" y="1483148"/>
            <a:ext cx="6180961" cy="1663950"/>
          </a:xfrm>
          <a:prstGeom prst="rect">
            <a:avLst/>
          </a:prstGeom>
        </p:spPr>
      </p:pic>
      <p:pic>
        <p:nvPicPr>
          <p:cNvPr id="2" name="Picture 1">
            <a:extLst>
              <a:ext uri="{FF2B5EF4-FFF2-40B4-BE49-F238E27FC236}">
                <a16:creationId xmlns:a16="http://schemas.microsoft.com/office/drawing/2014/main" id="{34FF9FCE-567A-DC55-6FEB-2E995C95A65C}"/>
              </a:ext>
            </a:extLst>
          </p:cNvPr>
          <p:cNvPicPr>
            <a:picLocks noChangeAspect="1"/>
          </p:cNvPicPr>
          <p:nvPr/>
        </p:nvPicPr>
        <p:blipFill>
          <a:blip r:embed="rId4"/>
          <a:stretch>
            <a:fillRect/>
          </a:stretch>
        </p:blipFill>
        <p:spPr>
          <a:xfrm>
            <a:off x="8034368" y="1483148"/>
            <a:ext cx="2981202" cy="3761558"/>
          </a:xfrm>
          <a:prstGeom prst="rect">
            <a:avLst/>
          </a:prstGeom>
        </p:spPr>
      </p:pic>
      <p:pic>
        <p:nvPicPr>
          <p:cNvPr id="4" name="Picture 3">
            <a:extLst>
              <a:ext uri="{FF2B5EF4-FFF2-40B4-BE49-F238E27FC236}">
                <a16:creationId xmlns:a16="http://schemas.microsoft.com/office/drawing/2014/main" id="{7088058A-04F7-6BD5-3330-9AFA11CB4CC1}"/>
              </a:ext>
            </a:extLst>
          </p:cNvPr>
          <p:cNvPicPr>
            <a:picLocks noChangeAspect="1"/>
          </p:cNvPicPr>
          <p:nvPr/>
        </p:nvPicPr>
        <p:blipFill>
          <a:blip r:embed="rId5"/>
          <a:stretch>
            <a:fillRect/>
          </a:stretch>
        </p:blipFill>
        <p:spPr>
          <a:xfrm>
            <a:off x="5858082" y="178954"/>
            <a:ext cx="1657868" cy="1021474"/>
          </a:xfrm>
          <a:prstGeom prst="rect">
            <a:avLst/>
          </a:prstGeom>
        </p:spPr>
      </p:pic>
      <p:pic>
        <p:nvPicPr>
          <p:cNvPr id="5" name="Picture 4">
            <a:extLst>
              <a:ext uri="{FF2B5EF4-FFF2-40B4-BE49-F238E27FC236}">
                <a16:creationId xmlns:a16="http://schemas.microsoft.com/office/drawing/2014/main" id="{7DB79910-C9C2-F5AA-B9E2-62CC4DDB37DD}"/>
              </a:ext>
            </a:extLst>
          </p:cNvPr>
          <p:cNvPicPr>
            <a:picLocks noChangeAspect="1"/>
          </p:cNvPicPr>
          <p:nvPr/>
        </p:nvPicPr>
        <p:blipFill>
          <a:blip r:embed="rId5"/>
          <a:stretch>
            <a:fillRect/>
          </a:stretch>
        </p:blipFill>
        <p:spPr>
          <a:xfrm>
            <a:off x="113265" y="3363927"/>
            <a:ext cx="1657868" cy="1021474"/>
          </a:xfrm>
          <a:prstGeom prst="rect">
            <a:avLst/>
          </a:prstGeom>
        </p:spPr>
      </p:pic>
    </p:spTree>
    <p:extLst>
      <p:ext uri="{BB962C8B-B14F-4D97-AF65-F5344CB8AC3E}">
        <p14:creationId xmlns:p14="http://schemas.microsoft.com/office/powerpoint/2010/main" val="1597517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6C4C11-AD8E-73DE-71B8-D67AA4FED4BF}"/>
              </a:ext>
            </a:extLst>
          </p:cNvPr>
          <p:cNvSpPr txBox="1"/>
          <p:nvPr/>
        </p:nvSpPr>
        <p:spPr>
          <a:xfrm>
            <a:off x="6593267" y="2065391"/>
            <a:ext cx="402035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000" b="1" dirty="0">
                <a:solidFill>
                  <a:srgbClr val="FFFFFF"/>
                </a:solidFill>
              </a:rPr>
              <a:t>PHASE 1</a:t>
            </a:r>
          </a:p>
          <a:p>
            <a:pPr algn="ctr"/>
            <a:r>
              <a:rPr lang="en-US" sz="6000" b="1" dirty="0">
                <a:solidFill>
                  <a:srgbClr val="FFFFFF"/>
                </a:solidFill>
              </a:rPr>
              <a:t>Inspire</a:t>
            </a:r>
          </a:p>
        </p:txBody>
      </p:sp>
    </p:spTree>
    <p:extLst>
      <p:ext uri="{BB962C8B-B14F-4D97-AF65-F5344CB8AC3E}">
        <p14:creationId xmlns:p14="http://schemas.microsoft.com/office/powerpoint/2010/main" val="1032013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a:t>Week 1 Agenda</a:t>
            </a:r>
          </a:p>
        </p:txBody>
      </p:sp>
      <p:sp>
        <p:nvSpPr>
          <p:cNvPr id="4" name="Text Placeholder 3">
            <a:extLst>
              <a:ext uri="{FF2B5EF4-FFF2-40B4-BE49-F238E27FC236}">
                <a16:creationId xmlns:a16="http://schemas.microsoft.com/office/drawing/2014/main" id="{5052ADC3-7972-8F6E-2729-644F054864DD}"/>
              </a:ext>
            </a:extLst>
          </p:cNvPr>
          <p:cNvSpPr>
            <a:spLocks noGrp="1"/>
          </p:cNvSpPr>
          <p:nvPr>
            <p:ph type="body" sz="quarter" idx="12"/>
          </p:nvPr>
        </p:nvSpPr>
        <p:spPr>
          <a:xfrm>
            <a:off x="1313007" y="1327877"/>
            <a:ext cx="4899173" cy="4938012"/>
          </a:xfrm>
        </p:spPr>
        <p:txBody>
          <a:bodyPr lIns="91440" tIns="45720" rIns="91440" bIns="45720" anchor="t"/>
          <a:lstStyle/>
          <a:p>
            <a:pPr marL="514350" indent="-514350">
              <a:lnSpc>
                <a:spcPct val="150000"/>
              </a:lnSpc>
              <a:spcBef>
                <a:spcPts val="0"/>
              </a:spcBef>
              <a:buAutoNum type="arabicPeriod"/>
            </a:pPr>
            <a:r>
              <a:rPr lang="en-CA" sz="1800" b="1" dirty="0">
                <a:solidFill>
                  <a:schemeClr val="tx1">
                    <a:lumMod val="65000"/>
                    <a:lumOff val="35000"/>
                  </a:schemeClr>
                </a:solidFill>
                <a:ea typeface="+mj-lt"/>
                <a:cs typeface="+mj-lt"/>
              </a:rPr>
              <a:t>Welcome &amp; Attendance</a:t>
            </a:r>
            <a:endParaRPr lang="en-US" sz="18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1800" b="1" dirty="0">
                <a:solidFill>
                  <a:schemeClr val="tx1">
                    <a:lumMod val="65000"/>
                    <a:lumOff val="35000"/>
                  </a:schemeClr>
                </a:solidFill>
                <a:ea typeface="+mj-lt"/>
                <a:cs typeface="+mj-lt"/>
              </a:rPr>
              <a:t>Introductions </a:t>
            </a:r>
            <a:endParaRPr lang="en-US" sz="18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1800" b="1" dirty="0">
                <a:solidFill>
                  <a:schemeClr val="tx1">
                    <a:lumMod val="65000"/>
                    <a:lumOff val="35000"/>
                  </a:schemeClr>
                </a:solidFill>
                <a:ea typeface="+mj-lt"/>
                <a:cs typeface="+mj-lt"/>
              </a:rPr>
              <a:t>Ice-breaker </a:t>
            </a:r>
            <a:endParaRPr lang="en-US" sz="18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1800" b="1" dirty="0">
                <a:solidFill>
                  <a:schemeClr val="tx1">
                    <a:lumMod val="65000"/>
                    <a:lumOff val="35000"/>
                  </a:schemeClr>
                </a:solidFill>
                <a:ea typeface="+mj-lt"/>
                <a:cs typeface="+mj-lt"/>
              </a:rPr>
              <a:t>Admin Details </a:t>
            </a:r>
            <a:endParaRPr lang="en-US" sz="18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1800" b="1" dirty="0">
                <a:solidFill>
                  <a:schemeClr val="tx1">
                    <a:lumMod val="65000"/>
                    <a:lumOff val="35000"/>
                  </a:schemeClr>
                </a:solidFill>
                <a:ea typeface="+mj-lt"/>
                <a:cs typeface="+mj-lt"/>
              </a:rPr>
              <a:t>Brainstorming &amp; Pitching (Bag of Junk) Activity </a:t>
            </a:r>
            <a:endParaRPr lang="en-US" sz="18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1800" b="1" dirty="0">
                <a:solidFill>
                  <a:schemeClr val="tx1">
                    <a:lumMod val="65000"/>
                    <a:lumOff val="35000"/>
                  </a:schemeClr>
                </a:solidFill>
                <a:ea typeface="+mj-lt"/>
                <a:cs typeface="+mj-lt"/>
              </a:rPr>
              <a:t>Product &amp; Service Research Assignment </a:t>
            </a:r>
          </a:p>
          <a:p>
            <a:pPr marL="514350" indent="-514350">
              <a:lnSpc>
                <a:spcPct val="150000"/>
              </a:lnSpc>
              <a:spcBef>
                <a:spcPts val="0"/>
              </a:spcBef>
              <a:buAutoNum type="arabicPeriod"/>
            </a:pPr>
            <a:r>
              <a:rPr lang="en-CA" sz="1800" b="1" dirty="0">
                <a:solidFill>
                  <a:schemeClr val="tx1">
                    <a:lumMod val="65000"/>
                    <a:lumOff val="35000"/>
                  </a:schemeClr>
                </a:solidFill>
                <a:ea typeface="+mj-lt"/>
                <a:cs typeface="+mj-lt"/>
              </a:rPr>
              <a:t>Executive Roles &amp; Elections</a:t>
            </a:r>
            <a:endParaRPr lang="en-US" sz="18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1800" b="1" dirty="0">
                <a:solidFill>
                  <a:schemeClr val="tx1">
                    <a:lumMod val="65000"/>
                    <a:lumOff val="35000"/>
                  </a:schemeClr>
                </a:solidFill>
                <a:ea typeface="+mj-lt"/>
                <a:cs typeface="+mj-lt"/>
              </a:rPr>
              <a:t>Questions &amp; Wrap-up</a:t>
            </a:r>
            <a:endParaRPr lang="en-US" sz="1800" b="1" dirty="0">
              <a:solidFill>
                <a:schemeClr val="tx1">
                  <a:lumMod val="65000"/>
                  <a:lumOff val="35000"/>
                </a:schemeClr>
              </a:solidFill>
              <a:ea typeface="+mj-lt"/>
              <a:cs typeface="+mj-lt"/>
            </a:endParaRPr>
          </a:p>
        </p:txBody>
      </p:sp>
      <p:pic>
        <p:nvPicPr>
          <p:cNvPr id="8" name="Picture 8">
            <a:extLst>
              <a:ext uri="{FF2B5EF4-FFF2-40B4-BE49-F238E27FC236}">
                <a16:creationId xmlns:a16="http://schemas.microsoft.com/office/drawing/2014/main" id="{62C322EF-774E-0D56-5456-01C0B56E839B}"/>
              </a:ext>
            </a:extLst>
          </p:cNvPr>
          <p:cNvPicPr>
            <a:picLocks noChangeAspect="1"/>
          </p:cNvPicPr>
          <p:nvPr/>
        </p:nvPicPr>
        <p:blipFill>
          <a:blip r:embed="rId3"/>
          <a:stretch>
            <a:fillRect/>
          </a:stretch>
        </p:blipFill>
        <p:spPr>
          <a:xfrm>
            <a:off x="6639426" y="1933074"/>
            <a:ext cx="4477752" cy="3001878"/>
          </a:xfrm>
          <a:prstGeom prst="rect">
            <a:avLst/>
          </a:prstGeom>
        </p:spPr>
      </p:pic>
    </p:spTree>
    <p:extLst>
      <p:ext uri="{BB962C8B-B14F-4D97-AF65-F5344CB8AC3E}">
        <p14:creationId xmlns:p14="http://schemas.microsoft.com/office/powerpoint/2010/main" val="1029145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A8EBD2-CDE3-DD58-B2CD-1002F63AE00B}"/>
              </a:ext>
            </a:extLst>
          </p:cNvPr>
          <p:cNvSpPr>
            <a:spLocks noGrp="1"/>
          </p:cNvSpPr>
          <p:nvPr>
            <p:ph type="body" sz="quarter" idx="10"/>
          </p:nvPr>
        </p:nvSpPr>
        <p:spPr/>
        <p:txBody>
          <a:bodyPr lIns="91440" tIns="45720" rIns="91440" bIns="45720" anchor="t"/>
          <a:lstStyle/>
          <a:p>
            <a:r>
              <a:rPr lang="en-US" sz="4800"/>
              <a:t>Welcome!</a:t>
            </a:r>
          </a:p>
        </p:txBody>
      </p:sp>
      <p:sp>
        <p:nvSpPr>
          <p:cNvPr id="5" name="TextBox 1">
            <a:extLst>
              <a:ext uri="{FF2B5EF4-FFF2-40B4-BE49-F238E27FC236}">
                <a16:creationId xmlns:a16="http://schemas.microsoft.com/office/drawing/2014/main" id="{8CE5A7AC-1014-0923-05A9-2CE549624C39}"/>
              </a:ext>
            </a:extLst>
          </p:cNvPr>
          <p:cNvSpPr txBox="1"/>
          <p:nvPr/>
        </p:nvSpPr>
        <p:spPr>
          <a:xfrm>
            <a:off x="1296611" y="584847"/>
            <a:ext cx="8023666" cy="156966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50000"/>
              </a:lnSpc>
              <a:buNone/>
            </a:pPr>
            <a:endParaRPr lang="en-CA" sz="4800" b="1">
              <a:solidFill>
                <a:schemeClr val="accent6"/>
              </a:solidFill>
              <a:latin typeface="Montserrat" panose="00000500000000000000" pitchFamily="50" charset="0"/>
              <a:cs typeface="Arial" panose="020B0604020202020204" pitchFamily="34" charset="0"/>
            </a:endParaRPr>
          </a:p>
          <a:p>
            <a:r>
              <a:rPr lang="en-US" sz="2400" b="1">
                <a:latin typeface="Montserrat" panose="00000500000000000000" pitchFamily="2" charset="0"/>
              </a:rPr>
              <a:t>Advising Team Contact Info</a:t>
            </a:r>
          </a:p>
        </p:txBody>
      </p:sp>
      <p:pic>
        <p:nvPicPr>
          <p:cNvPr id="6" name="Picture 5">
            <a:extLst>
              <a:ext uri="{FF2B5EF4-FFF2-40B4-BE49-F238E27FC236}">
                <a16:creationId xmlns:a16="http://schemas.microsoft.com/office/drawing/2014/main" id="{F0DC805C-DB28-6113-AA19-B075E71611DC}"/>
              </a:ext>
            </a:extLst>
          </p:cNvPr>
          <p:cNvPicPr>
            <a:picLocks noChangeAspect="1"/>
          </p:cNvPicPr>
          <p:nvPr/>
        </p:nvPicPr>
        <p:blipFill>
          <a:blip r:embed="rId3">
            <a:extLst>
              <a:ext uri="{28A0092B-C50C-407E-A947-70E740481C1C}">
                <a14:useLocalDpi xmlns:a14="http://schemas.microsoft.com/office/drawing/2010/main" val="0"/>
              </a:ext>
            </a:extLst>
          </a:blip>
          <a:srcRect t="18" b="18"/>
          <a:stretch/>
        </p:blipFill>
        <p:spPr>
          <a:xfrm>
            <a:off x="6322480" y="1840558"/>
            <a:ext cx="4601664" cy="3067514"/>
          </a:xfrm>
          <a:prstGeom prst="roundRect">
            <a:avLst>
              <a:gd name="adj" fmla="val 16667"/>
            </a:avLst>
          </a:prstGeom>
          <a:ln>
            <a:noFill/>
          </a:ln>
          <a:effectLst/>
          <a:scene3d>
            <a:camera prst="orthographicFront"/>
            <a:lightRig rig="contrasting" dir="t">
              <a:rot lat="0" lon="0" rev="4200000"/>
            </a:lightRig>
          </a:scene3d>
          <a:sp3d prstMaterial="plastic">
            <a:bevelT w="0" h="0" prst="relaxedInset"/>
            <a:contourClr>
              <a:srgbClr val="969696"/>
            </a:contourClr>
          </a:sp3d>
        </p:spPr>
      </p:pic>
      <p:sp>
        <p:nvSpPr>
          <p:cNvPr id="7" name="TextBox 3">
            <a:extLst>
              <a:ext uri="{FF2B5EF4-FFF2-40B4-BE49-F238E27FC236}">
                <a16:creationId xmlns:a16="http://schemas.microsoft.com/office/drawing/2014/main" id="{E15F60D8-E5E3-E51E-A9A6-7BEA3FF3ACC4}"/>
              </a:ext>
            </a:extLst>
          </p:cNvPr>
          <p:cNvSpPr txBox="1"/>
          <p:nvPr/>
        </p:nvSpPr>
        <p:spPr>
          <a:xfrm>
            <a:off x="1267856" y="2727984"/>
            <a:ext cx="390295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FF0000"/>
                </a:solidFill>
              </a:rPr>
              <a:t>UPDATE ADVISORS CONTACT INFORMATION HERE</a:t>
            </a:r>
          </a:p>
        </p:txBody>
      </p:sp>
      <p:sp>
        <p:nvSpPr>
          <p:cNvPr id="8" name="TextBox 4">
            <a:extLst>
              <a:ext uri="{FF2B5EF4-FFF2-40B4-BE49-F238E27FC236}">
                <a16:creationId xmlns:a16="http://schemas.microsoft.com/office/drawing/2014/main" id="{D369FDED-4AAD-A2FF-F981-2CEB5E4F001C}"/>
              </a:ext>
            </a:extLst>
          </p:cNvPr>
          <p:cNvSpPr txBox="1"/>
          <p:nvPr/>
        </p:nvSpPr>
        <p:spPr>
          <a:xfrm>
            <a:off x="1310988" y="4110449"/>
            <a:ext cx="6098874" cy="83099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latin typeface="Montserrat" panose="00000500000000000000" pitchFamily="2" charset="0"/>
              </a:rPr>
              <a:t>JA Company Program </a:t>
            </a:r>
          </a:p>
          <a:p>
            <a:r>
              <a:rPr lang="en-US" sz="2400" b="1">
                <a:latin typeface="Montserrat" panose="00000500000000000000" pitchFamily="2" charset="0"/>
              </a:rPr>
              <a:t>Contact Info</a:t>
            </a:r>
          </a:p>
        </p:txBody>
      </p:sp>
      <p:sp>
        <p:nvSpPr>
          <p:cNvPr id="9" name="TextBox 5">
            <a:extLst>
              <a:ext uri="{FF2B5EF4-FFF2-40B4-BE49-F238E27FC236}">
                <a16:creationId xmlns:a16="http://schemas.microsoft.com/office/drawing/2014/main" id="{A44990C3-F36C-A412-CA98-B6F0C13B1E72}"/>
              </a:ext>
            </a:extLst>
          </p:cNvPr>
          <p:cNvSpPr txBox="1"/>
          <p:nvPr/>
        </p:nvSpPr>
        <p:spPr>
          <a:xfrm>
            <a:off x="1310988" y="4987440"/>
            <a:ext cx="5168962" cy="33855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accent5"/>
                </a:solidFill>
                <a:latin typeface="Montserrat"/>
              </a:rPr>
              <a:t>companyprogram@jacentralontario.org</a:t>
            </a:r>
          </a:p>
        </p:txBody>
      </p:sp>
    </p:spTree>
    <p:extLst>
      <p:ext uri="{BB962C8B-B14F-4D97-AF65-F5344CB8AC3E}">
        <p14:creationId xmlns:p14="http://schemas.microsoft.com/office/powerpoint/2010/main" val="4264511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AE7505-5079-E87B-7605-8BB0818CEF45}"/>
              </a:ext>
            </a:extLst>
          </p:cNvPr>
          <p:cNvSpPr>
            <a:spLocks noGrp="1"/>
          </p:cNvSpPr>
          <p:nvPr>
            <p:ph type="body" sz="quarter" idx="10"/>
          </p:nvPr>
        </p:nvSpPr>
        <p:spPr/>
        <p:txBody>
          <a:bodyPr lIns="91440" tIns="45720" rIns="91440" bIns="45720" anchor="t"/>
          <a:lstStyle/>
          <a:p>
            <a:r>
              <a:rPr lang="en-US"/>
              <a:t>Ice Breaker</a:t>
            </a:r>
          </a:p>
        </p:txBody>
      </p:sp>
      <p:pic>
        <p:nvPicPr>
          <p:cNvPr id="5" name="Picture 5" descr="Icon&#10;&#10;Description automatically generated">
            <a:extLst>
              <a:ext uri="{FF2B5EF4-FFF2-40B4-BE49-F238E27FC236}">
                <a16:creationId xmlns:a16="http://schemas.microsoft.com/office/drawing/2014/main" id="{8A132B64-0F83-C4A0-3A4C-2EB9EC899DA9}"/>
              </a:ext>
            </a:extLst>
          </p:cNvPr>
          <p:cNvPicPr>
            <a:picLocks noChangeAspect="1"/>
          </p:cNvPicPr>
          <p:nvPr/>
        </p:nvPicPr>
        <p:blipFill>
          <a:blip r:embed="rId3"/>
          <a:stretch>
            <a:fillRect/>
          </a:stretch>
        </p:blipFill>
        <p:spPr>
          <a:xfrm>
            <a:off x="1768024" y="1811866"/>
            <a:ext cx="8655952" cy="3234267"/>
          </a:xfrm>
          <a:prstGeom prst="rect">
            <a:avLst/>
          </a:prstGeom>
        </p:spPr>
      </p:pic>
    </p:spTree>
    <p:extLst>
      <p:ext uri="{BB962C8B-B14F-4D97-AF65-F5344CB8AC3E}">
        <p14:creationId xmlns:p14="http://schemas.microsoft.com/office/powerpoint/2010/main" val="1389149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a:xfrm>
            <a:off x="1311636" y="410296"/>
            <a:ext cx="7811582" cy="926201"/>
          </a:xfrm>
        </p:spPr>
        <p:txBody>
          <a:bodyPr lIns="91440" tIns="45720" rIns="91440" bIns="45720" anchor="t"/>
          <a:lstStyle/>
          <a:p>
            <a:r>
              <a:rPr lang="en-US" dirty="0"/>
              <a:t>Admin &amp; Housekeeping</a:t>
            </a:r>
          </a:p>
        </p:txBody>
      </p:sp>
      <p:sp>
        <p:nvSpPr>
          <p:cNvPr id="3" name="TextBox 1">
            <a:extLst>
              <a:ext uri="{FF2B5EF4-FFF2-40B4-BE49-F238E27FC236}">
                <a16:creationId xmlns:a16="http://schemas.microsoft.com/office/drawing/2014/main" id="{488D7B9A-9BF4-702B-D046-74BE1589553C}"/>
              </a:ext>
            </a:extLst>
          </p:cNvPr>
          <p:cNvSpPr txBox="1"/>
          <p:nvPr/>
        </p:nvSpPr>
        <p:spPr>
          <a:xfrm>
            <a:off x="1311636" y="1562207"/>
            <a:ext cx="8000349" cy="3733586"/>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Font typeface="Wingdings" panose="05000000000000000000" pitchFamily="2" charset="2"/>
              <a:buChar char="q"/>
            </a:pPr>
            <a:r>
              <a:rPr lang="en-CA" sz="2000" dirty="0">
                <a:solidFill>
                  <a:schemeClr val="accent6"/>
                </a:solidFill>
                <a:latin typeface="Montserrat"/>
                <a:cs typeface="Arial"/>
              </a:rPr>
              <a:t> Review Student Orientation if you did not attend</a:t>
            </a:r>
          </a:p>
          <a:p>
            <a:pPr>
              <a:lnSpc>
                <a:spcPct val="150000"/>
              </a:lnSpc>
              <a:buFont typeface="Wingdings" panose="05000000000000000000" pitchFamily="2" charset="2"/>
              <a:buChar char="q"/>
            </a:pPr>
            <a:r>
              <a:rPr lang="en-CA" sz="2000" dirty="0">
                <a:solidFill>
                  <a:schemeClr val="accent6"/>
                </a:solidFill>
                <a:latin typeface="Montserrat"/>
                <a:cs typeface="Arial"/>
              </a:rPr>
              <a:t> Remind your parents to complete Parent Consent Form online</a:t>
            </a:r>
          </a:p>
          <a:p>
            <a:pPr>
              <a:lnSpc>
                <a:spcPct val="150000"/>
              </a:lnSpc>
              <a:buFont typeface="Wingdings" panose="05000000000000000000" pitchFamily="2" charset="2"/>
              <a:buChar char="q"/>
            </a:pPr>
            <a:r>
              <a:rPr lang="en-CA" sz="2000" dirty="0">
                <a:solidFill>
                  <a:schemeClr val="accent6"/>
                </a:solidFill>
                <a:latin typeface="Montserrat"/>
                <a:cs typeface="Arial"/>
              </a:rPr>
              <a:t> Go online and set up an account on the JA Canada Campus:      </a:t>
            </a:r>
            <a:r>
              <a:rPr lang="en-CA" sz="2000" dirty="0">
                <a:solidFill>
                  <a:schemeClr val="accent6"/>
                </a:solidFill>
                <a:latin typeface="Montserrat"/>
                <a:cs typeface="Arial"/>
                <a:hlinkClick r:id="rId3">
                  <a:extLst>
                    <a:ext uri="{A12FA001-AC4F-418D-AE19-62706E023703}">
                      <ahyp:hlinkClr xmlns:ahyp="http://schemas.microsoft.com/office/drawing/2018/hyperlinkcolor" val="tx"/>
                    </a:ext>
                  </a:extLst>
                </a:hlinkClick>
              </a:rPr>
              <a:t>https://www.jacampus.org/</a:t>
            </a:r>
            <a:r>
              <a:rPr lang="en-CA" sz="2000" dirty="0">
                <a:solidFill>
                  <a:schemeClr val="accent6"/>
                </a:solidFill>
                <a:latin typeface="Montserrat"/>
                <a:cs typeface="Arial"/>
              </a:rPr>
              <a:t>  </a:t>
            </a:r>
            <a:endParaRPr lang="en-CA" sz="2000" dirty="0">
              <a:solidFill>
                <a:schemeClr val="accent6"/>
              </a:solidFill>
              <a:latin typeface="Montserrat" panose="00000500000000000000" pitchFamily="50" charset="0"/>
              <a:cs typeface="Arial" panose="020B0604020202020204" pitchFamily="34" charset="0"/>
            </a:endParaRPr>
          </a:p>
          <a:p>
            <a:pPr>
              <a:lnSpc>
                <a:spcPct val="150000"/>
              </a:lnSpc>
              <a:buFont typeface="Wingdings" panose="05000000000000000000" pitchFamily="2" charset="2"/>
              <a:buChar char="q"/>
            </a:pPr>
            <a:r>
              <a:rPr lang="en-CA" sz="2000" dirty="0">
                <a:solidFill>
                  <a:schemeClr val="accent6"/>
                </a:solidFill>
                <a:latin typeface="Montserrat"/>
                <a:cs typeface="Arial"/>
              </a:rPr>
              <a:t> Housekeeping Rules</a:t>
            </a:r>
          </a:p>
          <a:p>
            <a:pPr>
              <a:lnSpc>
                <a:spcPct val="150000"/>
              </a:lnSpc>
              <a:buFont typeface="Wingdings" panose="05000000000000000000" pitchFamily="2" charset="2"/>
              <a:buChar char="q"/>
            </a:pPr>
            <a:r>
              <a:rPr lang="en-CA" sz="2000" dirty="0">
                <a:solidFill>
                  <a:schemeClr val="accent6"/>
                </a:solidFill>
                <a:latin typeface="Montserrat"/>
                <a:cs typeface="Arial"/>
              </a:rPr>
              <a:t> Contacting Advisors</a:t>
            </a:r>
          </a:p>
          <a:p>
            <a:pPr>
              <a:lnSpc>
                <a:spcPct val="150000"/>
              </a:lnSpc>
              <a:buFont typeface="Wingdings" panose="05000000000000000000" pitchFamily="2" charset="2"/>
              <a:buChar char="q"/>
            </a:pPr>
            <a:r>
              <a:rPr lang="en-CA" sz="2000" dirty="0">
                <a:solidFill>
                  <a:schemeClr val="accent6"/>
                </a:solidFill>
                <a:latin typeface="Montserrat"/>
                <a:cs typeface="Arial"/>
              </a:rPr>
              <a:t> Other</a:t>
            </a:r>
          </a:p>
        </p:txBody>
      </p:sp>
      <p:pic>
        <p:nvPicPr>
          <p:cNvPr id="4" name="Picture 3" descr="Icon&#10;&#10;Description automatically generated">
            <a:extLst>
              <a:ext uri="{FF2B5EF4-FFF2-40B4-BE49-F238E27FC236}">
                <a16:creationId xmlns:a16="http://schemas.microsoft.com/office/drawing/2014/main" id="{566A867E-2C41-B062-621D-3801950385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4058" y="1067521"/>
            <a:ext cx="4457942" cy="4453982"/>
          </a:xfrm>
          <a:prstGeom prst="rect">
            <a:avLst/>
          </a:prstGeom>
        </p:spPr>
      </p:pic>
      <p:pic>
        <p:nvPicPr>
          <p:cNvPr id="6" name="Picture 5" descr="Logo, company name&#10;&#10;Description automatically generated">
            <a:extLst>
              <a:ext uri="{FF2B5EF4-FFF2-40B4-BE49-F238E27FC236}">
                <a16:creationId xmlns:a16="http://schemas.microsoft.com/office/drawing/2014/main" id="{1AFDA5B9-448B-95C4-DD54-A0A4EAC27C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0847" y="3294512"/>
            <a:ext cx="826422" cy="826422"/>
          </a:xfrm>
          <a:prstGeom prst="rect">
            <a:avLst/>
          </a:prstGeom>
        </p:spPr>
      </p:pic>
    </p:spTree>
    <p:extLst>
      <p:ext uri="{BB962C8B-B14F-4D97-AF65-F5344CB8AC3E}">
        <p14:creationId xmlns:p14="http://schemas.microsoft.com/office/powerpoint/2010/main" val="412454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CC34B2-3477-2777-0061-506F010D6A64}"/>
              </a:ext>
            </a:extLst>
          </p:cNvPr>
          <p:cNvSpPr>
            <a:spLocks noGrp="1"/>
          </p:cNvSpPr>
          <p:nvPr>
            <p:ph type="body" sz="quarter" idx="10"/>
          </p:nvPr>
        </p:nvSpPr>
        <p:spPr>
          <a:xfrm>
            <a:off x="1281557" y="450401"/>
            <a:ext cx="8977935" cy="657225"/>
          </a:xfrm>
        </p:spPr>
        <p:txBody>
          <a:bodyPr lIns="91440" tIns="45720" rIns="91440" bIns="45720" anchor="t"/>
          <a:lstStyle/>
          <a:p>
            <a:r>
              <a:rPr lang="en-US" sz="3200"/>
              <a:t>Company Program Resources</a:t>
            </a:r>
          </a:p>
        </p:txBody>
      </p:sp>
      <p:pic>
        <p:nvPicPr>
          <p:cNvPr id="5" name="Picture 4" descr="Icon&#10;&#10;Description automatically generated">
            <a:extLst>
              <a:ext uri="{FF2B5EF4-FFF2-40B4-BE49-F238E27FC236}">
                <a16:creationId xmlns:a16="http://schemas.microsoft.com/office/drawing/2014/main" id="{2B8A08CC-562F-ADB2-F2F4-A5AABE320F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2738" y="1452613"/>
            <a:ext cx="3949262" cy="3952773"/>
          </a:xfrm>
          <a:prstGeom prst="rect">
            <a:avLst/>
          </a:prstGeom>
        </p:spPr>
      </p:pic>
      <p:sp>
        <p:nvSpPr>
          <p:cNvPr id="6" name="TextBox 2">
            <a:extLst>
              <a:ext uri="{FF2B5EF4-FFF2-40B4-BE49-F238E27FC236}">
                <a16:creationId xmlns:a16="http://schemas.microsoft.com/office/drawing/2014/main" id="{F1C81096-0B04-80A1-A3D2-3F6EE990567A}"/>
              </a:ext>
            </a:extLst>
          </p:cNvPr>
          <p:cNvSpPr txBox="1"/>
          <p:nvPr/>
        </p:nvSpPr>
        <p:spPr>
          <a:xfrm>
            <a:off x="1281557" y="1378008"/>
            <a:ext cx="7620292" cy="16312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latin typeface="Montserrat" panose="00000500000000000000" pitchFamily="2" charset="0"/>
              </a:rPr>
              <a:t>All content and materials for students will be found on the JA Campus</a:t>
            </a:r>
          </a:p>
          <a:p>
            <a:endParaRPr lang="en-US" sz="2000" b="1" dirty="0">
              <a:latin typeface="Montserrat" panose="00000500000000000000" pitchFamily="2" charset="0"/>
            </a:endParaRPr>
          </a:p>
          <a:p>
            <a:r>
              <a:rPr lang="en-US" sz="2000" b="1" dirty="0">
                <a:latin typeface="Montserrat" panose="00000500000000000000" pitchFamily="2" charset="0"/>
              </a:rPr>
              <a:t>To access the portal, go to the website below and create an account</a:t>
            </a:r>
          </a:p>
        </p:txBody>
      </p:sp>
      <p:sp>
        <p:nvSpPr>
          <p:cNvPr id="8" name="TextBox 4">
            <a:extLst>
              <a:ext uri="{FF2B5EF4-FFF2-40B4-BE49-F238E27FC236}">
                <a16:creationId xmlns:a16="http://schemas.microsoft.com/office/drawing/2014/main" id="{823352CF-6389-CDD2-8CFD-E6E575714569}"/>
              </a:ext>
            </a:extLst>
          </p:cNvPr>
          <p:cNvSpPr txBox="1"/>
          <p:nvPr/>
        </p:nvSpPr>
        <p:spPr>
          <a:xfrm>
            <a:off x="934905" y="3247315"/>
            <a:ext cx="6092456" cy="55399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accent3"/>
              </a:solidFill>
              <a:effectLst/>
              <a:uLnTx/>
              <a:uFillTx/>
              <a:latin typeface="Montserrat Medium" panose="00000600000000000000" pitchFamily="50" charset="0"/>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solidFill>
                <a:effectLst/>
                <a:uLnTx/>
                <a:uFillTx/>
                <a:latin typeface="Montserrat SemiBold" panose="00000700000000000000" pitchFamily="50" charset="0"/>
                <a:ea typeface="+mn-ea"/>
                <a:cs typeface="+mn-cs"/>
                <a:hlinkClick r:id="rId4">
                  <a:extLst>
                    <a:ext uri="{A12FA001-AC4F-418D-AE19-62706E023703}">
                      <ahyp:hlinkClr xmlns:ahyp="http://schemas.microsoft.com/office/drawing/2018/hyperlinkcolor" val="tx"/>
                    </a:ext>
                  </a:extLst>
                </a:hlinkClick>
              </a:rPr>
              <a:t>https://www.jacampus.org/</a:t>
            </a:r>
            <a:r>
              <a:rPr kumimoji="0" lang="en-US" sz="1800" b="1" i="0" u="none" strike="noStrike" kern="1200" cap="none" spc="0" normalizeH="0" baseline="0" noProof="0" dirty="0">
                <a:ln>
                  <a:noFill/>
                </a:ln>
                <a:solidFill>
                  <a:schemeClr val="accent3"/>
                </a:solidFill>
                <a:effectLst/>
                <a:uLnTx/>
                <a:uFillTx/>
                <a:latin typeface="Montserrat SemiBold" panose="00000700000000000000" pitchFamily="50" charset="0"/>
                <a:ea typeface="+mn-ea"/>
                <a:cs typeface="+mn-cs"/>
              </a:rPr>
              <a:t> </a:t>
            </a:r>
          </a:p>
        </p:txBody>
      </p:sp>
      <p:sp>
        <p:nvSpPr>
          <p:cNvPr id="9" name="TextBox 5">
            <a:extLst>
              <a:ext uri="{FF2B5EF4-FFF2-40B4-BE49-F238E27FC236}">
                <a16:creationId xmlns:a16="http://schemas.microsoft.com/office/drawing/2014/main" id="{99B50943-55E2-9541-B2AB-919627F9FE90}"/>
              </a:ext>
            </a:extLst>
          </p:cNvPr>
          <p:cNvSpPr txBox="1"/>
          <p:nvPr/>
        </p:nvSpPr>
        <p:spPr>
          <a:xfrm>
            <a:off x="1281557" y="4326087"/>
            <a:ext cx="796941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latin typeface="Montserrat" panose="00000500000000000000" pitchFamily="2" charset="0"/>
              </a:rPr>
              <a:t>Select</a:t>
            </a:r>
            <a:r>
              <a:rPr lang="en-US" sz="2000" b="1" i="1" dirty="0">
                <a:latin typeface="Montserrat" panose="00000500000000000000" pitchFamily="2" charset="0"/>
              </a:rPr>
              <a:t> “After-School Company Program”</a:t>
            </a:r>
          </a:p>
          <a:p>
            <a:r>
              <a:rPr lang="en-US" sz="2000" dirty="0">
                <a:latin typeface="Montserrat" panose="00000500000000000000" pitchFamily="2" charset="0"/>
              </a:rPr>
              <a:t>You must enroll to see the resources</a:t>
            </a:r>
          </a:p>
          <a:p>
            <a:endParaRPr lang="en-US" sz="2000" dirty="0">
              <a:latin typeface="Montserrat" panose="00000500000000000000" pitchFamily="2" charset="0"/>
            </a:endParaRPr>
          </a:p>
          <a:p>
            <a:r>
              <a:rPr lang="en-US" sz="2000" dirty="0">
                <a:latin typeface="Montserrat" panose="00000500000000000000" pitchFamily="2" charset="0"/>
              </a:rPr>
              <a:t>Additional resources can be found on the </a:t>
            </a:r>
            <a:r>
              <a:rPr lang="en-US" sz="2000" b="1" dirty="0">
                <a:latin typeface="Montserrat" panose="00000500000000000000" pitchFamily="2" charset="0"/>
              </a:rPr>
              <a:t>JA Central Ontario Headquarters (HQ):</a:t>
            </a:r>
          </a:p>
          <a:p>
            <a:r>
              <a:rPr lang="en-US" sz="2000" b="1" dirty="0">
                <a:latin typeface="Montserrat" panose="00000500000000000000" pitchFamily="2" charset="0"/>
                <a:hlinkClick r:id="rId5"/>
              </a:rPr>
              <a:t>https://www.jacentralontario.org/company-program/hq/</a:t>
            </a:r>
            <a:r>
              <a:rPr lang="en-US" sz="2000" b="1" dirty="0">
                <a:latin typeface="Montserrat" panose="00000500000000000000" pitchFamily="2" charset="0"/>
              </a:rPr>
              <a:t> </a:t>
            </a:r>
          </a:p>
        </p:txBody>
      </p:sp>
      <p:pic>
        <p:nvPicPr>
          <p:cNvPr id="4" name="Picture 3" descr="Logo, company name&#10;&#10;Description automatically generated">
            <a:extLst>
              <a:ext uri="{FF2B5EF4-FFF2-40B4-BE49-F238E27FC236}">
                <a16:creationId xmlns:a16="http://schemas.microsoft.com/office/drawing/2014/main" id="{EF58C406-5281-7F45-A9C6-75CB8C712C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3310" y="2977422"/>
            <a:ext cx="1294709" cy="1294709"/>
          </a:xfrm>
          <a:prstGeom prst="rect">
            <a:avLst/>
          </a:prstGeom>
        </p:spPr>
      </p:pic>
    </p:spTree>
    <p:extLst>
      <p:ext uri="{BB962C8B-B14F-4D97-AF65-F5344CB8AC3E}">
        <p14:creationId xmlns:p14="http://schemas.microsoft.com/office/powerpoint/2010/main" val="4293818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a:xfrm>
            <a:off x="1158790" y="407516"/>
            <a:ext cx="8326225" cy="657225"/>
          </a:xfrm>
        </p:spPr>
        <p:txBody>
          <a:bodyPr lIns="91440" tIns="45720" rIns="91440" bIns="45720" anchor="t"/>
          <a:lstStyle/>
          <a:p>
            <a:r>
              <a:rPr lang="en-US" sz="3200" dirty="0"/>
              <a:t>Company Program Deadlines</a:t>
            </a:r>
          </a:p>
        </p:txBody>
      </p:sp>
      <p:sp>
        <p:nvSpPr>
          <p:cNvPr id="3" name="TextBox 2">
            <a:extLst>
              <a:ext uri="{FF2B5EF4-FFF2-40B4-BE49-F238E27FC236}">
                <a16:creationId xmlns:a16="http://schemas.microsoft.com/office/drawing/2014/main" id="{2DBEFB08-9D0F-567B-7A22-7C70CE866F23}"/>
              </a:ext>
            </a:extLst>
          </p:cNvPr>
          <p:cNvSpPr txBox="1"/>
          <p:nvPr/>
        </p:nvSpPr>
        <p:spPr>
          <a:xfrm>
            <a:off x="3962400" y="2366514"/>
            <a:ext cx="6136256"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accent6"/>
                </a:solidFill>
              </a:rPr>
              <a:t>All deadlines are due at 11:59 PM on the dates listed on the      </a:t>
            </a:r>
            <a:r>
              <a:rPr lang="en-US" sz="2400" dirty="0">
                <a:solidFill>
                  <a:schemeClr val="accent6"/>
                </a:solidFill>
                <a:hlinkClick r:id="rId3">
                  <a:extLst>
                    <a:ext uri="{A12FA001-AC4F-418D-AE19-62706E023703}">
                      <ahyp:hlinkClr xmlns:ahyp="http://schemas.microsoft.com/office/drawing/2018/hyperlinkcolor" val="tx"/>
                    </a:ext>
                  </a:extLst>
                </a:hlinkClick>
              </a:rPr>
              <a:t>JA Calendar.</a:t>
            </a:r>
            <a:r>
              <a:rPr lang="en-US" sz="2400" dirty="0">
                <a:solidFill>
                  <a:schemeClr val="accent6"/>
                </a:solidFill>
              </a:rPr>
              <a:t> </a:t>
            </a:r>
          </a:p>
          <a:p>
            <a:r>
              <a:rPr lang="en-US" sz="2400" dirty="0">
                <a:solidFill>
                  <a:schemeClr val="accent6"/>
                </a:solidFill>
              </a:rPr>
              <a:t>More information about each deadline and how to submit will be shared in the weekly emails.</a:t>
            </a:r>
            <a:endParaRPr lang="en-US" sz="2000" dirty="0">
              <a:solidFill>
                <a:schemeClr val="accent6"/>
              </a:solidFill>
            </a:endParaRPr>
          </a:p>
        </p:txBody>
      </p:sp>
      <p:pic>
        <p:nvPicPr>
          <p:cNvPr id="5" name="Picture 4" descr="Icon&#10;&#10;Description automatically generated">
            <a:extLst>
              <a:ext uri="{FF2B5EF4-FFF2-40B4-BE49-F238E27FC236}">
                <a16:creationId xmlns:a16="http://schemas.microsoft.com/office/drawing/2014/main" id="{6BECA0C0-04B8-1D54-BEAD-BCD5C5C771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4263" y="1551321"/>
            <a:ext cx="3508404" cy="3569377"/>
          </a:xfrm>
          <a:prstGeom prst="rect">
            <a:avLst/>
          </a:prstGeom>
        </p:spPr>
      </p:pic>
      <p:pic>
        <p:nvPicPr>
          <p:cNvPr id="7" name="Picture 6" descr="Logo, company name&#10;&#10;Description automatically generated">
            <a:extLst>
              <a:ext uri="{FF2B5EF4-FFF2-40B4-BE49-F238E27FC236}">
                <a16:creationId xmlns:a16="http://schemas.microsoft.com/office/drawing/2014/main" id="{5DB9411A-E95B-BB44-43A5-64D534C2FA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8444" y="2593745"/>
            <a:ext cx="783290" cy="783290"/>
          </a:xfrm>
          <a:prstGeom prst="rect">
            <a:avLst/>
          </a:prstGeom>
        </p:spPr>
      </p:pic>
    </p:spTree>
    <p:extLst>
      <p:ext uri="{BB962C8B-B14F-4D97-AF65-F5344CB8AC3E}">
        <p14:creationId xmlns:p14="http://schemas.microsoft.com/office/powerpoint/2010/main" val="2849379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a:xfrm>
            <a:off x="1291584" y="400269"/>
            <a:ext cx="7494040" cy="657225"/>
          </a:xfrm>
        </p:spPr>
        <p:txBody>
          <a:bodyPr lIns="91440" tIns="45720" rIns="91440" bIns="45720" anchor="t"/>
          <a:lstStyle/>
          <a:p>
            <a:r>
              <a:rPr lang="en-US" sz="3600"/>
              <a:t>Company Program Events</a:t>
            </a:r>
          </a:p>
        </p:txBody>
      </p:sp>
      <p:sp>
        <p:nvSpPr>
          <p:cNvPr id="3" name="TextBox 2">
            <a:extLst>
              <a:ext uri="{FF2B5EF4-FFF2-40B4-BE49-F238E27FC236}">
                <a16:creationId xmlns:a16="http://schemas.microsoft.com/office/drawing/2014/main" id="{74C74C72-44D0-76D8-BF34-364A5929FF94}"/>
              </a:ext>
            </a:extLst>
          </p:cNvPr>
          <p:cNvSpPr txBox="1"/>
          <p:nvPr/>
        </p:nvSpPr>
        <p:spPr>
          <a:xfrm>
            <a:off x="1291584" y="1379418"/>
            <a:ext cx="9788792"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cap="all" dirty="0">
                <a:solidFill>
                  <a:schemeClr val="accent5"/>
                </a:solidFill>
              </a:rPr>
              <a:t>*in-person* STUDENT MANAGEMENT TRAINING</a:t>
            </a:r>
          </a:p>
          <a:p>
            <a:r>
              <a:rPr lang="en-US" b="1" dirty="0">
                <a:solidFill>
                  <a:schemeClr val="accent3"/>
                </a:solidFill>
              </a:rPr>
              <a:t>Saturday, December 7</a:t>
            </a:r>
            <a:r>
              <a:rPr lang="en-US" b="1" baseline="30000" dirty="0">
                <a:solidFill>
                  <a:schemeClr val="accent3"/>
                </a:solidFill>
              </a:rPr>
              <a:t>th</a:t>
            </a:r>
            <a:r>
              <a:rPr lang="en-US" b="1" dirty="0">
                <a:solidFill>
                  <a:schemeClr val="accent3"/>
                </a:solidFill>
              </a:rPr>
              <a:t> – Full Day (9 a.m. to 3 p.m. TBC)  – More details to come</a:t>
            </a:r>
          </a:p>
          <a:p>
            <a:r>
              <a:rPr lang="en-US" dirty="0">
                <a:solidFill>
                  <a:schemeClr val="accent6"/>
                </a:solidFill>
              </a:rPr>
              <a:t>In-Person Event – Downtown Toronto</a:t>
            </a:r>
          </a:p>
          <a:p>
            <a:r>
              <a:rPr lang="en-US" dirty="0">
                <a:solidFill>
                  <a:schemeClr val="accent6"/>
                </a:solidFill>
              </a:rPr>
              <a:t>Mandatory for all students elected to the 7 mandatory executive roles </a:t>
            </a:r>
          </a:p>
          <a:p>
            <a:r>
              <a:rPr lang="en-US" dirty="0">
                <a:solidFill>
                  <a:schemeClr val="accent6"/>
                </a:solidFill>
              </a:rPr>
              <a:t>Student will learn about departmental and leadership roles and responsibilities</a:t>
            </a:r>
          </a:p>
          <a:p>
            <a:endParaRPr lang="en-US" dirty="0">
              <a:solidFill>
                <a:schemeClr val="accent6"/>
              </a:solidFill>
            </a:endParaRPr>
          </a:p>
          <a:p>
            <a:r>
              <a:rPr lang="en-US" b="1" cap="all" dirty="0">
                <a:solidFill>
                  <a:schemeClr val="accent5"/>
                </a:solidFill>
              </a:rPr>
              <a:t>SOCIAL MEDIA CHALLENGE WEEKS</a:t>
            </a:r>
          </a:p>
          <a:p>
            <a:r>
              <a:rPr lang="en-US" b="1" dirty="0">
                <a:solidFill>
                  <a:schemeClr val="accent3"/>
                </a:solidFill>
              </a:rPr>
              <a:t>February 3 to 14, 2025</a:t>
            </a:r>
          </a:p>
          <a:p>
            <a:r>
              <a:rPr lang="en-US" dirty="0">
                <a:solidFill>
                  <a:schemeClr val="accent6"/>
                </a:solidFill>
              </a:rPr>
              <a:t>Students will post on social media each day to earn points for the Team Challenge. JA will provide the guidelines each day of what to post.</a:t>
            </a:r>
          </a:p>
          <a:p>
            <a:endParaRPr lang="en-US" dirty="0">
              <a:solidFill>
                <a:schemeClr val="accent6"/>
              </a:solidFill>
            </a:endParaRPr>
          </a:p>
          <a:p>
            <a:r>
              <a:rPr lang="en-US" b="1" cap="all" dirty="0">
                <a:solidFill>
                  <a:srgbClr val="333333"/>
                </a:solidFill>
              </a:rPr>
              <a:t>​</a:t>
            </a:r>
          </a:p>
          <a:p>
            <a:endParaRPr lang="en-US" dirty="0">
              <a:solidFill>
                <a:srgbClr val="22404D"/>
              </a:solidFill>
            </a:endParaRPr>
          </a:p>
        </p:txBody>
      </p:sp>
    </p:spTree>
    <p:extLst>
      <p:ext uri="{BB962C8B-B14F-4D97-AF65-F5344CB8AC3E}">
        <p14:creationId xmlns:p14="http://schemas.microsoft.com/office/powerpoint/2010/main" val="1082957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a:xfrm>
            <a:off x="1291584" y="400269"/>
            <a:ext cx="7494040" cy="657225"/>
          </a:xfrm>
        </p:spPr>
        <p:txBody>
          <a:bodyPr lIns="91440" tIns="45720" rIns="91440" bIns="45720" anchor="t"/>
          <a:lstStyle/>
          <a:p>
            <a:r>
              <a:rPr lang="en-US" sz="3600"/>
              <a:t>Company Program Events</a:t>
            </a:r>
          </a:p>
        </p:txBody>
      </p:sp>
      <p:sp>
        <p:nvSpPr>
          <p:cNvPr id="3" name="TextBox 2">
            <a:extLst>
              <a:ext uri="{FF2B5EF4-FFF2-40B4-BE49-F238E27FC236}">
                <a16:creationId xmlns:a16="http://schemas.microsoft.com/office/drawing/2014/main" id="{74C74C72-44D0-76D8-BF34-364A5929FF94}"/>
              </a:ext>
            </a:extLst>
          </p:cNvPr>
          <p:cNvSpPr txBox="1"/>
          <p:nvPr/>
        </p:nvSpPr>
        <p:spPr>
          <a:xfrm>
            <a:off x="1291585" y="1532626"/>
            <a:ext cx="8505148"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cap="all" dirty="0">
                <a:solidFill>
                  <a:schemeClr val="accent5"/>
                </a:solidFill>
              </a:rPr>
              <a:t>*IN-PERSON* TRADE SHOW</a:t>
            </a:r>
          </a:p>
          <a:p>
            <a:r>
              <a:rPr lang="en-US" b="1" dirty="0">
                <a:solidFill>
                  <a:schemeClr val="accent3"/>
                </a:solidFill>
              </a:rPr>
              <a:t>March Break – details TBD</a:t>
            </a:r>
          </a:p>
          <a:p>
            <a:r>
              <a:rPr lang="en-US" dirty="0">
                <a:solidFill>
                  <a:schemeClr val="accent6"/>
                </a:solidFill>
              </a:rPr>
              <a:t>In-person event</a:t>
            </a:r>
          </a:p>
          <a:p>
            <a:r>
              <a:rPr lang="en-US" dirty="0">
                <a:solidFill>
                  <a:schemeClr val="accent6"/>
                </a:solidFill>
              </a:rPr>
              <a:t>All Company Program teams will come together to pitch their products to guests and judges.</a:t>
            </a:r>
          </a:p>
          <a:p>
            <a:endParaRPr lang="en-US" dirty="0">
              <a:solidFill>
                <a:schemeClr val="accent6"/>
              </a:solidFill>
            </a:endParaRPr>
          </a:p>
          <a:p>
            <a:r>
              <a:rPr lang="en-US" b="1" cap="all" dirty="0">
                <a:solidFill>
                  <a:schemeClr val="accent6"/>
                </a:solidFill>
              </a:rPr>
              <a:t>​*In-Person* </a:t>
            </a:r>
            <a:r>
              <a:rPr lang="en-US" b="1" cap="all" dirty="0">
                <a:solidFill>
                  <a:schemeClr val="accent5"/>
                </a:solidFill>
              </a:rPr>
              <a:t>INTERVIEW NIGHT</a:t>
            </a:r>
          </a:p>
          <a:p>
            <a:r>
              <a:rPr lang="en-US" b="1" dirty="0">
                <a:solidFill>
                  <a:schemeClr val="accent3"/>
                </a:solidFill>
              </a:rPr>
              <a:t>Details TBD</a:t>
            </a:r>
          </a:p>
          <a:p>
            <a:r>
              <a:rPr lang="en-US" dirty="0">
                <a:solidFill>
                  <a:schemeClr val="accent6"/>
                </a:solidFill>
              </a:rPr>
              <a:t>In-person Event</a:t>
            </a:r>
          </a:p>
          <a:p>
            <a:r>
              <a:rPr lang="en-US" dirty="0">
                <a:solidFill>
                  <a:schemeClr val="accent6"/>
                </a:solidFill>
              </a:rPr>
              <a:t>Student award finalists will present to judges as to why they should win in their nominated award category.</a:t>
            </a:r>
          </a:p>
          <a:p>
            <a:endParaRPr lang="en-US" dirty="0">
              <a:solidFill>
                <a:schemeClr val="accent6"/>
              </a:solidFill>
            </a:endParaRPr>
          </a:p>
          <a:p>
            <a:r>
              <a:rPr lang="en-US" b="1" cap="all" dirty="0">
                <a:solidFill>
                  <a:schemeClr val="accent6"/>
                </a:solidFill>
              </a:rPr>
              <a:t>​*VIRTUAL* </a:t>
            </a:r>
            <a:r>
              <a:rPr lang="en-US" b="1" cap="all" dirty="0">
                <a:solidFill>
                  <a:schemeClr val="accent5"/>
                </a:solidFill>
              </a:rPr>
              <a:t>VENTUREON</a:t>
            </a:r>
          </a:p>
          <a:p>
            <a:r>
              <a:rPr lang="en-US" b="1" dirty="0">
                <a:solidFill>
                  <a:schemeClr val="accent3"/>
                </a:solidFill>
              </a:rPr>
              <a:t>Details TBD</a:t>
            </a:r>
          </a:p>
          <a:p>
            <a:r>
              <a:rPr lang="en-US" dirty="0">
                <a:solidFill>
                  <a:schemeClr val="accent6"/>
                </a:solidFill>
              </a:rPr>
              <a:t>Virtual Event</a:t>
            </a:r>
          </a:p>
          <a:p>
            <a:r>
              <a:rPr lang="en-US" dirty="0">
                <a:solidFill>
                  <a:schemeClr val="accent6"/>
                </a:solidFill>
              </a:rPr>
              <a:t>End of year celebration to recognize students and teams for their achievements. Award winners are announced at this event.​</a:t>
            </a:r>
          </a:p>
          <a:p>
            <a:endParaRPr lang="en-US" dirty="0">
              <a:solidFill>
                <a:srgbClr val="22404D"/>
              </a:solidFill>
            </a:endParaRPr>
          </a:p>
        </p:txBody>
      </p:sp>
    </p:spTree>
    <p:extLst>
      <p:ext uri="{BB962C8B-B14F-4D97-AF65-F5344CB8AC3E}">
        <p14:creationId xmlns:p14="http://schemas.microsoft.com/office/powerpoint/2010/main" val="360191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a:xfrm>
            <a:off x="1111110" y="410296"/>
            <a:ext cx="7443909" cy="657225"/>
          </a:xfrm>
        </p:spPr>
        <p:txBody>
          <a:bodyPr lIns="91440" tIns="45720" rIns="91440" bIns="45720" anchor="t"/>
          <a:lstStyle/>
          <a:p>
            <a:r>
              <a:rPr lang="en-US"/>
              <a:t>Brainstorming &amp; Pitching</a:t>
            </a:r>
          </a:p>
        </p:txBody>
      </p:sp>
      <p:sp>
        <p:nvSpPr>
          <p:cNvPr id="3" name="TextBox 1">
            <a:extLst>
              <a:ext uri="{FF2B5EF4-FFF2-40B4-BE49-F238E27FC236}">
                <a16:creationId xmlns:a16="http://schemas.microsoft.com/office/drawing/2014/main" id="{103FF35A-8177-7188-4CD2-20AD086ECA58}"/>
              </a:ext>
            </a:extLst>
          </p:cNvPr>
          <p:cNvSpPr txBox="1"/>
          <p:nvPr/>
        </p:nvSpPr>
        <p:spPr>
          <a:xfrm>
            <a:off x="4662978" y="1870564"/>
            <a:ext cx="6941975" cy="353943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latin typeface="Montserrat"/>
              </a:rPr>
              <a:t>When Brainstorming, be sure to: </a:t>
            </a:r>
            <a:endParaRPr lang="en-US"/>
          </a:p>
          <a:p>
            <a:endParaRPr lang="en-US" sz="2800">
              <a:latin typeface="Montserrat" panose="00000500000000000000" pitchFamily="2" charset="0"/>
            </a:endParaRPr>
          </a:p>
          <a:p>
            <a:pPr marL="514350" indent="-514350">
              <a:buFont typeface="Wingdings"/>
              <a:buChar char="ü"/>
            </a:pPr>
            <a:r>
              <a:rPr lang="en-US" sz="2800">
                <a:latin typeface="Montserrat" panose="00000500000000000000" pitchFamily="2" charset="0"/>
              </a:rPr>
              <a:t>Defer judgment of ideas</a:t>
            </a:r>
          </a:p>
          <a:p>
            <a:pPr marL="514350" indent="-514350">
              <a:buFont typeface="Wingdings"/>
              <a:buChar char="ü"/>
            </a:pPr>
            <a:r>
              <a:rPr lang="en-US" sz="2800">
                <a:latin typeface="Montserrat" panose="00000500000000000000" pitchFamily="2" charset="0"/>
              </a:rPr>
              <a:t>Go for quantity over quality</a:t>
            </a:r>
          </a:p>
          <a:p>
            <a:pPr marL="514350" indent="-514350">
              <a:buFont typeface="Wingdings"/>
              <a:buChar char="ü"/>
            </a:pPr>
            <a:r>
              <a:rPr lang="en-US" sz="2800">
                <a:latin typeface="Montserrat" panose="00000500000000000000" pitchFamily="2" charset="0"/>
              </a:rPr>
              <a:t>Build on the ideas of others</a:t>
            </a:r>
          </a:p>
          <a:p>
            <a:pPr marL="514350" indent="-514350">
              <a:buFont typeface="Wingdings"/>
              <a:buChar char="ü"/>
            </a:pPr>
            <a:r>
              <a:rPr lang="en-US" sz="2800">
                <a:latin typeface="Montserrat" panose="00000500000000000000" pitchFamily="2" charset="0"/>
              </a:rPr>
              <a:t>Don’t hold back</a:t>
            </a:r>
          </a:p>
          <a:p>
            <a:pPr marL="514350" indent="-514350">
              <a:buFont typeface="Wingdings"/>
              <a:buChar char="ü"/>
            </a:pPr>
            <a:r>
              <a:rPr lang="en-US" sz="2800">
                <a:latin typeface="Montserrat" panose="00000500000000000000" pitchFamily="2" charset="0"/>
              </a:rPr>
              <a:t>Move quickly to the next idea</a:t>
            </a:r>
          </a:p>
          <a:p>
            <a:pPr marL="514350" indent="-514350">
              <a:buFont typeface="Wingdings"/>
              <a:buChar char="ü"/>
            </a:pPr>
            <a:r>
              <a:rPr lang="en-US" sz="2800">
                <a:latin typeface="Montserrat" panose="00000500000000000000" pitchFamily="2" charset="0"/>
              </a:rPr>
              <a:t>Record Everything </a:t>
            </a:r>
          </a:p>
        </p:txBody>
      </p:sp>
      <p:pic>
        <p:nvPicPr>
          <p:cNvPr id="4" name="Picture 3" descr="Icon&#10;&#10;Description automatically generated">
            <a:extLst>
              <a:ext uri="{FF2B5EF4-FFF2-40B4-BE49-F238E27FC236}">
                <a16:creationId xmlns:a16="http://schemas.microsoft.com/office/drawing/2014/main" id="{E9B591C7-22BA-0CA3-7D44-CCBE611F91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938" y="1174836"/>
            <a:ext cx="5258727" cy="5254056"/>
          </a:xfrm>
          <a:prstGeom prst="rect">
            <a:avLst/>
          </a:prstGeom>
        </p:spPr>
      </p:pic>
    </p:spTree>
    <p:extLst>
      <p:ext uri="{BB962C8B-B14F-4D97-AF65-F5344CB8AC3E}">
        <p14:creationId xmlns:p14="http://schemas.microsoft.com/office/powerpoint/2010/main" val="928204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a:xfrm>
            <a:off x="1060978" y="420322"/>
            <a:ext cx="7253409" cy="657225"/>
          </a:xfrm>
        </p:spPr>
        <p:txBody>
          <a:bodyPr lIns="91440" tIns="45720" rIns="91440" bIns="45720" anchor="t"/>
          <a:lstStyle/>
          <a:p>
            <a:r>
              <a:rPr lang="en-US"/>
              <a:t>Brainstorming &amp; Pitching</a:t>
            </a:r>
          </a:p>
        </p:txBody>
      </p:sp>
      <p:sp>
        <p:nvSpPr>
          <p:cNvPr id="3" name="Rectangle 2">
            <a:extLst>
              <a:ext uri="{FF2B5EF4-FFF2-40B4-BE49-F238E27FC236}">
                <a16:creationId xmlns:a16="http://schemas.microsoft.com/office/drawing/2014/main" id="{B70FB332-34B4-5C1F-55CD-F628D641D257}"/>
              </a:ext>
            </a:extLst>
          </p:cNvPr>
          <p:cNvSpPr/>
          <p:nvPr/>
        </p:nvSpPr>
        <p:spPr>
          <a:xfrm>
            <a:off x="4849884" y="3276865"/>
            <a:ext cx="4572000" cy="738664"/>
          </a:xfrm>
          <a:prstGeom prst="rect">
            <a:avLst/>
          </a:prstGeom>
        </p:spPr>
        <p:txBody>
          <a:bodyPr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r>
              <a:rPr kumimoji="0" lang="en-US" sz="2400" b="0" i="0" u="none" strike="noStrike" kern="1200" cap="none" spc="0" normalizeH="0" baseline="0" noProof="0">
                <a:ln>
                  <a:noFill/>
                </a:ln>
                <a:effectLst/>
                <a:uLnTx/>
                <a:uFillTx/>
                <a:latin typeface="Montserrat ExtraBold"/>
                <a:ea typeface="Helvetica Neue"/>
                <a:cs typeface="Helvetica Neue"/>
                <a:sym typeface="Helvetica Neue"/>
              </a:rPr>
              <a:t>Brainstorming Video:</a:t>
            </a:r>
            <a:r>
              <a:rPr kumimoji="0" lang="en-US" sz="1800" b="0" i="0" u="none" strike="noStrike" kern="1200" cap="none" spc="0" normalizeH="0" baseline="0" noProof="0">
                <a:ln>
                  <a:noFill/>
                </a:ln>
                <a:effectLst/>
                <a:uLnTx/>
                <a:uFillTx/>
                <a:latin typeface="Montserrat ExtraBold"/>
                <a:ea typeface="Helvetica Neue"/>
                <a:cs typeface="Helvetica Neue"/>
                <a:sym typeface="Helvetica Neue"/>
              </a:rPr>
              <a:t> </a:t>
            </a:r>
            <a:r>
              <a:rPr kumimoji="0" lang="en-US" sz="1800" i="0" u="none" strike="noStrike" kern="1200" cap="none" spc="0" normalizeH="0" baseline="0" noProof="0">
                <a:ln>
                  <a:noFill/>
                </a:ln>
                <a:effectLst/>
                <a:uLnTx/>
                <a:uFillTx/>
                <a:latin typeface="Montserrat"/>
                <a:ea typeface="Helvetica Neue"/>
                <a:cs typeface="Helvetica Neue"/>
                <a:sym typeface="Helvetica Neue"/>
                <a:hlinkClick r:id="rId3"/>
              </a:rPr>
              <a:t>https://youtu.be/RgPIkx2JyQU</a:t>
            </a:r>
            <a:r>
              <a:rPr lang="en-US">
                <a:latin typeface="Montserrat"/>
                <a:ea typeface="Helvetica Neue"/>
                <a:cs typeface="Helvetica Neue"/>
                <a:sym typeface="Helvetica Neue"/>
              </a:rPr>
              <a:t> </a:t>
            </a:r>
            <a:endParaRPr kumimoji="0" lang="en-US" sz="1800" i="0" u="none" strike="noStrike" kern="1200" cap="none" spc="0" normalizeH="0" baseline="0" noProof="0">
              <a:ln>
                <a:noFill/>
              </a:ln>
              <a:solidFill>
                <a:prstClr val="black"/>
              </a:solidFill>
              <a:effectLst/>
              <a:uLnTx/>
              <a:uFillTx/>
              <a:latin typeface="Montserrat"/>
              <a:ea typeface="Helvetica Neue"/>
              <a:cs typeface="Helvetica Neue"/>
              <a:sym typeface="Helvetica Neue"/>
            </a:endParaRPr>
          </a:p>
        </p:txBody>
      </p:sp>
      <p:pic>
        <p:nvPicPr>
          <p:cNvPr id="4" name="Picture 3" descr="Icon&#10;&#10;Description automatically generated">
            <a:extLst>
              <a:ext uri="{FF2B5EF4-FFF2-40B4-BE49-F238E27FC236}">
                <a16:creationId xmlns:a16="http://schemas.microsoft.com/office/drawing/2014/main" id="{2FD53DCC-B5C1-2AD5-A9C8-6C523BC8FF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6123" y="1688336"/>
            <a:ext cx="3484423" cy="3481328"/>
          </a:xfrm>
          <a:prstGeom prst="rect">
            <a:avLst/>
          </a:prstGeom>
        </p:spPr>
      </p:pic>
    </p:spTree>
    <p:extLst>
      <p:ext uri="{BB962C8B-B14F-4D97-AF65-F5344CB8AC3E}">
        <p14:creationId xmlns:p14="http://schemas.microsoft.com/office/powerpoint/2010/main" val="2685630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a:xfrm>
            <a:off x="1121136" y="430349"/>
            <a:ext cx="8025435" cy="657225"/>
          </a:xfrm>
        </p:spPr>
        <p:txBody>
          <a:bodyPr lIns="91440" tIns="45720" rIns="91440" bIns="45720" anchor="t"/>
          <a:lstStyle/>
          <a:p>
            <a:r>
              <a:rPr lang="en-US"/>
              <a:t>Brainstorming &amp; Pitching</a:t>
            </a:r>
          </a:p>
        </p:txBody>
      </p:sp>
      <p:sp>
        <p:nvSpPr>
          <p:cNvPr id="3" name="TextBox 1">
            <a:extLst>
              <a:ext uri="{FF2B5EF4-FFF2-40B4-BE49-F238E27FC236}">
                <a16:creationId xmlns:a16="http://schemas.microsoft.com/office/drawing/2014/main" id="{B53E8144-857E-EC8D-77BE-6674EA13848C}"/>
              </a:ext>
            </a:extLst>
          </p:cNvPr>
          <p:cNvSpPr txBox="1"/>
          <p:nvPr/>
        </p:nvSpPr>
        <p:spPr>
          <a:xfrm>
            <a:off x="1808175" y="1825004"/>
            <a:ext cx="8679503" cy="26776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a:latin typeface="Montserrat" panose="00000500000000000000" pitchFamily="2" charset="0"/>
              </a:rPr>
              <a:t>“The best ideas for companies often stem from attempting to solve personal problems or irritations. If we tried to think of a good idea, we wouldn’t have been able to think of any ideas at all.” </a:t>
            </a:r>
          </a:p>
          <a:p>
            <a:r>
              <a:rPr lang="en-US" sz="2400" i="1">
                <a:latin typeface="Montserrat" panose="00000500000000000000" pitchFamily="2" charset="0"/>
              </a:rPr>
              <a:t>-Brian </a:t>
            </a:r>
            <a:r>
              <a:rPr lang="en-US" sz="2400" i="1" err="1">
                <a:latin typeface="Montserrat" panose="00000500000000000000" pitchFamily="2" charset="0"/>
              </a:rPr>
              <a:t>Chesky</a:t>
            </a:r>
            <a:r>
              <a:rPr lang="en-US" sz="2400" i="1">
                <a:latin typeface="Montserrat" panose="00000500000000000000" pitchFamily="2" charset="0"/>
              </a:rPr>
              <a:t>, Founder </a:t>
            </a:r>
            <a:r>
              <a:rPr lang="en-US" sz="2400" i="1" err="1">
                <a:latin typeface="Montserrat" panose="00000500000000000000" pitchFamily="2" charset="0"/>
              </a:rPr>
              <a:t>AirBnB</a:t>
            </a:r>
            <a:endParaRPr lang="en-US" sz="2400" i="1">
              <a:latin typeface="Montserrat" panose="00000500000000000000" pitchFamily="2" charset="0"/>
            </a:endParaRPr>
          </a:p>
        </p:txBody>
      </p:sp>
      <p:pic>
        <p:nvPicPr>
          <p:cNvPr id="5" name="Picture 4" descr="Icon&#10;&#10;Description automatically generated">
            <a:extLst>
              <a:ext uri="{FF2B5EF4-FFF2-40B4-BE49-F238E27FC236}">
                <a16:creationId xmlns:a16="http://schemas.microsoft.com/office/drawing/2014/main" id="{16D1856E-5EB2-09F3-CEF7-CDC48DE58B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4987" y="3166180"/>
            <a:ext cx="3185323" cy="3184307"/>
          </a:xfrm>
          <a:prstGeom prst="rect">
            <a:avLst/>
          </a:prstGeom>
        </p:spPr>
      </p:pic>
    </p:spTree>
    <p:extLst>
      <p:ext uri="{BB962C8B-B14F-4D97-AF65-F5344CB8AC3E}">
        <p14:creationId xmlns:p14="http://schemas.microsoft.com/office/powerpoint/2010/main" val="4011071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a:xfrm>
            <a:off x="1156855" y="386484"/>
            <a:ext cx="8433381" cy="657225"/>
          </a:xfrm>
        </p:spPr>
        <p:txBody>
          <a:bodyPr lIns="91440" tIns="45720" rIns="91440" bIns="45720" anchor="t"/>
          <a:lstStyle/>
          <a:p>
            <a:r>
              <a:rPr lang="en-US">
                <a:ea typeface="+mj-lt"/>
                <a:cs typeface="+mj-lt"/>
              </a:rPr>
              <a:t>Brainstorming &amp; Pitching</a:t>
            </a:r>
            <a:endParaRPr lang="en-US"/>
          </a:p>
        </p:txBody>
      </p:sp>
      <p:sp>
        <p:nvSpPr>
          <p:cNvPr id="3" name="Rectangle 2">
            <a:extLst>
              <a:ext uri="{FF2B5EF4-FFF2-40B4-BE49-F238E27FC236}">
                <a16:creationId xmlns:a16="http://schemas.microsoft.com/office/drawing/2014/main" id="{C6507893-F817-263E-9F80-7506C0FEDBA7}"/>
              </a:ext>
            </a:extLst>
          </p:cNvPr>
          <p:cNvSpPr/>
          <p:nvPr/>
        </p:nvSpPr>
        <p:spPr>
          <a:xfrm>
            <a:off x="4352999" y="2433299"/>
            <a:ext cx="3632726" cy="646331"/>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Montserrat" panose="00000500000000000000" pitchFamily="2" charset="0"/>
                <a:ea typeface="Helvetica Neue"/>
                <a:cs typeface="Helvetica Neue"/>
                <a:sym typeface="Helvetica Neue"/>
              </a:rPr>
              <a:t>“The Itch” Video: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accent2"/>
                </a:solidFill>
                <a:effectLst/>
                <a:uLnTx/>
                <a:uFillTx/>
                <a:latin typeface="Montserrat" panose="00000500000000000000" pitchFamily="2" charset="0"/>
                <a:ea typeface="Helvetica Neue"/>
                <a:cs typeface="Helvetica Neue"/>
                <a:sym typeface="Helvetica Neue"/>
                <a:hlinkClick r:id="rId3">
                  <a:extLst>
                    <a:ext uri="{A12FA001-AC4F-418D-AE19-62706E023703}">
                      <ahyp:hlinkClr xmlns:ahyp="http://schemas.microsoft.com/office/drawing/2018/hyperlinkcolor" val="tx"/>
                    </a:ext>
                  </a:extLst>
                </a:hlinkClick>
              </a:rPr>
              <a:t>https://youtu.be/B5VjFIR8qcc</a:t>
            </a:r>
            <a:r>
              <a:rPr kumimoji="0" lang="en-US" sz="1800" b="0" i="0" u="none" strike="noStrike" kern="1200" cap="none" spc="0" normalizeH="0" baseline="0" noProof="0">
                <a:ln>
                  <a:noFill/>
                </a:ln>
                <a:solidFill>
                  <a:schemeClr val="accent2"/>
                </a:solidFill>
                <a:effectLst/>
                <a:uLnTx/>
                <a:uFillTx/>
                <a:latin typeface="Montserrat" panose="00000500000000000000" pitchFamily="2" charset="0"/>
                <a:ea typeface="Helvetica Neue"/>
                <a:cs typeface="Helvetica Neue"/>
                <a:sym typeface="Helvetica Neue"/>
              </a:rPr>
              <a:t> </a:t>
            </a:r>
          </a:p>
        </p:txBody>
      </p:sp>
      <p:sp>
        <p:nvSpPr>
          <p:cNvPr id="4" name="Rectangle 3">
            <a:extLst>
              <a:ext uri="{FF2B5EF4-FFF2-40B4-BE49-F238E27FC236}">
                <a16:creationId xmlns:a16="http://schemas.microsoft.com/office/drawing/2014/main" id="{68F05C66-B2A4-7527-602E-9F93B221B53B}"/>
              </a:ext>
            </a:extLst>
          </p:cNvPr>
          <p:cNvSpPr/>
          <p:nvPr/>
        </p:nvSpPr>
        <p:spPr>
          <a:xfrm>
            <a:off x="4352999" y="4190349"/>
            <a:ext cx="5262664" cy="64633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Montserrat" panose="00000500000000000000" pitchFamily="2" charset="0"/>
                <a:ea typeface="Helvetica Neue"/>
                <a:cs typeface="Helvetica Neue"/>
                <a:sym typeface="Helvetica Neue"/>
              </a:rPr>
              <a:t>“Where Good Ideas Come From” Video: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accent2"/>
                </a:solidFill>
                <a:effectLst/>
                <a:uLnTx/>
                <a:uFillTx/>
                <a:latin typeface="Montserrat" panose="00000500000000000000" pitchFamily="2" charset="0"/>
                <a:hlinkClick r:id="rId4">
                  <a:extLst>
                    <a:ext uri="{A12FA001-AC4F-418D-AE19-62706E023703}">
                      <ahyp:hlinkClr xmlns:ahyp="http://schemas.microsoft.com/office/drawing/2018/hyperlinkcolor" val="tx"/>
                    </a:ext>
                  </a:extLst>
                </a:hlinkClick>
              </a:rPr>
              <a:t>https://youtu.be/NugRZGDbPFU</a:t>
            </a:r>
            <a:r>
              <a:rPr kumimoji="0" lang="en-US" sz="1800" b="0" i="0" u="none" strike="noStrike" kern="1200" cap="none" spc="0" normalizeH="0" baseline="0" noProof="0">
                <a:ln>
                  <a:noFill/>
                </a:ln>
                <a:solidFill>
                  <a:schemeClr val="accent2"/>
                </a:solidFill>
                <a:effectLst/>
                <a:uLnTx/>
                <a:uFillTx/>
                <a:latin typeface="Montserrat" panose="00000500000000000000" pitchFamily="2" charset="0"/>
              </a:rPr>
              <a:t> </a:t>
            </a:r>
          </a:p>
        </p:txBody>
      </p:sp>
      <p:pic>
        <p:nvPicPr>
          <p:cNvPr id="5" name="Picture 4" descr="Icon&#10;&#10;Description automatically generated">
            <a:extLst>
              <a:ext uri="{FF2B5EF4-FFF2-40B4-BE49-F238E27FC236}">
                <a16:creationId xmlns:a16="http://schemas.microsoft.com/office/drawing/2014/main" id="{5190389B-FC76-60D4-D86E-FFE5666D80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27659" y="1211237"/>
            <a:ext cx="2593898" cy="2591594"/>
          </a:xfrm>
          <a:prstGeom prst="rect">
            <a:avLst/>
          </a:prstGeom>
        </p:spPr>
      </p:pic>
      <p:pic>
        <p:nvPicPr>
          <p:cNvPr id="6" name="Picture 5" descr="Icon&#10;&#10;Description automatically generated">
            <a:extLst>
              <a:ext uri="{FF2B5EF4-FFF2-40B4-BE49-F238E27FC236}">
                <a16:creationId xmlns:a16="http://schemas.microsoft.com/office/drawing/2014/main" id="{F95802A1-29FE-B191-AB4F-D0D1C1B114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27659" y="3028935"/>
            <a:ext cx="2593898" cy="2591594"/>
          </a:xfrm>
          <a:prstGeom prst="rect">
            <a:avLst/>
          </a:prstGeom>
        </p:spPr>
      </p:pic>
    </p:spTree>
    <p:extLst>
      <p:ext uri="{BB962C8B-B14F-4D97-AF65-F5344CB8AC3E}">
        <p14:creationId xmlns:p14="http://schemas.microsoft.com/office/powerpoint/2010/main" val="264477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a:xfrm>
            <a:off x="1067221" y="410296"/>
            <a:ext cx="7855365" cy="657225"/>
          </a:xfrm>
        </p:spPr>
        <p:txBody>
          <a:bodyPr lIns="91440" tIns="45720" rIns="91440" bIns="45720" anchor="t"/>
          <a:lstStyle/>
          <a:p>
            <a:r>
              <a:rPr lang="en-US">
                <a:ea typeface="+mj-lt"/>
                <a:cs typeface="+mj-lt"/>
              </a:rPr>
              <a:t>Brainstorming &amp; Pitching</a:t>
            </a:r>
            <a:endParaRPr lang="en-US"/>
          </a:p>
        </p:txBody>
      </p:sp>
      <p:sp>
        <p:nvSpPr>
          <p:cNvPr id="3" name="TextBox 1">
            <a:extLst>
              <a:ext uri="{FF2B5EF4-FFF2-40B4-BE49-F238E27FC236}">
                <a16:creationId xmlns:a16="http://schemas.microsoft.com/office/drawing/2014/main" id="{4FE1AF93-7DD2-816B-4311-1B0251663C23}"/>
              </a:ext>
            </a:extLst>
          </p:cNvPr>
          <p:cNvSpPr txBox="1"/>
          <p:nvPr/>
        </p:nvSpPr>
        <p:spPr>
          <a:xfrm>
            <a:off x="1161467" y="1325090"/>
            <a:ext cx="10954730"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400" b="1">
                <a:solidFill>
                  <a:schemeClr val="accent6"/>
                </a:solidFill>
                <a:latin typeface="Montserrat"/>
              </a:rPr>
              <a:t>Brainstorming can be done individually, in pairs and in groups</a:t>
            </a:r>
            <a:endParaRPr lang="en-US" sz="2400">
              <a:solidFill>
                <a:schemeClr val="accent6"/>
              </a:solidFill>
              <a:latin typeface="Montserrat"/>
              <a:cs typeface="Helvetica"/>
            </a:endParaRPr>
          </a:p>
        </p:txBody>
      </p:sp>
      <p:pic>
        <p:nvPicPr>
          <p:cNvPr id="4" name="Picture 3" descr="Logo, icon&#10;&#10;Description automatically generated">
            <a:extLst>
              <a:ext uri="{FF2B5EF4-FFF2-40B4-BE49-F238E27FC236}">
                <a16:creationId xmlns:a16="http://schemas.microsoft.com/office/drawing/2014/main" id="{7612879B-B178-8B73-2050-48B6E382B7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1467" y="1918390"/>
            <a:ext cx="1927558" cy="1925846"/>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5A3FF750-F8FE-83AC-767A-D144D1A89F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3980" y="2212567"/>
            <a:ext cx="1925846" cy="1925846"/>
          </a:xfrm>
          <a:prstGeom prst="rect">
            <a:avLst/>
          </a:prstGeom>
        </p:spPr>
      </p:pic>
      <p:pic>
        <p:nvPicPr>
          <p:cNvPr id="6" name="Picture 5" descr="Shape&#10;&#10;Description automatically generated">
            <a:extLst>
              <a:ext uri="{FF2B5EF4-FFF2-40B4-BE49-F238E27FC236}">
                <a16:creationId xmlns:a16="http://schemas.microsoft.com/office/drawing/2014/main" id="{F2ADD592-3FE3-130C-787F-9CCF298BC4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8045" y="3791707"/>
            <a:ext cx="1925846" cy="1925846"/>
          </a:xfrm>
          <a:prstGeom prst="rect">
            <a:avLst/>
          </a:prstGeom>
        </p:spPr>
      </p:pic>
      <p:sp>
        <p:nvSpPr>
          <p:cNvPr id="7" name="TextBox 5">
            <a:extLst>
              <a:ext uri="{FF2B5EF4-FFF2-40B4-BE49-F238E27FC236}">
                <a16:creationId xmlns:a16="http://schemas.microsoft.com/office/drawing/2014/main" id="{BF1CE421-798F-23ED-F9DE-A78506793FF8}"/>
              </a:ext>
            </a:extLst>
          </p:cNvPr>
          <p:cNvSpPr txBox="1"/>
          <p:nvPr/>
        </p:nvSpPr>
        <p:spPr>
          <a:xfrm>
            <a:off x="2837442" y="2344802"/>
            <a:ext cx="3583542"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atin typeface="Montserrat"/>
              </a:rPr>
              <a:t>Brainstorming Individually </a:t>
            </a:r>
            <a:endParaRPr lang="en-US" b="1">
              <a:latin typeface="Montserrat" panose="00000500000000000000" pitchFamily="2" charset="0"/>
            </a:endParaRPr>
          </a:p>
        </p:txBody>
      </p:sp>
      <p:sp>
        <p:nvSpPr>
          <p:cNvPr id="8" name="TextBox 6">
            <a:extLst>
              <a:ext uri="{FF2B5EF4-FFF2-40B4-BE49-F238E27FC236}">
                <a16:creationId xmlns:a16="http://schemas.microsoft.com/office/drawing/2014/main" id="{BAEFA05B-9F2B-3EB8-45AE-47616486D91D}"/>
              </a:ext>
            </a:extLst>
          </p:cNvPr>
          <p:cNvSpPr txBox="1"/>
          <p:nvPr/>
        </p:nvSpPr>
        <p:spPr>
          <a:xfrm>
            <a:off x="4411912" y="4138632"/>
            <a:ext cx="3209731"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atin typeface="Montserrat"/>
              </a:rPr>
              <a:t>Brainstorming In Groups </a:t>
            </a:r>
            <a:endParaRPr lang="en-US">
              <a:latin typeface="Montserrat" panose="00000500000000000000" pitchFamily="2" charset="0"/>
            </a:endParaRPr>
          </a:p>
        </p:txBody>
      </p:sp>
      <p:sp>
        <p:nvSpPr>
          <p:cNvPr id="9" name="TextBox 7">
            <a:extLst>
              <a:ext uri="{FF2B5EF4-FFF2-40B4-BE49-F238E27FC236}">
                <a16:creationId xmlns:a16="http://schemas.microsoft.com/office/drawing/2014/main" id="{4A85C2C8-0C1A-5585-B7A6-26A66B7A1221}"/>
              </a:ext>
            </a:extLst>
          </p:cNvPr>
          <p:cNvSpPr txBox="1"/>
          <p:nvPr/>
        </p:nvSpPr>
        <p:spPr>
          <a:xfrm>
            <a:off x="2837441" y="2675424"/>
            <a:ext cx="3209731"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accent2"/>
                </a:solidFill>
                <a:latin typeface="Montserrat" panose="00000500000000000000" pitchFamily="2" charset="0"/>
              </a:rPr>
              <a:t>Working individually, record as many ideas as possible</a:t>
            </a:r>
          </a:p>
        </p:txBody>
      </p:sp>
      <p:sp>
        <p:nvSpPr>
          <p:cNvPr id="10" name="TextBox 8">
            <a:extLst>
              <a:ext uri="{FF2B5EF4-FFF2-40B4-BE49-F238E27FC236}">
                <a16:creationId xmlns:a16="http://schemas.microsoft.com/office/drawing/2014/main" id="{A4FE21A6-FCB3-D727-8E09-319BE3491A37}"/>
              </a:ext>
            </a:extLst>
          </p:cNvPr>
          <p:cNvSpPr txBox="1"/>
          <p:nvPr/>
        </p:nvSpPr>
        <p:spPr>
          <a:xfrm>
            <a:off x="4444592" y="4507964"/>
            <a:ext cx="3209731"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accent2"/>
                </a:solidFill>
                <a:latin typeface="Montserrat" panose="00000500000000000000" pitchFamily="2" charset="0"/>
              </a:rPr>
              <a:t>Everyone shares their ideas in a lively, fast-paced group discussion. Remember not to judge ideas. </a:t>
            </a:r>
          </a:p>
        </p:txBody>
      </p:sp>
      <p:sp>
        <p:nvSpPr>
          <p:cNvPr id="11" name="TextBox 1">
            <a:extLst>
              <a:ext uri="{FF2B5EF4-FFF2-40B4-BE49-F238E27FC236}">
                <a16:creationId xmlns:a16="http://schemas.microsoft.com/office/drawing/2014/main" id="{A03C30F9-5DCE-A535-FAB9-C477D1638561}"/>
              </a:ext>
            </a:extLst>
          </p:cNvPr>
          <p:cNvSpPr txBox="1"/>
          <p:nvPr/>
        </p:nvSpPr>
        <p:spPr>
          <a:xfrm>
            <a:off x="7615492" y="2631043"/>
            <a:ext cx="3209731"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atin typeface="Montserrat"/>
              </a:rPr>
              <a:t>Brainstorming In Pairs</a:t>
            </a:r>
          </a:p>
        </p:txBody>
      </p:sp>
      <p:sp>
        <p:nvSpPr>
          <p:cNvPr id="12" name="TextBox 2">
            <a:extLst>
              <a:ext uri="{FF2B5EF4-FFF2-40B4-BE49-F238E27FC236}">
                <a16:creationId xmlns:a16="http://schemas.microsoft.com/office/drawing/2014/main" id="{D30D57B2-05BD-1747-17D1-BCD648D2DFD8}"/>
              </a:ext>
            </a:extLst>
          </p:cNvPr>
          <p:cNvSpPr txBox="1"/>
          <p:nvPr/>
        </p:nvSpPr>
        <p:spPr>
          <a:xfrm>
            <a:off x="7615493" y="2940360"/>
            <a:ext cx="3209731"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accent2"/>
                </a:solidFill>
                <a:latin typeface="Montserrat" panose="00000500000000000000" pitchFamily="2" charset="0"/>
              </a:rPr>
              <a:t>Working with a partner, share ideas by taking turns. One person shares while the other person records. </a:t>
            </a:r>
          </a:p>
        </p:txBody>
      </p:sp>
    </p:spTree>
    <p:extLst>
      <p:ext uri="{BB962C8B-B14F-4D97-AF65-F5344CB8AC3E}">
        <p14:creationId xmlns:p14="http://schemas.microsoft.com/office/powerpoint/2010/main" val="3633083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a:xfrm>
            <a:off x="1311636" y="410296"/>
            <a:ext cx="6814131" cy="657225"/>
          </a:xfrm>
        </p:spPr>
        <p:txBody>
          <a:bodyPr lIns="91440" tIns="45720" rIns="91440" bIns="45720" anchor="t"/>
          <a:lstStyle/>
          <a:p>
            <a:r>
              <a:rPr lang="en-US"/>
              <a:t>Overcoming Challenges</a:t>
            </a:r>
          </a:p>
        </p:txBody>
      </p:sp>
      <p:sp>
        <p:nvSpPr>
          <p:cNvPr id="3" name="TextBox 1">
            <a:extLst>
              <a:ext uri="{FF2B5EF4-FFF2-40B4-BE49-F238E27FC236}">
                <a16:creationId xmlns:a16="http://schemas.microsoft.com/office/drawing/2014/main" id="{897F1298-8B31-CA8A-2DF0-5A77B62FC423}"/>
              </a:ext>
            </a:extLst>
          </p:cNvPr>
          <p:cNvSpPr txBox="1"/>
          <p:nvPr/>
        </p:nvSpPr>
        <p:spPr>
          <a:xfrm>
            <a:off x="1177738" y="1151841"/>
            <a:ext cx="10745180" cy="501675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b="1" dirty="0">
                <a:solidFill>
                  <a:schemeClr val="accent6"/>
                </a:solidFill>
                <a:latin typeface="Montserrat"/>
              </a:rPr>
              <a:t>Ideas don’t seem big enough. </a:t>
            </a:r>
            <a:r>
              <a:rPr lang="en-CA" sz="2000" dirty="0">
                <a:solidFill>
                  <a:schemeClr val="accent6"/>
                </a:solidFill>
                <a:latin typeface="Montserrat"/>
              </a:rPr>
              <a:t>Don’t limit yourself to what is real and possible. Small ideas don’t often have the ability to become big ideas without considering the seemingly impossible. </a:t>
            </a:r>
            <a:endParaRPr lang="en-CA" sz="2000" dirty="0">
              <a:solidFill>
                <a:schemeClr val="accent6"/>
              </a:solidFill>
              <a:latin typeface="Montserrat" panose="00000500000000000000" pitchFamily="50" charset="0"/>
            </a:endParaRPr>
          </a:p>
          <a:p>
            <a:endParaRPr lang="en-CA" sz="2000" dirty="0">
              <a:solidFill>
                <a:schemeClr val="accent6"/>
              </a:solidFill>
              <a:latin typeface="Montserrat" panose="00000500000000000000" pitchFamily="50" charset="0"/>
              <a:cs typeface="Helvetica"/>
            </a:endParaRPr>
          </a:p>
          <a:p>
            <a:r>
              <a:rPr lang="en-CA" sz="2000" b="1" dirty="0">
                <a:solidFill>
                  <a:schemeClr val="accent6"/>
                </a:solidFill>
                <a:latin typeface="Montserrat"/>
                <a:cs typeface="Helvetica"/>
              </a:rPr>
              <a:t>Snickering at ideas</a:t>
            </a:r>
            <a:r>
              <a:rPr lang="en-CA" sz="2000" dirty="0">
                <a:solidFill>
                  <a:schemeClr val="accent6"/>
                </a:solidFill>
                <a:latin typeface="Montserrat"/>
                <a:cs typeface="Helvetica"/>
              </a:rPr>
              <a:t>. There are no bad ideas. Introduce the phrase “Yes, and….” to encourage students to build on ideas that have been presented before. </a:t>
            </a:r>
          </a:p>
          <a:p>
            <a:endParaRPr lang="en-CA" sz="2000" dirty="0">
              <a:solidFill>
                <a:schemeClr val="accent6"/>
              </a:solidFill>
              <a:latin typeface="Montserrat" panose="00000500000000000000" pitchFamily="50" charset="0"/>
              <a:cs typeface="Helvetica"/>
            </a:endParaRPr>
          </a:p>
          <a:p>
            <a:r>
              <a:rPr lang="en-CA" sz="2000" b="1" dirty="0">
                <a:solidFill>
                  <a:schemeClr val="accent6"/>
                </a:solidFill>
                <a:latin typeface="Montserrat"/>
                <a:cs typeface="Helvetica"/>
              </a:rPr>
              <a:t>You get stuck</a:t>
            </a:r>
            <a:r>
              <a:rPr lang="en-CA" sz="2000" dirty="0">
                <a:solidFill>
                  <a:schemeClr val="accent6"/>
                </a:solidFill>
                <a:latin typeface="Montserrat"/>
                <a:cs typeface="Helvetica"/>
              </a:rPr>
              <a:t>. Prompts often help to create breakthroughs. Consider asking the following prompting questions: </a:t>
            </a:r>
            <a:endParaRPr lang="en-CA" sz="2000" dirty="0">
              <a:solidFill>
                <a:schemeClr val="accent6"/>
              </a:solidFill>
              <a:latin typeface="Montserrat" panose="00000500000000000000" pitchFamily="50" charset="0"/>
              <a:cs typeface="Helvetica"/>
            </a:endParaRPr>
          </a:p>
          <a:p>
            <a:endParaRPr lang="en-CA" sz="2000" dirty="0">
              <a:solidFill>
                <a:schemeClr val="accent6"/>
              </a:solidFill>
              <a:latin typeface="Montserrat" panose="00000500000000000000" pitchFamily="50" charset="0"/>
              <a:cs typeface="Helvetica"/>
            </a:endParaRPr>
          </a:p>
          <a:p>
            <a:r>
              <a:rPr lang="en-CA" i="1" dirty="0">
                <a:solidFill>
                  <a:schemeClr val="accent6"/>
                </a:solidFill>
                <a:latin typeface="Montserrat"/>
                <a:cs typeface="Helvetica"/>
              </a:rPr>
              <a:t>What if you were in space?</a:t>
            </a:r>
          </a:p>
          <a:p>
            <a:r>
              <a:rPr lang="en-CA" i="1" dirty="0">
                <a:solidFill>
                  <a:schemeClr val="accent6"/>
                </a:solidFill>
                <a:latin typeface="Montserrat"/>
                <a:cs typeface="Helvetica"/>
              </a:rPr>
              <a:t>What if money was no object?</a:t>
            </a:r>
          </a:p>
          <a:p>
            <a:r>
              <a:rPr lang="en-CA" i="1" dirty="0">
                <a:solidFill>
                  <a:schemeClr val="accent6"/>
                </a:solidFill>
                <a:latin typeface="Montserrat"/>
                <a:cs typeface="Helvetica"/>
              </a:rPr>
              <a:t>How would you deal with this if you were in a different time period?</a:t>
            </a:r>
          </a:p>
          <a:p>
            <a:r>
              <a:rPr lang="en-CA" i="1" dirty="0">
                <a:solidFill>
                  <a:schemeClr val="accent6"/>
                </a:solidFill>
                <a:latin typeface="Montserrat"/>
                <a:cs typeface="Helvetica"/>
              </a:rPr>
              <a:t>What would you do if you were someone else?</a:t>
            </a:r>
          </a:p>
          <a:p>
            <a:r>
              <a:rPr lang="en-CA" i="1" dirty="0">
                <a:solidFill>
                  <a:schemeClr val="accent6"/>
                </a:solidFill>
                <a:latin typeface="Montserrat"/>
                <a:cs typeface="Helvetica"/>
              </a:rPr>
              <a:t>How would you think about the problem if you were a different gender?</a:t>
            </a:r>
          </a:p>
          <a:p>
            <a:r>
              <a:rPr lang="en-CA" i="1" dirty="0">
                <a:solidFill>
                  <a:schemeClr val="accent6"/>
                </a:solidFill>
                <a:latin typeface="Montserrat"/>
                <a:cs typeface="Helvetica"/>
              </a:rPr>
              <a:t>How would you think about the problem if you were 10 years younger? </a:t>
            </a:r>
            <a:endParaRPr lang="en-US" i="1" dirty="0">
              <a:solidFill>
                <a:schemeClr val="accent6"/>
              </a:solidFill>
              <a:latin typeface="Montserrat" panose="00000500000000000000" pitchFamily="50" charset="0"/>
              <a:cs typeface="Helvetica"/>
            </a:endParaRPr>
          </a:p>
        </p:txBody>
      </p:sp>
    </p:spTree>
    <p:extLst>
      <p:ext uri="{BB962C8B-B14F-4D97-AF65-F5344CB8AC3E}">
        <p14:creationId xmlns:p14="http://schemas.microsoft.com/office/powerpoint/2010/main" val="1234247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E25BC48D-2F40-B30C-5F5C-7EF975C27C9F}"/>
              </a:ext>
            </a:extLst>
          </p:cNvPr>
          <p:cNvSpPr txBox="1"/>
          <p:nvPr/>
        </p:nvSpPr>
        <p:spPr>
          <a:xfrm>
            <a:off x="3406949" y="2010340"/>
            <a:ext cx="7962948" cy="310854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a:solidFill>
                  <a:schemeClr val="accent6"/>
                </a:solidFill>
                <a:latin typeface="Montserrat"/>
              </a:rPr>
              <a:t>Think about filling a customer need. </a:t>
            </a:r>
            <a:r>
              <a:rPr lang="en-US" sz="2800" b="1">
                <a:solidFill>
                  <a:schemeClr val="accent6"/>
                </a:solidFill>
                <a:latin typeface="Montserrat"/>
              </a:rPr>
              <a:t>Identify a customer need that could use a solution. </a:t>
            </a:r>
            <a:endParaRPr lang="en-US" sz="2800" b="1">
              <a:solidFill>
                <a:schemeClr val="accent6"/>
              </a:solidFill>
              <a:latin typeface="Montserrat" panose="00000500000000000000" pitchFamily="2" charset="0"/>
            </a:endParaRPr>
          </a:p>
          <a:p>
            <a:endParaRPr lang="en-US" sz="2800">
              <a:solidFill>
                <a:schemeClr val="accent6"/>
              </a:solidFill>
              <a:latin typeface="Montserrat" panose="00000500000000000000" pitchFamily="2" charset="0"/>
            </a:endParaRPr>
          </a:p>
          <a:p>
            <a:endParaRPr lang="en-US" sz="2800">
              <a:solidFill>
                <a:schemeClr val="accent6"/>
              </a:solidFill>
              <a:latin typeface="Montserrat"/>
            </a:endParaRPr>
          </a:p>
          <a:p>
            <a:r>
              <a:rPr lang="en-US" sz="2800">
                <a:solidFill>
                  <a:schemeClr val="accent6"/>
                </a:solidFill>
                <a:latin typeface="Montserrat"/>
              </a:rPr>
              <a:t>Attempt to answer the question </a:t>
            </a:r>
            <a:r>
              <a:rPr lang="en-US" sz="2800" i="1">
                <a:solidFill>
                  <a:schemeClr val="accent6"/>
                </a:solidFill>
                <a:latin typeface="Montserrat"/>
              </a:rPr>
              <a:t>“How might we solve this need?” </a:t>
            </a:r>
            <a:endParaRPr lang="en-US" sz="2800" i="1">
              <a:solidFill>
                <a:schemeClr val="accent6"/>
              </a:solidFill>
              <a:latin typeface="Montserrat" panose="00000500000000000000" pitchFamily="2" charset="0"/>
            </a:endParaRPr>
          </a:p>
        </p:txBody>
      </p:sp>
      <p:sp>
        <p:nvSpPr>
          <p:cNvPr id="4" name="Text Placeholder 1">
            <a:extLst>
              <a:ext uri="{FF2B5EF4-FFF2-40B4-BE49-F238E27FC236}">
                <a16:creationId xmlns:a16="http://schemas.microsoft.com/office/drawing/2014/main" id="{60F9F0EE-AF97-75C5-8C35-EDFAC7B3ACC0}"/>
              </a:ext>
            </a:extLst>
          </p:cNvPr>
          <p:cNvSpPr>
            <a:spLocks noGrp="1"/>
          </p:cNvSpPr>
          <p:nvPr>
            <p:ph type="body" sz="quarter" idx="10"/>
          </p:nvPr>
        </p:nvSpPr>
        <p:spPr>
          <a:xfrm>
            <a:off x="1067221" y="410296"/>
            <a:ext cx="7855365" cy="657225"/>
          </a:xfrm>
        </p:spPr>
        <p:txBody>
          <a:bodyPr lIns="91440" tIns="45720" rIns="91440" bIns="45720" anchor="t"/>
          <a:lstStyle/>
          <a:p>
            <a:r>
              <a:rPr lang="en-US">
                <a:ea typeface="+mj-lt"/>
                <a:cs typeface="+mj-lt"/>
              </a:rPr>
              <a:t>Brainstorming &amp; Pitching</a:t>
            </a:r>
            <a:endParaRPr lang="en-US"/>
          </a:p>
        </p:txBody>
      </p:sp>
      <p:pic>
        <p:nvPicPr>
          <p:cNvPr id="8" name="Picture 7" descr="Icon&#10;&#10;Description automatically generated">
            <a:extLst>
              <a:ext uri="{FF2B5EF4-FFF2-40B4-BE49-F238E27FC236}">
                <a16:creationId xmlns:a16="http://schemas.microsoft.com/office/drawing/2014/main" id="{36C595DE-AFA6-A9D0-E02A-97D9B0543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308" y="1282745"/>
            <a:ext cx="2624606" cy="2623590"/>
          </a:xfrm>
          <a:prstGeom prst="rect">
            <a:avLst/>
          </a:prstGeom>
        </p:spPr>
      </p:pic>
      <p:pic>
        <p:nvPicPr>
          <p:cNvPr id="10" name="Picture 9" descr="Icon&#10;&#10;Description automatically generated">
            <a:extLst>
              <a:ext uri="{FF2B5EF4-FFF2-40B4-BE49-F238E27FC236}">
                <a16:creationId xmlns:a16="http://schemas.microsoft.com/office/drawing/2014/main" id="{B4BCE2C7-16A3-CC5E-333B-FFCACB9DC0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706" y="2996316"/>
            <a:ext cx="3170947" cy="3185326"/>
          </a:xfrm>
          <a:prstGeom prst="rect">
            <a:avLst/>
          </a:prstGeom>
        </p:spPr>
      </p:pic>
    </p:spTree>
    <p:extLst>
      <p:ext uri="{BB962C8B-B14F-4D97-AF65-F5344CB8AC3E}">
        <p14:creationId xmlns:p14="http://schemas.microsoft.com/office/powerpoint/2010/main" val="1826970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66D8451E-8DB9-567C-9065-48B40B0FA8D6}"/>
              </a:ext>
            </a:extLst>
          </p:cNvPr>
          <p:cNvSpPr txBox="1"/>
          <p:nvPr/>
        </p:nvSpPr>
        <p:spPr>
          <a:xfrm>
            <a:off x="4833331" y="3422514"/>
            <a:ext cx="7184773" cy="107721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3600" b="1">
                <a:solidFill>
                  <a:schemeClr val="accent5"/>
                </a:solidFill>
                <a:latin typeface="Montserrat" panose="00000500000000000000" pitchFamily="50" charset="0"/>
              </a:rPr>
              <a:t>Let’s Brainstorm </a:t>
            </a:r>
          </a:p>
          <a:p>
            <a:endParaRPr lang="en-US" sz="2800">
              <a:solidFill>
                <a:schemeClr val="accent5"/>
              </a:solidFill>
              <a:latin typeface="Montserrat" panose="00000500000000000000" pitchFamily="50" charset="0"/>
              <a:cs typeface="Helvetica"/>
            </a:endParaRPr>
          </a:p>
        </p:txBody>
      </p:sp>
      <p:pic>
        <p:nvPicPr>
          <p:cNvPr id="4" name="Picture 3" descr="Icon&#10;&#10;Description automatically generated">
            <a:extLst>
              <a:ext uri="{FF2B5EF4-FFF2-40B4-BE49-F238E27FC236}">
                <a16:creationId xmlns:a16="http://schemas.microsoft.com/office/drawing/2014/main" id="{C30EF01E-2285-ABD1-F028-F268976487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879" y="388256"/>
            <a:ext cx="5258727" cy="5254056"/>
          </a:xfrm>
          <a:prstGeom prst="rect">
            <a:avLst/>
          </a:prstGeom>
        </p:spPr>
      </p:pic>
      <p:sp>
        <p:nvSpPr>
          <p:cNvPr id="5" name="Text Placeholder 1">
            <a:extLst>
              <a:ext uri="{FF2B5EF4-FFF2-40B4-BE49-F238E27FC236}">
                <a16:creationId xmlns:a16="http://schemas.microsoft.com/office/drawing/2014/main" id="{37375178-E2D0-EDC0-4203-F7EFA75AE4DB}"/>
              </a:ext>
            </a:extLst>
          </p:cNvPr>
          <p:cNvSpPr>
            <a:spLocks noGrp="1"/>
          </p:cNvSpPr>
          <p:nvPr>
            <p:ph type="body" sz="quarter" idx="10"/>
          </p:nvPr>
        </p:nvSpPr>
        <p:spPr>
          <a:xfrm>
            <a:off x="1067221" y="410296"/>
            <a:ext cx="7855365" cy="657225"/>
          </a:xfrm>
        </p:spPr>
        <p:txBody>
          <a:bodyPr lIns="91440" tIns="45720" rIns="91440" bIns="45720" anchor="t"/>
          <a:lstStyle/>
          <a:p>
            <a:r>
              <a:rPr lang="en-US">
                <a:ea typeface="+mj-lt"/>
                <a:cs typeface="+mj-lt"/>
              </a:rPr>
              <a:t>Brainstorming &amp; Pitching</a:t>
            </a:r>
            <a:endParaRPr lang="en-US"/>
          </a:p>
        </p:txBody>
      </p:sp>
    </p:spTree>
    <p:extLst>
      <p:ext uri="{BB962C8B-B14F-4D97-AF65-F5344CB8AC3E}">
        <p14:creationId xmlns:p14="http://schemas.microsoft.com/office/powerpoint/2010/main" val="1820252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2C79D6BE-1E3F-4053-100A-C1C24DF41749}"/>
              </a:ext>
            </a:extLst>
          </p:cNvPr>
          <p:cNvSpPr txBox="1"/>
          <p:nvPr/>
        </p:nvSpPr>
        <p:spPr>
          <a:xfrm>
            <a:off x="5141393" y="2890391"/>
            <a:ext cx="7184773" cy="107721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3600" b="1">
                <a:solidFill>
                  <a:schemeClr val="accent5"/>
                </a:solidFill>
                <a:latin typeface="Montserrat" panose="00000500000000000000" pitchFamily="50" charset="0"/>
              </a:rPr>
              <a:t>Bag of Junk </a:t>
            </a:r>
          </a:p>
          <a:p>
            <a:endParaRPr lang="en-CA" sz="2800">
              <a:solidFill>
                <a:schemeClr val="accent5"/>
              </a:solidFill>
              <a:latin typeface="Montserrat" panose="00000500000000000000" pitchFamily="50" charset="0"/>
              <a:cs typeface="Helvetica"/>
            </a:endParaRPr>
          </a:p>
        </p:txBody>
      </p:sp>
      <p:pic>
        <p:nvPicPr>
          <p:cNvPr id="4" name="Picture 3" descr="Icon&#10;&#10;Description automatically generated">
            <a:extLst>
              <a:ext uri="{FF2B5EF4-FFF2-40B4-BE49-F238E27FC236}">
                <a16:creationId xmlns:a16="http://schemas.microsoft.com/office/drawing/2014/main" id="{974DC7D1-0D08-D955-3FD2-C96528DC7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4520" y="1052288"/>
            <a:ext cx="4322104" cy="4322104"/>
          </a:xfrm>
          <a:prstGeom prst="rect">
            <a:avLst/>
          </a:prstGeom>
        </p:spPr>
      </p:pic>
      <p:sp>
        <p:nvSpPr>
          <p:cNvPr id="5" name="Text Placeholder 1">
            <a:extLst>
              <a:ext uri="{FF2B5EF4-FFF2-40B4-BE49-F238E27FC236}">
                <a16:creationId xmlns:a16="http://schemas.microsoft.com/office/drawing/2014/main" id="{DDBE0794-3135-55E9-4276-F7065520B367}"/>
              </a:ext>
            </a:extLst>
          </p:cNvPr>
          <p:cNvSpPr>
            <a:spLocks noGrp="1"/>
          </p:cNvSpPr>
          <p:nvPr>
            <p:ph type="body" sz="quarter" idx="10"/>
          </p:nvPr>
        </p:nvSpPr>
        <p:spPr>
          <a:xfrm>
            <a:off x="1067221" y="410296"/>
            <a:ext cx="7855365" cy="657225"/>
          </a:xfrm>
        </p:spPr>
        <p:txBody>
          <a:bodyPr lIns="91440" tIns="45720" rIns="91440" bIns="45720" anchor="t"/>
          <a:lstStyle/>
          <a:p>
            <a:r>
              <a:rPr lang="en-US">
                <a:ea typeface="+mj-lt"/>
                <a:cs typeface="+mj-lt"/>
              </a:rPr>
              <a:t>Brainstorming &amp; Pitching</a:t>
            </a:r>
            <a:endParaRPr lang="en-US"/>
          </a:p>
        </p:txBody>
      </p:sp>
    </p:spTree>
    <p:extLst>
      <p:ext uri="{BB962C8B-B14F-4D97-AF65-F5344CB8AC3E}">
        <p14:creationId xmlns:p14="http://schemas.microsoft.com/office/powerpoint/2010/main" val="286553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p:txBody>
          <a:bodyPr lIns="91440" tIns="45720" rIns="91440" bIns="45720" anchor="t"/>
          <a:lstStyle/>
          <a:p>
            <a:r>
              <a:rPr lang="en-US"/>
              <a:t>Bag of Junk </a:t>
            </a:r>
          </a:p>
        </p:txBody>
      </p:sp>
      <p:sp>
        <p:nvSpPr>
          <p:cNvPr id="3" name="TextBox 1">
            <a:extLst>
              <a:ext uri="{FF2B5EF4-FFF2-40B4-BE49-F238E27FC236}">
                <a16:creationId xmlns:a16="http://schemas.microsoft.com/office/drawing/2014/main" id="{66A0F91C-B67E-CAD6-AE8D-86CCFE789529}"/>
              </a:ext>
            </a:extLst>
          </p:cNvPr>
          <p:cNvSpPr txBox="1"/>
          <p:nvPr/>
        </p:nvSpPr>
        <p:spPr>
          <a:xfrm>
            <a:off x="4051263" y="1054347"/>
            <a:ext cx="7184773" cy="433965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3600" b="1">
              <a:solidFill>
                <a:schemeClr val="accent5"/>
              </a:solidFill>
              <a:latin typeface="Montserrat" panose="00000500000000000000" pitchFamily="50" charset="0"/>
            </a:endParaRPr>
          </a:p>
          <a:p>
            <a:pPr marL="457200" indent="-457200">
              <a:buFont typeface="Arial" panose="020B0604020202020204" pitchFamily="34" charset="0"/>
              <a:buChar char="•"/>
            </a:pPr>
            <a:r>
              <a:rPr lang="en-CA" sz="2400">
                <a:solidFill>
                  <a:schemeClr val="accent6"/>
                </a:solidFill>
                <a:latin typeface="Montserrat"/>
                <a:cs typeface="Helvetica"/>
              </a:rPr>
              <a:t>Work </a:t>
            </a:r>
            <a:r>
              <a:rPr lang="en-CA" sz="2400" b="1">
                <a:solidFill>
                  <a:schemeClr val="accent6"/>
                </a:solidFill>
                <a:latin typeface="Montserrat"/>
                <a:cs typeface="Helvetica"/>
              </a:rPr>
              <a:t>individually </a:t>
            </a:r>
            <a:r>
              <a:rPr lang="en-CA" sz="2400">
                <a:solidFill>
                  <a:schemeClr val="accent6"/>
                </a:solidFill>
                <a:latin typeface="Montserrat"/>
                <a:cs typeface="Helvetica"/>
              </a:rPr>
              <a:t>or in groups of </a:t>
            </a:r>
            <a:r>
              <a:rPr lang="en-CA" sz="2400" b="1">
                <a:solidFill>
                  <a:schemeClr val="accent6"/>
                </a:solidFill>
                <a:latin typeface="Montserrat"/>
                <a:cs typeface="Helvetica"/>
              </a:rPr>
              <a:t>2-3 </a:t>
            </a:r>
            <a:endParaRPr lang="en-CA" sz="2400" b="1">
              <a:solidFill>
                <a:schemeClr val="accent6"/>
              </a:solidFill>
              <a:latin typeface="Montserrat" panose="00000500000000000000" pitchFamily="50" charset="0"/>
              <a:cs typeface="Helvetica"/>
            </a:endParaRPr>
          </a:p>
          <a:p>
            <a:pPr marL="457200" indent="-457200">
              <a:buFont typeface="Arial" panose="020B0604020202020204" pitchFamily="34" charset="0"/>
              <a:buChar char="•"/>
            </a:pPr>
            <a:r>
              <a:rPr lang="en-CA" sz="2400">
                <a:solidFill>
                  <a:schemeClr val="accent6"/>
                </a:solidFill>
                <a:latin typeface="Montserrat"/>
                <a:cs typeface="Helvetica"/>
              </a:rPr>
              <a:t>Using the items you have chosen, create a potential new product or service – think about a daily problem you run into personally or a bigger world issue as inspiration for your product or service</a:t>
            </a:r>
          </a:p>
          <a:p>
            <a:pPr marL="457200" indent="-457200">
              <a:buFont typeface="Arial" panose="020B0604020202020204" pitchFamily="34" charset="0"/>
              <a:buChar char="•"/>
            </a:pPr>
            <a:r>
              <a:rPr lang="en-CA" sz="2400">
                <a:solidFill>
                  <a:schemeClr val="accent6"/>
                </a:solidFill>
                <a:latin typeface="Montserrat"/>
                <a:cs typeface="Helvetica"/>
              </a:rPr>
              <a:t>Not all items have to be used or utilized for their intended use</a:t>
            </a:r>
          </a:p>
          <a:p>
            <a:pPr marL="457200" indent="-457200">
              <a:buFont typeface="Arial" panose="020B0604020202020204" pitchFamily="34" charset="0"/>
              <a:buChar char="•"/>
            </a:pPr>
            <a:r>
              <a:rPr lang="en-CA" sz="2400">
                <a:solidFill>
                  <a:schemeClr val="accent6"/>
                </a:solidFill>
                <a:latin typeface="Montserrat"/>
                <a:cs typeface="Helvetica"/>
              </a:rPr>
              <a:t>You have </a:t>
            </a:r>
            <a:r>
              <a:rPr lang="en-CA" sz="2400" b="1">
                <a:solidFill>
                  <a:schemeClr val="accent6"/>
                </a:solidFill>
                <a:latin typeface="Montserrat"/>
                <a:cs typeface="Helvetica"/>
              </a:rPr>
              <a:t>15 minutes of planning</a:t>
            </a:r>
            <a:r>
              <a:rPr lang="en-CA" sz="2400">
                <a:solidFill>
                  <a:schemeClr val="accent6"/>
                </a:solidFill>
                <a:latin typeface="Montserrat"/>
                <a:cs typeface="Helvetica"/>
              </a:rPr>
              <a:t> and creating and preparing your pitch</a:t>
            </a:r>
            <a:endParaRPr lang="en-US" sz="2400">
              <a:solidFill>
                <a:schemeClr val="accent6"/>
              </a:solidFill>
              <a:latin typeface="Montserrat"/>
              <a:cs typeface="Helvetica"/>
            </a:endParaRPr>
          </a:p>
        </p:txBody>
      </p:sp>
      <p:pic>
        <p:nvPicPr>
          <p:cNvPr id="4" name="Picture 3" descr="Icon&#10;&#10;Description automatically generated">
            <a:extLst>
              <a:ext uri="{FF2B5EF4-FFF2-40B4-BE49-F238E27FC236}">
                <a16:creationId xmlns:a16="http://schemas.microsoft.com/office/drawing/2014/main" id="{797754CF-34B7-A524-CE84-96B3102D9C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60" y="873496"/>
            <a:ext cx="5112327" cy="5112327"/>
          </a:xfrm>
          <a:prstGeom prst="rect">
            <a:avLst/>
          </a:prstGeom>
        </p:spPr>
      </p:pic>
    </p:spTree>
    <p:extLst>
      <p:ext uri="{BB962C8B-B14F-4D97-AF65-F5344CB8AC3E}">
        <p14:creationId xmlns:p14="http://schemas.microsoft.com/office/powerpoint/2010/main" val="415358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p:txBody>
          <a:bodyPr lIns="91440" tIns="45720" rIns="91440" bIns="45720" anchor="t"/>
          <a:lstStyle/>
          <a:p>
            <a:r>
              <a:rPr lang="en-US"/>
              <a:t>Bag of Junk</a:t>
            </a:r>
          </a:p>
        </p:txBody>
      </p:sp>
      <p:sp>
        <p:nvSpPr>
          <p:cNvPr id="3" name="TextBox 1">
            <a:extLst>
              <a:ext uri="{FF2B5EF4-FFF2-40B4-BE49-F238E27FC236}">
                <a16:creationId xmlns:a16="http://schemas.microsoft.com/office/drawing/2014/main" id="{40955DA6-BCBA-79A7-67CB-AB633E8F0ACC}"/>
              </a:ext>
            </a:extLst>
          </p:cNvPr>
          <p:cNvSpPr txBox="1"/>
          <p:nvPr/>
        </p:nvSpPr>
        <p:spPr>
          <a:xfrm>
            <a:off x="3976693" y="1391483"/>
            <a:ext cx="7716735" cy="415498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chemeClr val="accent6"/>
                </a:solidFill>
                <a:latin typeface="Montserrat"/>
                <a:cs typeface="Helvetica"/>
              </a:rPr>
              <a:t>Your pitch should be </a:t>
            </a:r>
            <a:r>
              <a:rPr lang="en-US" sz="2400" b="1">
                <a:solidFill>
                  <a:schemeClr val="accent6"/>
                </a:solidFill>
                <a:latin typeface="Montserrat"/>
                <a:cs typeface="Helvetica"/>
              </a:rPr>
              <a:t>max 1 minute</a:t>
            </a:r>
            <a:r>
              <a:rPr lang="en-US" sz="2400">
                <a:solidFill>
                  <a:schemeClr val="accent6"/>
                </a:solidFill>
                <a:latin typeface="Montserrat"/>
                <a:cs typeface="Helvetica"/>
              </a:rPr>
              <a:t> and include: </a:t>
            </a:r>
            <a:endParaRPr lang="en-US" sz="2400">
              <a:solidFill>
                <a:schemeClr val="accent6"/>
              </a:solidFill>
              <a:latin typeface="Montserrat" panose="00000500000000000000" pitchFamily="50" charset="0"/>
              <a:cs typeface="Helvetica"/>
            </a:endParaRPr>
          </a:p>
          <a:p>
            <a:pPr marL="342900" indent="-342900">
              <a:buFont typeface="Arial" panose="020B0604020202020204" pitchFamily="34" charset="0"/>
              <a:buChar char="•"/>
            </a:pPr>
            <a:r>
              <a:rPr lang="en-US" sz="2400">
                <a:solidFill>
                  <a:schemeClr val="accent6"/>
                </a:solidFill>
                <a:latin typeface="Montserrat"/>
                <a:cs typeface="Helvetica"/>
              </a:rPr>
              <a:t>A clearly stated problem</a:t>
            </a:r>
          </a:p>
          <a:p>
            <a:pPr marL="342900" indent="-342900">
              <a:buFont typeface="Arial" panose="020B0604020202020204" pitchFamily="34" charset="0"/>
              <a:buChar char="•"/>
            </a:pPr>
            <a:r>
              <a:rPr lang="en-US" sz="2400">
                <a:solidFill>
                  <a:schemeClr val="accent6"/>
                </a:solidFill>
                <a:latin typeface="Montserrat"/>
                <a:cs typeface="Helvetica"/>
              </a:rPr>
              <a:t>Description of the product/service solution</a:t>
            </a:r>
          </a:p>
          <a:p>
            <a:pPr marL="342900" indent="-342900">
              <a:buFont typeface="Arial" panose="020B0604020202020204" pitchFamily="34" charset="0"/>
              <a:buChar char="•"/>
            </a:pPr>
            <a:r>
              <a:rPr lang="en-US" sz="2400">
                <a:solidFill>
                  <a:schemeClr val="accent6"/>
                </a:solidFill>
                <a:latin typeface="Montserrat"/>
                <a:cs typeface="Helvetica"/>
              </a:rPr>
              <a:t>Who is the audience and/or customer (target audience)</a:t>
            </a:r>
          </a:p>
          <a:p>
            <a:pPr marL="342900" indent="-342900">
              <a:buFont typeface="Arial" panose="020B0604020202020204" pitchFamily="34" charset="0"/>
              <a:buChar char="•"/>
            </a:pPr>
            <a:r>
              <a:rPr lang="en-US" sz="2400">
                <a:solidFill>
                  <a:schemeClr val="accent6"/>
                </a:solidFill>
                <a:latin typeface="Montserrat"/>
                <a:cs typeface="Helvetica"/>
              </a:rPr>
              <a:t>What benefits will they enjoy</a:t>
            </a:r>
          </a:p>
          <a:p>
            <a:pPr marL="342900" indent="-342900">
              <a:buFont typeface="Arial" panose="020B0604020202020204" pitchFamily="34" charset="0"/>
              <a:buChar char="•"/>
            </a:pPr>
            <a:r>
              <a:rPr lang="en-US" sz="2400">
                <a:solidFill>
                  <a:schemeClr val="accent6"/>
                </a:solidFill>
                <a:latin typeface="Montserrat"/>
                <a:cs typeface="Helvetica"/>
              </a:rPr>
              <a:t>What will it cost</a:t>
            </a:r>
          </a:p>
          <a:p>
            <a:pPr marL="342900" indent="-342900">
              <a:buFont typeface="Arial" panose="020B0604020202020204" pitchFamily="34" charset="0"/>
              <a:buChar char="•"/>
            </a:pPr>
            <a:r>
              <a:rPr lang="en-US" sz="2400">
                <a:solidFill>
                  <a:schemeClr val="accent6"/>
                </a:solidFill>
                <a:latin typeface="Montserrat"/>
                <a:cs typeface="Helvetica"/>
              </a:rPr>
              <a:t>Why would a customer choose this product over another (competitive advantage)?</a:t>
            </a:r>
          </a:p>
          <a:p>
            <a:pPr marL="342900" indent="-342900">
              <a:buFont typeface="Arial" panose="020B0604020202020204" pitchFamily="34" charset="0"/>
              <a:buChar char="•"/>
            </a:pPr>
            <a:r>
              <a:rPr lang="en-US" sz="2400">
                <a:solidFill>
                  <a:schemeClr val="accent6"/>
                </a:solidFill>
                <a:latin typeface="Montserrat"/>
                <a:cs typeface="Helvetica"/>
              </a:rPr>
              <a:t>Catchy tag line to attract the attention the product deserves</a:t>
            </a:r>
          </a:p>
        </p:txBody>
      </p:sp>
      <p:pic>
        <p:nvPicPr>
          <p:cNvPr id="4" name="Picture 3" descr="Icon&#10;&#10;Description automatically generated">
            <a:extLst>
              <a:ext uri="{FF2B5EF4-FFF2-40B4-BE49-F238E27FC236}">
                <a16:creationId xmlns:a16="http://schemas.microsoft.com/office/drawing/2014/main" id="{554E3724-8C51-2D88-64A3-A4B2FE27E6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71" y="863841"/>
            <a:ext cx="5112327" cy="5112327"/>
          </a:xfrm>
          <a:prstGeom prst="rect">
            <a:avLst/>
          </a:prstGeom>
        </p:spPr>
      </p:pic>
    </p:spTree>
    <p:extLst>
      <p:ext uri="{BB962C8B-B14F-4D97-AF65-F5344CB8AC3E}">
        <p14:creationId xmlns:p14="http://schemas.microsoft.com/office/powerpoint/2010/main" val="3086298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2C79D6BE-1E3F-4053-100A-C1C24DF41749}"/>
              </a:ext>
            </a:extLst>
          </p:cNvPr>
          <p:cNvSpPr txBox="1"/>
          <p:nvPr/>
        </p:nvSpPr>
        <p:spPr>
          <a:xfrm>
            <a:off x="4408099" y="1940704"/>
            <a:ext cx="7184773" cy="89255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800" dirty="0">
                <a:solidFill>
                  <a:schemeClr val="accent6"/>
                </a:solidFill>
                <a:latin typeface="Montserrat"/>
                <a:cs typeface="Helvetica"/>
              </a:rPr>
              <a:t>Debrief</a:t>
            </a:r>
          </a:p>
          <a:p>
            <a:endParaRPr lang="en-CA" sz="2400" dirty="0">
              <a:solidFill>
                <a:schemeClr val="accent5"/>
              </a:solidFill>
              <a:latin typeface="Montserrat" panose="00000500000000000000" pitchFamily="50" charset="0"/>
              <a:cs typeface="Helvetica"/>
            </a:endParaRPr>
          </a:p>
        </p:txBody>
      </p:sp>
      <p:pic>
        <p:nvPicPr>
          <p:cNvPr id="4" name="Picture 3" descr="Icon&#10;&#10;Description automatically generated">
            <a:extLst>
              <a:ext uri="{FF2B5EF4-FFF2-40B4-BE49-F238E27FC236}">
                <a16:creationId xmlns:a16="http://schemas.microsoft.com/office/drawing/2014/main" id="{974DC7D1-0D08-D955-3FD2-C96528DC7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953" y="944457"/>
            <a:ext cx="4954707" cy="4969085"/>
          </a:xfrm>
          <a:prstGeom prst="rect">
            <a:avLst/>
          </a:prstGeom>
        </p:spPr>
      </p:pic>
      <p:sp>
        <p:nvSpPr>
          <p:cNvPr id="5" name="Text Placeholder 1">
            <a:extLst>
              <a:ext uri="{FF2B5EF4-FFF2-40B4-BE49-F238E27FC236}">
                <a16:creationId xmlns:a16="http://schemas.microsoft.com/office/drawing/2014/main" id="{74FDBDE0-DB7E-CF21-0220-E2B14BEE7744}"/>
              </a:ext>
            </a:extLst>
          </p:cNvPr>
          <p:cNvSpPr>
            <a:spLocks noGrp="1"/>
          </p:cNvSpPr>
          <p:nvPr>
            <p:ph type="body" sz="quarter" idx="10"/>
          </p:nvPr>
        </p:nvSpPr>
        <p:spPr>
          <a:xfrm>
            <a:off x="1311636" y="410296"/>
            <a:ext cx="5468725" cy="657225"/>
          </a:xfrm>
        </p:spPr>
        <p:txBody>
          <a:bodyPr lIns="91440" tIns="45720" rIns="91440" bIns="45720" anchor="t"/>
          <a:lstStyle/>
          <a:p>
            <a:r>
              <a:rPr lang="en-US"/>
              <a:t>Bag of Junk</a:t>
            </a:r>
          </a:p>
        </p:txBody>
      </p:sp>
      <p:sp>
        <p:nvSpPr>
          <p:cNvPr id="6" name="TextBox 5">
            <a:extLst>
              <a:ext uri="{FF2B5EF4-FFF2-40B4-BE49-F238E27FC236}">
                <a16:creationId xmlns:a16="http://schemas.microsoft.com/office/drawing/2014/main" id="{31DE4076-BA25-A90F-0DD5-751D311AACE9}"/>
              </a:ext>
            </a:extLst>
          </p:cNvPr>
          <p:cNvSpPr txBox="1"/>
          <p:nvPr/>
        </p:nvSpPr>
        <p:spPr>
          <a:xfrm>
            <a:off x="4408099" y="2654060"/>
            <a:ext cx="6811992"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chemeClr val="accent6"/>
                </a:solidFill>
                <a:latin typeface="Montserrat"/>
                <a:cs typeface="Calibri"/>
              </a:rPr>
              <a:t>1. How easy or difficult was it to identify a problem? How easy or difficult was it to create a solution with your bag of junk items? ​</a:t>
            </a:r>
          </a:p>
          <a:p>
            <a:r>
              <a:rPr lang="en-US" sz="2000">
                <a:solidFill>
                  <a:schemeClr val="accent6"/>
                </a:solidFill>
                <a:latin typeface="Montserrat"/>
                <a:cs typeface="Calibri"/>
              </a:rPr>
              <a:t>2. How did the dynamics of your team help you be more innovative and creative? ​</a:t>
            </a:r>
          </a:p>
          <a:p>
            <a:r>
              <a:rPr lang="en-US" sz="2000">
                <a:solidFill>
                  <a:schemeClr val="accent6"/>
                </a:solidFill>
                <a:latin typeface="Montserrat"/>
                <a:cs typeface="Calibri"/>
              </a:rPr>
              <a:t>3. How could the team improve the decision-making process? ​</a:t>
            </a:r>
          </a:p>
          <a:p>
            <a:r>
              <a:rPr lang="en-US" sz="2000">
                <a:solidFill>
                  <a:schemeClr val="accent6"/>
                </a:solidFill>
                <a:latin typeface="Montserrat"/>
                <a:cs typeface="Calibri"/>
              </a:rPr>
              <a:t>4. Which presentation was most effective? Why?</a:t>
            </a:r>
          </a:p>
        </p:txBody>
      </p:sp>
    </p:spTree>
    <p:extLst>
      <p:ext uri="{BB962C8B-B14F-4D97-AF65-F5344CB8AC3E}">
        <p14:creationId xmlns:p14="http://schemas.microsoft.com/office/powerpoint/2010/main" val="2055081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p:txBody>
          <a:bodyPr lIns="91440" tIns="45720" rIns="91440" bIns="45720" anchor="t"/>
          <a:lstStyle/>
          <a:p>
            <a:r>
              <a:rPr lang="en-US"/>
              <a:t>Product &amp; Research Assignment</a:t>
            </a:r>
          </a:p>
        </p:txBody>
      </p:sp>
      <p:sp>
        <p:nvSpPr>
          <p:cNvPr id="3" name="TextBox 1">
            <a:extLst>
              <a:ext uri="{FF2B5EF4-FFF2-40B4-BE49-F238E27FC236}">
                <a16:creationId xmlns:a16="http://schemas.microsoft.com/office/drawing/2014/main" id="{931A641F-5D83-69B9-3A27-BF20931F57B5}"/>
              </a:ext>
            </a:extLst>
          </p:cNvPr>
          <p:cNvSpPr txBox="1"/>
          <p:nvPr/>
        </p:nvSpPr>
        <p:spPr>
          <a:xfrm>
            <a:off x="964263" y="2364256"/>
            <a:ext cx="3921172" cy="224676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6"/>
                </a:solidFill>
                <a:latin typeface="Montserrat"/>
                <a:cs typeface="Helvetica"/>
              </a:rPr>
              <a:t>Answer as many of the questions that follow on the provided answer sheet. </a:t>
            </a:r>
            <a:endParaRPr lang="en-US" sz="2000">
              <a:solidFill>
                <a:schemeClr val="accent6"/>
              </a:solidFill>
              <a:latin typeface="Montserrat" panose="00000500000000000000" pitchFamily="50" charset="0"/>
              <a:cs typeface="Helvetica"/>
            </a:endParaRPr>
          </a:p>
          <a:p>
            <a:pPr algn="ctr"/>
            <a:endParaRPr lang="en-US" sz="2000">
              <a:solidFill>
                <a:schemeClr val="accent6"/>
              </a:solidFill>
              <a:latin typeface="Montserrat" panose="00000500000000000000" pitchFamily="50" charset="0"/>
              <a:cs typeface="Helvetica"/>
            </a:endParaRPr>
          </a:p>
          <a:p>
            <a:pPr algn="ctr"/>
            <a:r>
              <a:rPr lang="en-US" sz="2000">
                <a:solidFill>
                  <a:schemeClr val="accent6"/>
                </a:solidFill>
                <a:latin typeface="Montserrat"/>
                <a:cs typeface="Helvetica"/>
              </a:rPr>
              <a:t>This will help you prepare for pitching your idea to your team.  </a:t>
            </a:r>
            <a:endParaRPr lang="en-US" sz="2000">
              <a:solidFill>
                <a:schemeClr val="accent6"/>
              </a:solidFill>
              <a:latin typeface="Montserrat" panose="00000500000000000000" pitchFamily="50" charset="0"/>
              <a:cs typeface="Helvetica"/>
            </a:endParaRPr>
          </a:p>
        </p:txBody>
      </p:sp>
      <p:sp>
        <p:nvSpPr>
          <p:cNvPr id="4" name="object 4">
            <a:extLst>
              <a:ext uri="{FF2B5EF4-FFF2-40B4-BE49-F238E27FC236}">
                <a16:creationId xmlns:a16="http://schemas.microsoft.com/office/drawing/2014/main" id="{16F4B5FD-0BBD-9579-7628-BD8FC6C8EEBA}"/>
              </a:ext>
            </a:extLst>
          </p:cNvPr>
          <p:cNvSpPr/>
          <p:nvPr/>
        </p:nvSpPr>
        <p:spPr>
          <a:xfrm>
            <a:off x="5154151" y="1180635"/>
            <a:ext cx="6580582" cy="4612055"/>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sz="1350">
              <a:solidFill>
                <a:prstClr val="black"/>
              </a:solidFill>
              <a:latin typeface="Calibri"/>
            </a:endParaRPr>
          </a:p>
        </p:txBody>
      </p:sp>
    </p:spTree>
    <p:extLst>
      <p:ext uri="{BB962C8B-B14F-4D97-AF65-F5344CB8AC3E}">
        <p14:creationId xmlns:p14="http://schemas.microsoft.com/office/powerpoint/2010/main" val="1750107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p:txBody>
          <a:bodyPr lIns="91440" tIns="45720" rIns="91440" bIns="45720" anchor="t"/>
          <a:lstStyle/>
          <a:p>
            <a:r>
              <a:rPr lang="en-US"/>
              <a:t>The Product</a:t>
            </a:r>
          </a:p>
        </p:txBody>
      </p:sp>
      <p:sp>
        <p:nvSpPr>
          <p:cNvPr id="3" name="TextBox 1">
            <a:extLst>
              <a:ext uri="{FF2B5EF4-FFF2-40B4-BE49-F238E27FC236}">
                <a16:creationId xmlns:a16="http://schemas.microsoft.com/office/drawing/2014/main" id="{C96C5827-E840-1F90-C2E2-95C68D28F4A8}"/>
              </a:ext>
            </a:extLst>
          </p:cNvPr>
          <p:cNvSpPr txBox="1"/>
          <p:nvPr/>
        </p:nvSpPr>
        <p:spPr>
          <a:xfrm>
            <a:off x="326731" y="2283717"/>
            <a:ext cx="3921172" cy="193899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a:solidFill>
                  <a:schemeClr val="accent6"/>
                </a:solidFill>
                <a:latin typeface="Montserrat"/>
                <a:cs typeface="Helvetica"/>
              </a:rPr>
              <a:t>Describe the product or service. </a:t>
            </a:r>
            <a:endParaRPr lang="en-US" sz="2000">
              <a:solidFill>
                <a:schemeClr val="accent6"/>
              </a:solidFill>
              <a:latin typeface="Montserrat" panose="00000500000000000000" pitchFamily="50" charset="0"/>
              <a:cs typeface="Helvetica"/>
            </a:endParaRPr>
          </a:p>
          <a:p>
            <a:pPr algn="ctr"/>
            <a:br>
              <a:rPr lang="en-US" sz="2000">
                <a:solidFill>
                  <a:schemeClr val="accent6"/>
                </a:solidFill>
                <a:latin typeface="Montserrat" panose="00000500000000000000" pitchFamily="50" charset="0"/>
                <a:cs typeface="Helvetica"/>
              </a:rPr>
            </a:br>
            <a:r>
              <a:rPr lang="en-US" sz="2000">
                <a:solidFill>
                  <a:schemeClr val="accent6"/>
                </a:solidFill>
                <a:latin typeface="Montserrat"/>
                <a:cs typeface="Helvetica"/>
              </a:rPr>
              <a:t>Be as detailed as possible including any packaging that will be required. </a:t>
            </a:r>
            <a:endParaRPr lang="en-US" sz="2000">
              <a:solidFill>
                <a:schemeClr val="accent6"/>
              </a:solidFill>
              <a:latin typeface="Montserrat" panose="00000500000000000000" pitchFamily="50" charset="0"/>
              <a:cs typeface="Helvetica"/>
            </a:endParaRPr>
          </a:p>
        </p:txBody>
      </p:sp>
      <p:sp>
        <p:nvSpPr>
          <p:cNvPr id="4" name="object 4">
            <a:extLst>
              <a:ext uri="{FF2B5EF4-FFF2-40B4-BE49-F238E27FC236}">
                <a16:creationId xmlns:a16="http://schemas.microsoft.com/office/drawing/2014/main" id="{E6B43B41-E22B-FA55-87CF-E97DCEDACBE6}"/>
              </a:ext>
            </a:extLst>
          </p:cNvPr>
          <p:cNvSpPr/>
          <p:nvPr/>
        </p:nvSpPr>
        <p:spPr>
          <a:xfrm>
            <a:off x="4247903" y="1788921"/>
            <a:ext cx="7399535" cy="3637710"/>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sz="1350">
              <a:solidFill>
                <a:prstClr val="black"/>
              </a:solidFill>
              <a:latin typeface="Calibri"/>
            </a:endParaRPr>
          </a:p>
        </p:txBody>
      </p:sp>
      <p:sp>
        <p:nvSpPr>
          <p:cNvPr id="5" name="object 5">
            <a:extLst>
              <a:ext uri="{FF2B5EF4-FFF2-40B4-BE49-F238E27FC236}">
                <a16:creationId xmlns:a16="http://schemas.microsoft.com/office/drawing/2014/main" id="{E2678AA6-7656-FE19-5484-C5FC321AE7EC}"/>
              </a:ext>
            </a:extLst>
          </p:cNvPr>
          <p:cNvSpPr/>
          <p:nvPr/>
        </p:nvSpPr>
        <p:spPr>
          <a:xfrm>
            <a:off x="5029626" y="2008717"/>
            <a:ext cx="1953471" cy="1244496"/>
          </a:xfrm>
          <a:prstGeom prst="rect">
            <a:avLst/>
          </a:prstGeom>
          <a:blipFill>
            <a:blip r:embed="rId4"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sz="1350">
              <a:solidFill>
                <a:prstClr val="black"/>
              </a:solidFill>
              <a:latin typeface="Calibri"/>
            </a:endParaRPr>
          </a:p>
        </p:txBody>
      </p:sp>
      <p:sp>
        <p:nvSpPr>
          <p:cNvPr id="6" name="object 6">
            <a:extLst>
              <a:ext uri="{FF2B5EF4-FFF2-40B4-BE49-F238E27FC236}">
                <a16:creationId xmlns:a16="http://schemas.microsoft.com/office/drawing/2014/main" id="{53BD4E2A-DC95-9B18-E260-90882630066F}"/>
              </a:ext>
            </a:extLst>
          </p:cNvPr>
          <p:cNvSpPr/>
          <p:nvPr/>
        </p:nvSpPr>
        <p:spPr>
          <a:xfrm>
            <a:off x="3941436" y="2117089"/>
            <a:ext cx="2880359" cy="3910775"/>
          </a:xfrm>
          <a:prstGeom prst="rect">
            <a:avLst/>
          </a:prstGeom>
          <a:blipFill>
            <a:blip r:embed="rId5"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endParaRPr sz="1350">
              <a:solidFill>
                <a:prstClr val="black"/>
              </a:solidFill>
              <a:latin typeface="Calibri"/>
            </a:endParaRPr>
          </a:p>
        </p:txBody>
      </p:sp>
    </p:spTree>
    <p:extLst>
      <p:ext uri="{BB962C8B-B14F-4D97-AF65-F5344CB8AC3E}">
        <p14:creationId xmlns:p14="http://schemas.microsoft.com/office/powerpoint/2010/main" val="28767783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00D2-4864-461C-F5A5-01687C1BF40C}"/>
              </a:ext>
            </a:extLst>
          </p:cNvPr>
          <p:cNvSpPr>
            <a:spLocks noGrp="1"/>
          </p:cNvSpPr>
          <p:nvPr>
            <p:ph type="body" sz="quarter" idx="10"/>
          </p:nvPr>
        </p:nvSpPr>
        <p:spPr/>
        <p:txBody>
          <a:bodyPr lIns="91440" tIns="45720" rIns="91440" bIns="45720" anchor="t"/>
          <a:lstStyle/>
          <a:p>
            <a:r>
              <a:rPr lang="en-US"/>
              <a:t>Target Market</a:t>
            </a:r>
          </a:p>
        </p:txBody>
      </p:sp>
      <p:sp>
        <p:nvSpPr>
          <p:cNvPr id="3" name="TextBox 1">
            <a:extLst>
              <a:ext uri="{FF2B5EF4-FFF2-40B4-BE49-F238E27FC236}">
                <a16:creationId xmlns:a16="http://schemas.microsoft.com/office/drawing/2014/main" id="{0E11E252-F533-4D22-88F2-3F248553D3A7}"/>
              </a:ext>
            </a:extLst>
          </p:cNvPr>
          <p:cNvSpPr txBox="1"/>
          <p:nvPr/>
        </p:nvSpPr>
        <p:spPr>
          <a:xfrm>
            <a:off x="3860961" y="1532908"/>
            <a:ext cx="7278983" cy="378565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a:solidFill>
                  <a:schemeClr val="accent6"/>
                </a:solidFill>
                <a:latin typeface="Montserrat"/>
                <a:cs typeface="Helvetica"/>
              </a:rPr>
              <a:t>Your target market is your defined group of customers who are most likely to purchase a product or service. </a:t>
            </a:r>
            <a:endParaRPr lang="en-US" sz="2000">
              <a:solidFill>
                <a:schemeClr val="accent6"/>
              </a:solidFill>
              <a:latin typeface="Montserrat" panose="00000500000000000000" pitchFamily="50" charset="0"/>
              <a:cs typeface="Helvetica"/>
            </a:endParaRPr>
          </a:p>
          <a:p>
            <a:endParaRPr lang="en-US" sz="2000">
              <a:solidFill>
                <a:schemeClr val="accent6"/>
              </a:solidFill>
              <a:latin typeface="Montserrat" panose="00000500000000000000" pitchFamily="50" charset="0"/>
              <a:cs typeface="Helvetica"/>
            </a:endParaRPr>
          </a:p>
          <a:p>
            <a:r>
              <a:rPr lang="en-US" sz="2000" b="1">
                <a:solidFill>
                  <a:schemeClr val="accent6"/>
                </a:solidFill>
                <a:latin typeface="Montserrat"/>
                <a:cs typeface="Helvetica"/>
              </a:rPr>
              <a:t>Who? </a:t>
            </a:r>
            <a:r>
              <a:rPr lang="en-US" sz="2000">
                <a:solidFill>
                  <a:schemeClr val="accent6"/>
                </a:solidFill>
                <a:latin typeface="Montserrat"/>
                <a:cs typeface="Helvetica"/>
              </a:rPr>
              <a:t>Who are your customers, what is their age range, what gender are they?</a:t>
            </a:r>
          </a:p>
          <a:p>
            <a:r>
              <a:rPr lang="en-US" sz="2000" b="1">
                <a:solidFill>
                  <a:schemeClr val="accent6"/>
                </a:solidFill>
                <a:latin typeface="Montserrat"/>
                <a:cs typeface="Helvetica"/>
              </a:rPr>
              <a:t>What? </a:t>
            </a:r>
            <a:r>
              <a:rPr lang="en-US" sz="2000">
                <a:solidFill>
                  <a:schemeClr val="accent6"/>
                </a:solidFill>
                <a:latin typeface="Montserrat"/>
                <a:cs typeface="Helvetica"/>
              </a:rPr>
              <a:t>What would they think of your product or service?</a:t>
            </a:r>
          </a:p>
          <a:p>
            <a:r>
              <a:rPr lang="en-US" sz="2000" b="1">
                <a:solidFill>
                  <a:schemeClr val="accent6"/>
                </a:solidFill>
                <a:latin typeface="Montserrat"/>
                <a:cs typeface="Helvetica"/>
              </a:rPr>
              <a:t>Where &amp; When? </a:t>
            </a:r>
            <a:r>
              <a:rPr lang="en-US" sz="2000">
                <a:solidFill>
                  <a:schemeClr val="accent6"/>
                </a:solidFill>
                <a:latin typeface="Montserrat"/>
                <a:cs typeface="Helvetica"/>
              </a:rPr>
              <a:t>Where would they do business with you? When is the best time for you to sell to them?</a:t>
            </a:r>
          </a:p>
          <a:p>
            <a:r>
              <a:rPr lang="en-US" sz="2000" b="1">
                <a:solidFill>
                  <a:schemeClr val="accent6"/>
                </a:solidFill>
                <a:latin typeface="Montserrat"/>
                <a:cs typeface="Helvetica"/>
              </a:rPr>
              <a:t>Why? </a:t>
            </a:r>
            <a:r>
              <a:rPr lang="en-US" sz="2000">
                <a:solidFill>
                  <a:schemeClr val="accent6"/>
                </a:solidFill>
                <a:latin typeface="Montserrat"/>
                <a:cs typeface="Helvetica"/>
              </a:rPr>
              <a:t>Why would customers want to use your product/service?</a:t>
            </a:r>
          </a:p>
          <a:p>
            <a:r>
              <a:rPr lang="en-US" sz="2000" b="1">
                <a:solidFill>
                  <a:schemeClr val="accent6"/>
                </a:solidFill>
                <a:latin typeface="Montserrat"/>
                <a:cs typeface="Helvetica"/>
              </a:rPr>
              <a:t>How much? </a:t>
            </a:r>
            <a:r>
              <a:rPr lang="en-US" sz="2000">
                <a:solidFill>
                  <a:schemeClr val="accent6"/>
                </a:solidFill>
                <a:latin typeface="Montserrat"/>
                <a:cs typeface="Helvetica"/>
              </a:rPr>
              <a:t>What price would they be willing to pay? </a:t>
            </a:r>
            <a:endParaRPr lang="en-US" sz="2000">
              <a:solidFill>
                <a:schemeClr val="accent6"/>
              </a:solidFill>
              <a:latin typeface="Montserrat" panose="00000500000000000000" pitchFamily="50" charset="0"/>
              <a:cs typeface="Helvetica"/>
            </a:endParaRPr>
          </a:p>
        </p:txBody>
      </p:sp>
      <p:pic>
        <p:nvPicPr>
          <p:cNvPr id="4" name="Picture 3" descr="A picture containing vector graphics&#10;&#10;Description automatically generated">
            <a:extLst>
              <a:ext uri="{FF2B5EF4-FFF2-40B4-BE49-F238E27FC236}">
                <a16:creationId xmlns:a16="http://schemas.microsoft.com/office/drawing/2014/main" id="{931E07C4-2470-D61F-A7E0-F5966474D3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803" y="1154475"/>
            <a:ext cx="4548635" cy="4545366"/>
          </a:xfrm>
          <a:prstGeom prst="rect">
            <a:avLst/>
          </a:prstGeom>
        </p:spPr>
      </p:pic>
    </p:spTree>
    <p:extLst>
      <p:ext uri="{BB962C8B-B14F-4D97-AF65-F5344CB8AC3E}">
        <p14:creationId xmlns:p14="http://schemas.microsoft.com/office/powerpoint/2010/main" val="1056869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C418F950-BEEF-8995-B7FF-9FBAF3B6C1DA}"/>
              </a:ext>
            </a:extLst>
          </p:cNvPr>
          <p:cNvSpPr txBox="1"/>
          <p:nvPr/>
        </p:nvSpPr>
        <p:spPr>
          <a:xfrm>
            <a:off x="1935144" y="1304259"/>
            <a:ext cx="9064920" cy="286232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a:solidFill>
                  <a:schemeClr val="accent6"/>
                </a:solidFill>
                <a:latin typeface="Montserrat"/>
                <a:cs typeface="Helvetica"/>
              </a:rPr>
              <a:t>What will lead a customer to buy your product or use  your service over another? </a:t>
            </a:r>
            <a:endParaRPr lang="en-US">
              <a:solidFill>
                <a:schemeClr val="accent6"/>
              </a:solidFill>
            </a:endParaRPr>
          </a:p>
          <a:p>
            <a:endParaRPr lang="en-US" sz="2000">
              <a:solidFill>
                <a:schemeClr val="accent6"/>
              </a:solidFill>
              <a:latin typeface="Montserrat"/>
              <a:cs typeface="Helvetica"/>
            </a:endParaRPr>
          </a:p>
          <a:p>
            <a:r>
              <a:rPr lang="en-US" sz="2000">
                <a:solidFill>
                  <a:schemeClr val="accent6"/>
                </a:solidFill>
                <a:latin typeface="Montserrat"/>
                <a:cs typeface="Helvetica"/>
              </a:rPr>
              <a:t>What other products or services would be in direct competition and how much they charge?</a:t>
            </a:r>
            <a:endParaRPr lang="en-US">
              <a:solidFill>
                <a:schemeClr val="accent6"/>
              </a:solidFill>
            </a:endParaRPr>
          </a:p>
          <a:p>
            <a:endParaRPr lang="en-US" sz="2000">
              <a:solidFill>
                <a:schemeClr val="accent6"/>
              </a:solidFill>
              <a:latin typeface="Montserrat"/>
              <a:cs typeface="Helvetica"/>
            </a:endParaRPr>
          </a:p>
          <a:p>
            <a:r>
              <a:rPr lang="en-US" sz="2000">
                <a:solidFill>
                  <a:schemeClr val="accent6"/>
                </a:solidFill>
                <a:latin typeface="Montserrat"/>
                <a:cs typeface="Helvetica"/>
              </a:rPr>
              <a:t>What business model best suits your ideas or creates an advantage?</a:t>
            </a:r>
          </a:p>
          <a:p>
            <a:endParaRPr lang="en-US" sz="2000">
              <a:solidFill>
                <a:schemeClr val="accent5"/>
              </a:solidFill>
              <a:latin typeface="Montserrat" panose="00000500000000000000" pitchFamily="50" charset="0"/>
              <a:cs typeface="Helvetica"/>
            </a:endParaRPr>
          </a:p>
          <a:p>
            <a:endParaRPr lang="en-US" sz="2000">
              <a:solidFill>
                <a:schemeClr val="accent5"/>
              </a:solidFill>
              <a:latin typeface="Montserrat" panose="00000500000000000000" pitchFamily="50" charset="0"/>
              <a:cs typeface="Helvetica"/>
            </a:endParaRPr>
          </a:p>
        </p:txBody>
      </p:sp>
      <p:sp>
        <p:nvSpPr>
          <p:cNvPr id="4" name="Title 2">
            <a:extLst>
              <a:ext uri="{FF2B5EF4-FFF2-40B4-BE49-F238E27FC236}">
                <a16:creationId xmlns:a16="http://schemas.microsoft.com/office/drawing/2014/main" id="{1A6F4C60-0BCD-AA22-8FEA-403A485EBC26}"/>
              </a:ext>
            </a:extLst>
          </p:cNvPr>
          <p:cNvSpPr>
            <a:spLocks noGrp="1"/>
          </p:cNvSpPr>
          <p:nvPr/>
        </p:nvSpPr>
        <p:spPr>
          <a:xfrm>
            <a:off x="1106512" y="698567"/>
            <a:ext cx="7436430" cy="933264"/>
          </a:xfrm>
          <a:prstGeom prst="rect">
            <a:avLst/>
          </a:prstGeom>
        </p:spPr>
        <p:txBody>
          <a:bodyPr lIns="91440" tIns="45720" rIns="91440" bIns="45720" anchor="t"/>
          <a:lstStyle>
            <a:lvl1pPr algn="l" defTabSz="914400" rtl="0" eaLnBrk="1" latinLnBrk="0" hangingPunct="1">
              <a:lnSpc>
                <a:spcPct val="90000"/>
              </a:lnSpc>
              <a:spcBef>
                <a:spcPct val="0"/>
              </a:spcBef>
              <a:buNone/>
              <a:defRPr sz="4400" b="1" i="0" kern="1200">
                <a:solidFill>
                  <a:schemeClr val="accent5"/>
                </a:solidFill>
                <a:latin typeface="Montserrat ExtraBold" pitchFamily="2" charset="77"/>
                <a:ea typeface="+mj-ea"/>
                <a:cs typeface="+mj-cs"/>
              </a:defRPr>
            </a:lvl1pPr>
          </a:lstStyle>
          <a:p>
            <a:r>
              <a:rPr lang="en-US" sz="3600">
                <a:solidFill>
                  <a:schemeClr val="accent2"/>
                </a:solidFill>
                <a:latin typeface="Montserrat"/>
              </a:rPr>
              <a:t>Competitive Advantage</a:t>
            </a:r>
          </a:p>
        </p:txBody>
      </p:sp>
      <p:sp>
        <p:nvSpPr>
          <p:cNvPr id="5" name="TextBox 3">
            <a:extLst>
              <a:ext uri="{FF2B5EF4-FFF2-40B4-BE49-F238E27FC236}">
                <a16:creationId xmlns:a16="http://schemas.microsoft.com/office/drawing/2014/main" id="{8645B27B-A5AA-7418-C20A-14B45C208C12}"/>
              </a:ext>
            </a:extLst>
          </p:cNvPr>
          <p:cNvSpPr txBox="1"/>
          <p:nvPr/>
        </p:nvSpPr>
        <p:spPr>
          <a:xfrm>
            <a:off x="1107462" y="4563623"/>
            <a:ext cx="9064920" cy="224676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solidFill>
                  <a:schemeClr val="accent6"/>
                </a:solidFill>
                <a:latin typeface="Montserrat"/>
                <a:cs typeface="Helvetica"/>
              </a:rPr>
              <a:t>Describe the materials/resources need for the product or to provide your service. Include everything you may need to implement your product or service. For example, if you are creating a website, you may need a domain, website builder, design software, stock photography, etc. </a:t>
            </a:r>
            <a:endParaRPr lang="en-US" dirty="0">
              <a:solidFill>
                <a:schemeClr val="accent6"/>
              </a:solidFill>
              <a:latin typeface="Montserrat" panose="00000500000000000000" pitchFamily="50" charset="0"/>
              <a:cs typeface="Helvetica"/>
            </a:endParaRPr>
          </a:p>
          <a:p>
            <a:endParaRPr lang="en-US" sz="2000" dirty="0">
              <a:solidFill>
                <a:schemeClr val="accent5"/>
              </a:solidFill>
              <a:latin typeface="Montserrat" panose="00000500000000000000" pitchFamily="50" charset="0"/>
              <a:cs typeface="Helvetica"/>
            </a:endParaRPr>
          </a:p>
          <a:p>
            <a:endParaRPr lang="en-US" sz="2000" dirty="0">
              <a:solidFill>
                <a:schemeClr val="accent5"/>
              </a:solidFill>
              <a:latin typeface="Montserrat" panose="00000500000000000000" pitchFamily="50" charset="0"/>
              <a:cs typeface="Helvetica"/>
            </a:endParaRPr>
          </a:p>
        </p:txBody>
      </p:sp>
      <p:sp>
        <p:nvSpPr>
          <p:cNvPr id="6" name="Title 2">
            <a:extLst>
              <a:ext uri="{FF2B5EF4-FFF2-40B4-BE49-F238E27FC236}">
                <a16:creationId xmlns:a16="http://schemas.microsoft.com/office/drawing/2014/main" id="{B29E8938-6B66-6FA2-A5D8-21CBE699BC96}"/>
              </a:ext>
            </a:extLst>
          </p:cNvPr>
          <p:cNvSpPr txBox="1">
            <a:spLocks/>
          </p:cNvSpPr>
          <p:nvPr/>
        </p:nvSpPr>
        <p:spPr>
          <a:xfrm>
            <a:off x="1097705" y="3873493"/>
            <a:ext cx="7436430" cy="933264"/>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solidFill>
                  <a:schemeClr val="accent2"/>
                </a:solidFill>
                <a:latin typeface="Montserrat"/>
              </a:rPr>
              <a:t>Production Materials</a:t>
            </a:r>
          </a:p>
        </p:txBody>
      </p:sp>
      <p:pic>
        <p:nvPicPr>
          <p:cNvPr id="15" name="Picture 14" descr="Icon&#10;&#10;Description automatically generated">
            <a:extLst>
              <a:ext uri="{FF2B5EF4-FFF2-40B4-BE49-F238E27FC236}">
                <a16:creationId xmlns:a16="http://schemas.microsoft.com/office/drawing/2014/main" id="{CB4208C6-6D5E-7E29-FFB5-D7228F7076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909" y="1116495"/>
            <a:ext cx="1143739" cy="1143739"/>
          </a:xfrm>
          <a:prstGeom prst="rect">
            <a:avLst/>
          </a:prstGeom>
        </p:spPr>
      </p:pic>
      <p:pic>
        <p:nvPicPr>
          <p:cNvPr id="17" name="Picture 16" descr="Icon&#10;&#10;Description automatically generated">
            <a:extLst>
              <a:ext uri="{FF2B5EF4-FFF2-40B4-BE49-F238E27FC236}">
                <a16:creationId xmlns:a16="http://schemas.microsoft.com/office/drawing/2014/main" id="{30D5DAD5-36D4-3729-CCFE-180B0A4CD6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886" y="1962612"/>
            <a:ext cx="1143739" cy="1143739"/>
          </a:xfrm>
          <a:prstGeom prst="rect">
            <a:avLst/>
          </a:prstGeom>
        </p:spPr>
      </p:pic>
      <p:pic>
        <p:nvPicPr>
          <p:cNvPr id="19" name="Picture 18" descr="Icon&#10;&#10;Description automatically generated">
            <a:extLst>
              <a:ext uri="{FF2B5EF4-FFF2-40B4-BE49-F238E27FC236}">
                <a16:creationId xmlns:a16="http://schemas.microsoft.com/office/drawing/2014/main" id="{9E79E741-61DE-7432-CA3D-65F29295A6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2799" y="2648595"/>
            <a:ext cx="1143739" cy="1142723"/>
          </a:xfrm>
          <a:prstGeom prst="rect">
            <a:avLst/>
          </a:prstGeom>
        </p:spPr>
      </p:pic>
    </p:spTree>
    <p:extLst>
      <p:ext uri="{BB962C8B-B14F-4D97-AF65-F5344CB8AC3E}">
        <p14:creationId xmlns:p14="http://schemas.microsoft.com/office/powerpoint/2010/main" val="923193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AAE82BD5-6782-C7CA-B499-AC912B17C2AE}"/>
              </a:ext>
            </a:extLst>
          </p:cNvPr>
          <p:cNvSpPr txBox="1"/>
          <p:nvPr/>
        </p:nvSpPr>
        <p:spPr>
          <a:xfrm>
            <a:off x="1563540" y="1402011"/>
            <a:ext cx="9064920"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solidFill>
                  <a:schemeClr val="accent5"/>
                </a:solidFill>
                <a:latin typeface="Montserrat" panose="00000500000000000000" pitchFamily="50" charset="0"/>
                <a:cs typeface="Helvetica"/>
              </a:rPr>
              <a:t>Go online to find out the cost of the materials you will need to produce/implement your product or deliver your service or dropship your product. </a:t>
            </a:r>
          </a:p>
          <a:p>
            <a:pPr algn="ctr"/>
            <a:endParaRPr lang="en-US" sz="2000" dirty="0">
              <a:solidFill>
                <a:schemeClr val="accent5"/>
              </a:solidFill>
              <a:latin typeface="Montserrat" panose="00000500000000000000" pitchFamily="50" charset="0"/>
              <a:cs typeface="Helvetica"/>
            </a:endParaRPr>
          </a:p>
          <a:p>
            <a:pPr algn="ctr"/>
            <a:r>
              <a:rPr lang="en-US" sz="2000" dirty="0">
                <a:solidFill>
                  <a:schemeClr val="accent5"/>
                </a:solidFill>
                <a:latin typeface="Montserrat" panose="00000500000000000000" pitchFamily="50" charset="0"/>
                <a:cs typeface="Helvetica"/>
              </a:rPr>
              <a:t>Shop around! </a:t>
            </a:r>
          </a:p>
          <a:p>
            <a:endParaRPr lang="en-US" sz="2000" dirty="0">
              <a:solidFill>
                <a:schemeClr val="accent5"/>
              </a:solidFill>
              <a:latin typeface="Montserrat" panose="00000500000000000000" pitchFamily="50" charset="0"/>
              <a:cs typeface="Helvetica"/>
            </a:endParaRPr>
          </a:p>
          <a:p>
            <a:endParaRPr lang="en-US" sz="2000" dirty="0">
              <a:solidFill>
                <a:schemeClr val="accent5"/>
              </a:solidFill>
              <a:latin typeface="Montserrat" panose="00000500000000000000" pitchFamily="50" charset="0"/>
              <a:cs typeface="Helvetica"/>
            </a:endParaRPr>
          </a:p>
        </p:txBody>
      </p:sp>
      <p:pic>
        <p:nvPicPr>
          <p:cNvPr id="7" name="Picture 6">
            <a:extLst>
              <a:ext uri="{FF2B5EF4-FFF2-40B4-BE49-F238E27FC236}">
                <a16:creationId xmlns:a16="http://schemas.microsoft.com/office/drawing/2014/main" id="{E8BBF5B2-2CEC-39B6-0DB4-3A62D31477B6}"/>
              </a:ext>
            </a:extLst>
          </p:cNvPr>
          <p:cNvPicPr>
            <a:picLocks noChangeAspect="1"/>
          </p:cNvPicPr>
          <p:nvPr/>
        </p:nvPicPr>
        <p:blipFill rotWithShape="1">
          <a:blip r:embed="rId3"/>
          <a:srcRect l="12663" t="37183" r="27883" b="10578"/>
          <a:stretch/>
        </p:blipFill>
        <p:spPr>
          <a:xfrm>
            <a:off x="1954863" y="3091579"/>
            <a:ext cx="6629400" cy="2656074"/>
          </a:xfrm>
          <a:prstGeom prst="rect">
            <a:avLst/>
          </a:prstGeom>
        </p:spPr>
      </p:pic>
      <p:sp>
        <p:nvSpPr>
          <p:cNvPr id="8" name="TextBox 4">
            <a:extLst>
              <a:ext uri="{FF2B5EF4-FFF2-40B4-BE49-F238E27FC236}">
                <a16:creationId xmlns:a16="http://schemas.microsoft.com/office/drawing/2014/main" id="{0D74A524-3092-9F65-600A-9E3C7AA519D7}"/>
              </a:ext>
            </a:extLst>
          </p:cNvPr>
          <p:cNvSpPr txBox="1"/>
          <p:nvPr/>
        </p:nvSpPr>
        <p:spPr>
          <a:xfrm>
            <a:off x="2654999" y="5744733"/>
            <a:ext cx="7191019" cy="33855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latin typeface="Montserrat"/>
              </a:rPr>
              <a:t>How much do you think you could sell your product or service for?</a:t>
            </a:r>
          </a:p>
        </p:txBody>
      </p:sp>
      <p:sp>
        <p:nvSpPr>
          <p:cNvPr id="3" name="Text Placeholder 1">
            <a:extLst>
              <a:ext uri="{FF2B5EF4-FFF2-40B4-BE49-F238E27FC236}">
                <a16:creationId xmlns:a16="http://schemas.microsoft.com/office/drawing/2014/main" id="{C04024F0-1020-F5F5-3CDF-636659D881CB}"/>
              </a:ext>
            </a:extLst>
          </p:cNvPr>
          <p:cNvSpPr>
            <a:spLocks noGrp="1"/>
          </p:cNvSpPr>
          <p:nvPr>
            <p:ph type="body" sz="quarter" idx="10"/>
          </p:nvPr>
        </p:nvSpPr>
        <p:spPr>
          <a:xfrm>
            <a:off x="1311636" y="410296"/>
            <a:ext cx="6906460" cy="657225"/>
          </a:xfrm>
        </p:spPr>
        <p:txBody>
          <a:bodyPr lIns="91440" tIns="45720" rIns="91440" bIns="45720" anchor="t"/>
          <a:lstStyle/>
          <a:p>
            <a:r>
              <a:rPr lang="en-US" sz="4400"/>
              <a:t>Supply Chain &amp; Costs</a:t>
            </a:r>
          </a:p>
        </p:txBody>
      </p:sp>
    </p:spTree>
    <p:extLst>
      <p:ext uri="{BB962C8B-B14F-4D97-AF65-F5344CB8AC3E}">
        <p14:creationId xmlns:p14="http://schemas.microsoft.com/office/powerpoint/2010/main" val="545171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E02D94F-2164-8F7F-5956-BC177B39BF88}"/>
              </a:ext>
            </a:extLst>
          </p:cNvPr>
          <p:cNvSpPr>
            <a:spLocks noGrp="1"/>
          </p:cNvSpPr>
          <p:nvPr>
            <p:ph type="body" sz="quarter" idx="10"/>
          </p:nvPr>
        </p:nvSpPr>
        <p:spPr/>
        <p:txBody>
          <a:bodyPr lIns="91440" tIns="45720" rIns="91440" bIns="45720" anchor="t"/>
          <a:lstStyle/>
          <a:p>
            <a:r>
              <a:rPr lang="en-US"/>
              <a:t>Provision Planning</a:t>
            </a:r>
          </a:p>
        </p:txBody>
      </p:sp>
      <p:sp>
        <p:nvSpPr>
          <p:cNvPr id="5" name="TextBox 1">
            <a:extLst>
              <a:ext uri="{FF2B5EF4-FFF2-40B4-BE49-F238E27FC236}">
                <a16:creationId xmlns:a16="http://schemas.microsoft.com/office/drawing/2014/main" id="{D2F68328-8A9E-FA51-1864-59EB8FC83512}"/>
              </a:ext>
            </a:extLst>
          </p:cNvPr>
          <p:cNvSpPr txBox="1"/>
          <p:nvPr/>
        </p:nvSpPr>
        <p:spPr>
          <a:xfrm>
            <a:off x="1011300" y="1717414"/>
            <a:ext cx="6562810" cy="378565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a:buChar char="q"/>
            </a:pPr>
            <a:r>
              <a:rPr lang="en-US" sz="2000">
                <a:solidFill>
                  <a:schemeClr val="accent6"/>
                </a:solidFill>
                <a:latin typeface="Montserrat"/>
                <a:cs typeface="Helvetica"/>
              </a:rPr>
              <a:t>Are materials/resources easily available?</a:t>
            </a:r>
            <a:endParaRPr lang="en-US">
              <a:solidFill>
                <a:schemeClr val="accent6"/>
              </a:solidFill>
            </a:endParaRPr>
          </a:p>
          <a:p>
            <a:pPr marL="342900" indent="-342900">
              <a:buFont typeface="Wingdings"/>
              <a:buChar char="q"/>
            </a:pPr>
            <a:r>
              <a:rPr lang="en-US" sz="2000">
                <a:solidFill>
                  <a:schemeClr val="accent6"/>
                </a:solidFill>
                <a:latin typeface="Montserrat"/>
                <a:cs typeface="Helvetica"/>
              </a:rPr>
              <a:t>Are there enough steps in production/implementation to involve the whole team?</a:t>
            </a:r>
          </a:p>
          <a:p>
            <a:pPr marL="342900" indent="-342900">
              <a:buFont typeface="Wingdings"/>
              <a:buChar char="q"/>
            </a:pPr>
            <a:r>
              <a:rPr lang="en-US" sz="2000">
                <a:solidFill>
                  <a:schemeClr val="accent6"/>
                </a:solidFill>
                <a:latin typeface="Montserrat"/>
                <a:cs typeface="Helvetica"/>
              </a:rPr>
              <a:t>Are special skills required? Does your team have those skills?</a:t>
            </a:r>
          </a:p>
          <a:p>
            <a:pPr marL="342900" indent="-342900">
              <a:buFont typeface="Wingdings"/>
              <a:buChar char="q"/>
            </a:pPr>
            <a:r>
              <a:rPr lang="en-US" sz="2000">
                <a:solidFill>
                  <a:schemeClr val="accent6"/>
                </a:solidFill>
                <a:latin typeface="Montserrat"/>
                <a:cs typeface="Helvetica"/>
              </a:rPr>
              <a:t>Are there licenses or certificates needs to provide this product?</a:t>
            </a:r>
          </a:p>
          <a:p>
            <a:pPr marL="342900" indent="-342900">
              <a:buFont typeface="Wingdings"/>
              <a:buChar char="q"/>
            </a:pPr>
            <a:r>
              <a:rPr lang="en-US" sz="2000">
                <a:solidFill>
                  <a:schemeClr val="accent6"/>
                </a:solidFill>
                <a:latin typeface="Montserrat"/>
                <a:cs typeface="Helvetica"/>
              </a:rPr>
              <a:t>Are there any issues with availability of materials/resources for this product or service?</a:t>
            </a:r>
          </a:p>
          <a:p>
            <a:endParaRPr lang="en-US" sz="2000">
              <a:solidFill>
                <a:schemeClr val="accent5"/>
              </a:solidFill>
              <a:latin typeface="Montserrat" panose="00000500000000000000" pitchFamily="50" charset="0"/>
              <a:cs typeface="Helvetica"/>
            </a:endParaRPr>
          </a:p>
          <a:p>
            <a:endParaRPr lang="en-US" sz="2000">
              <a:solidFill>
                <a:schemeClr val="accent5"/>
              </a:solidFill>
              <a:latin typeface="Montserrat" panose="00000500000000000000" pitchFamily="50" charset="0"/>
              <a:cs typeface="Helvetica"/>
            </a:endParaRPr>
          </a:p>
        </p:txBody>
      </p:sp>
      <p:pic>
        <p:nvPicPr>
          <p:cNvPr id="6" name="Picture 5">
            <a:extLst>
              <a:ext uri="{FF2B5EF4-FFF2-40B4-BE49-F238E27FC236}">
                <a16:creationId xmlns:a16="http://schemas.microsoft.com/office/drawing/2014/main" id="{65500447-9A46-49EC-48F0-65928B3BC47F}"/>
              </a:ext>
            </a:extLst>
          </p:cNvPr>
          <p:cNvPicPr>
            <a:picLocks noChangeAspect="1"/>
          </p:cNvPicPr>
          <p:nvPr/>
        </p:nvPicPr>
        <p:blipFill>
          <a:blip r:embed="rId3"/>
          <a:stretch>
            <a:fillRect/>
          </a:stretch>
        </p:blipFill>
        <p:spPr>
          <a:xfrm>
            <a:off x="7635781" y="2126173"/>
            <a:ext cx="4237087" cy="3475021"/>
          </a:xfrm>
          <a:prstGeom prst="rect">
            <a:avLst/>
          </a:prstGeom>
        </p:spPr>
      </p:pic>
    </p:spTree>
    <p:extLst>
      <p:ext uri="{BB962C8B-B14F-4D97-AF65-F5344CB8AC3E}">
        <p14:creationId xmlns:p14="http://schemas.microsoft.com/office/powerpoint/2010/main" val="1213426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4C7602-B4D2-47E1-D110-971ED8E02D69}"/>
              </a:ext>
            </a:extLst>
          </p:cNvPr>
          <p:cNvSpPr>
            <a:spLocks noGrp="1"/>
          </p:cNvSpPr>
          <p:nvPr>
            <p:ph type="body" sz="quarter" idx="10"/>
          </p:nvPr>
        </p:nvSpPr>
        <p:spPr/>
        <p:txBody>
          <a:bodyPr lIns="91440" tIns="45720" rIns="91440" bIns="45720" anchor="t"/>
          <a:lstStyle/>
          <a:p>
            <a:r>
              <a:rPr lang="en-US"/>
              <a:t>Get Ready To Pitch</a:t>
            </a:r>
          </a:p>
        </p:txBody>
      </p:sp>
      <p:pic>
        <p:nvPicPr>
          <p:cNvPr id="5" name="Picture 5" descr="A picture containing text&#10;&#10;Description automatically generated">
            <a:extLst>
              <a:ext uri="{FF2B5EF4-FFF2-40B4-BE49-F238E27FC236}">
                <a16:creationId xmlns:a16="http://schemas.microsoft.com/office/drawing/2014/main" id="{AFEFA73F-CB36-8EA2-E844-41EC35F92E71}"/>
              </a:ext>
            </a:extLst>
          </p:cNvPr>
          <p:cNvPicPr>
            <a:picLocks noGrp="1" noChangeAspect="1"/>
          </p:cNvPicPr>
          <p:nvPr>
            <p:ph type="pic" sz="quarter" idx="11"/>
          </p:nvPr>
        </p:nvPicPr>
        <p:blipFill rotWithShape="1">
          <a:blip r:embed="rId3"/>
          <a:srcRect t="12462" b="12462"/>
          <a:stretch/>
        </p:blipFill>
        <p:spPr>
          <a:xfrm>
            <a:off x="717418" y="2505221"/>
            <a:ext cx="3328580" cy="2551387"/>
          </a:xfrm>
        </p:spPr>
      </p:pic>
      <p:sp>
        <p:nvSpPr>
          <p:cNvPr id="4" name="Text Placeholder 3">
            <a:extLst>
              <a:ext uri="{FF2B5EF4-FFF2-40B4-BE49-F238E27FC236}">
                <a16:creationId xmlns:a16="http://schemas.microsoft.com/office/drawing/2014/main" id="{E186DBA0-88E6-2340-3512-4F32BE9380E9}"/>
              </a:ext>
            </a:extLst>
          </p:cNvPr>
          <p:cNvSpPr>
            <a:spLocks noGrp="1"/>
          </p:cNvSpPr>
          <p:nvPr>
            <p:ph type="body" sz="quarter" idx="12"/>
          </p:nvPr>
        </p:nvSpPr>
        <p:spPr>
          <a:xfrm>
            <a:off x="1461497" y="1490212"/>
            <a:ext cx="5515319" cy="666301"/>
          </a:xfrm>
        </p:spPr>
        <p:txBody>
          <a:bodyPr lIns="91440" tIns="45720" rIns="91440" bIns="45720" anchor="t"/>
          <a:lstStyle/>
          <a:p>
            <a:r>
              <a:rPr lang="en-US" sz="3200">
                <a:solidFill>
                  <a:schemeClr val="accent6"/>
                </a:solidFill>
              </a:rPr>
              <a:t>Prepare your Pitch! </a:t>
            </a:r>
          </a:p>
        </p:txBody>
      </p:sp>
      <p:sp>
        <p:nvSpPr>
          <p:cNvPr id="6" name="TextBox 5">
            <a:extLst>
              <a:ext uri="{FF2B5EF4-FFF2-40B4-BE49-F238E27FC236}">
                <a16:creationId xmlns:a16="http://schemas.microsoft.com/office/drawing/2014/main" id="{9D3DF629-8560-C527-653A-2097A40E18A2}"/>
              </a:ext>
            </a:extLst>
          </p:cNvPr>
          <p:cNvSpPr txBox="1"/>
          <p:nvPr/>
        </p:nvSpPr>
        <p:spPr>
          <a:xfrm>
            <a:off x="4428565" y="2144922"/>
            <a:ext cx="7257754"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accent6"/>
                </a:solidFill>
              </a:rPr>
              <a:t>In 2 or 3 weeks, students will be pitching their product ideas to be considered by their team.</a:t>
            </a:r>
          </a:p>
          <a:p>
            <a:pPr marL="285750" indent="-285750">
              <a:buFont typeface="Arial"/>
              <a:buChar char="•"/>
            </a:pPr>
            <a:r>
              <a:rPr lang="en-US" sz="2000" dirty="0">
                <a:solidFill>
                  <a:schemeClr val="accent6"/>
                </a:solidFill>
              </a:rPr>
              <a:t>You will have maximum of two minutes to pitch your product or service idea. </a:t>
            </a:r>
          </a:p>
          <a:p>
            <a:pPr marL="285750" indent="-285750">
              <a:buFont typeface="Arial"/>
              <a:buChar char="•"/>
            </a:pPr>
            <a:r>
              <a:rPr lang="en-US" sz="2000" dirty="0">
                <a:solidFill>
                  <a:schemeClr val="accent6"/>
                </a:solidFill>
              </a:rPr>
              <a:t>Your Product or Service Research worksheet should be used to create a six slide "Pitch Deck". </a:t>
            </a:r>
          </a:p>
          <a:p>
            <a:pPr marL="285750" indent="-285750">
              <a:buFont typeface="Arial"/>
              <a:buChar char="•"/>
            </a:pPr>
            <a:r>
              <a:rPr lang="en-US" sz="2000" dirty="0">
                <a:solidFill>
                  <a:schemeClr val="accent6"/>
                </a:solidFill>
              </a:rPr>
              <a:t>You must hand in the worksheet or a printed "Pitch Deck" to be eligible to share your idea.</a:t>
            </a:r>
          </a:p>
          <a:p>
            <a:pPr marL="285750" indent="-285750">
              <a:buFont typeface="Arial"/>
              <a:buChar char="•"/>
            </a:pPr>
            <a:r>
              <a:rPr lang="en-US" sz="2000" dirty="0">
                <a:solidFill>
                  <a:schemeClr val="accent6"/>
                </a:solidFill>
              </a:rPr>
              <a:t>Be creative! Have a prototype if possible. </a:t>
            </a:r>
          </a:p>
          <a:p>
            <a:pPr marL="285750" indent="-285750">
              <a:buFont typeface="Arial"/>
              <a:buChar char="•"/>
            </a:pPr>
            <a:r>
              <a:rPr lang="en-US" sz="2000" dirty="0">
                <a:solidFill>
                  <a:schemeClr val="accent6"/>
                </a:solidFill>
              </a:rPr>
              <a:t>Your peers will be evaluating pitches. Mentors will tally up scores to determine the top product or service. </a:t>
            </a:r>
          </a:p>
        </p:txBody>
      </p:sp>
      <p:pic>
        <p:nvPicPr>
          <p:cNvPr id="7" name="Picture 6" descr="Icon&#10;&#10;Description automatically generated">
            <a:extLst>
              <a:ext uri="{FF2B5EF4-FFF2-40B4-BE49-F238E27FC236}">
                <a16:creationId xmlns:a16="http://schemas.microsoft.com/office/drawing/2014/main" id="{BA780D00-50AD-D83B-D2C7-D6765A9598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0271" y="1141504"/>
            <a:ext cx="1143739" cy="1143739"/>
          </a:xfrm>
          <a:prstGeom prst="rect">
            <a:avLst/>
          </a:prstGeom>
        </p:spPr>
      </p:pic>
    </p:spTree>
    <p:extLst>
      <p:ext uri="{BB962C8B-B14F-4D97-AF65-F5344CB8AC3E}">
        <p14:creationId xmlns:p14="http://schemas.microsoft.com/office/powerpoint/2010/main" val="36020536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D61152-A7A3-2506-BC1E-BE19A3618DBF}"/>
              </a:ext>
            </a:extLst>
          </p:cNvPr>
          <p:cNvSpPr>
            <a:spLocks noGrp="1"/>
          </p:cNvSpPr>
          <p:nvPr>
            <p:ph type="body" sz="quarter" idx="10"/>
          </p:nvPr>
        </p:nvSpPr>
        <p:spPr>
          <a:xfrm>
            <a:off x="1311636" y="410296"/>
            <a:ext cx="6575781" cy="743489"/>
          </a:xfrm>
        </p:spPr>
        <p:txBody>
          <a:bodyPr lIns="91440" tIns="45720" rIns="91440" bIns="45720" anchor="t"/>
          <a:lstStyle/>
          <a:p>
            <a:r>
              <a:rPr lang="en-US" sz="4800"/>
              <a:t>Get Ready To Pitch </a:t>
            </a:r>
          </a:p>
        </p:txBody>
      </p:sp>
      <p:sp>
        <p:nvSpPr>
          <p:cNvPr id="4" name="Text Placeholder 3">
            <a:extLst>
              <a:ext uri="{FF2B5EF4-FFF2-40B4-BE49-F238E27FC236}">
                <a16:creationId xmlns:a16="http://schemas.microsoft.com/office/drawing/2014/main" id="{B95D98D3-8F02-EE4D-9E52-A86EC1EFA03F}"/>
              </a:ext>
            </a:extLst>
          </p:cNvPr>
          <p:cNvSpPr>
            <a:spLocks noGrp="1"/>
          </p:cNvSpPr>
          <p:nvPr>
            <p:ph type="body" sz="quarter" idx="12"/>
          </p:nvPr>
        </p:nvSpPr>
        <p:spPr>
          <a:xfrm>
            <a:off x="2026034" y="1908730"/>
            <a:ext cx="5869810" cy="731672"/>
          </a:xfrm>
        </p:spPr>
        <p:txBody>
          <a:bodyPr lIns="91440" tIns="45720" rIns="91440" bIns="45720" anchor="t"/>
          <a:lstStyle/>
          <a:p>
            <a:r>
              <a:rPr lang="en-US" sz="3200">
                <a:solidFill>
                  <a:schemeClr val="accent6"/>
                </a:solidFill>
              </a:rPr>
              <a:t>Great Pitches Include: </a:t>
            </a:r>
          </a:p>
        </p:txBody>
      </p:sp>
      <p:sp>
        <p:nvSpPr>
          <p:cNvPr id="5" name="TextBox 4">
            <a:extLst>
              <a:ext uri="{FF2B5EF4-FFF2-40B4-BE49-F238E27FC236}">
                <a16:creationId xmlns:a16="http://schemas.microsoft.com/office/drawing/2014/main" id="{EF2B9106-E350-3CEB-C02D-BAF02B589BC5}"/>
              </a:ext>
            </a:extLst>
          </p:cNvPr>
          <p:cNvSpPr txBox="1"/>
          <p:nvPr/>
        </p:nvSpPr>
        <p:spPr>
          <a:xfrm>
            <a:off x="4896614" y="2648803"/>
            <a:ext cx="6006589"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ü"/>
            </a:pPr>
            <a:r>
              <a:rPr lang="en-US" sz="2000">
                <a:solidFill>
                  <a:schemeClr val="accent6"/>
                </a:solidFill>
              </a:rPr>
              <a:t>A clear description of the product or service</a:t>
            </a:r>
            <a:endParaRPr lang="en-US"/>
          </a:p>
          <a:p>
            <a:pPr marL="342900" indent="-342900">
              <a:buFont typeface="Wingdings"/>
              <a:buChar char="ü"/>
            </a:pPr>
            <a:r>
              <a:rPr lang="en-US" sz="2000">
                <a:solidFill>
                  <a:schemeClr val="accent6"/>
                </a:solidFill>
              </a:rPr>
              <a:t>Target market and competitive advantage</a:t>
            </a:r>
          </a:p>
          <a:p>
            <a:pPr marL="342900" indent="-342900">
              <a:buFont typeface="Wingdings"/>
              <a:buChar char="ü"/>
            </a:pPr>
            <a:r>
              <a:rPr lang="en-US" sz="2000">
                <a:solidFill>
                  <a:schemeClr val="accent6"/>
                </a:solidFill>
              </a:rPr>
              <a:t>Approximate production or set-up costs</a:t>
            </a:r>
          </a:p>
          <a:p>
            <a:pPr marL="342900" indent="-342900">
              <a:buFont typeface="Wingdings"/>
              <a:buChar char="ü"/>
            </a:pPr>
            <a:r>
              <a:rPr lang="en-US" sz="2000">
                <a:solidFill>
                  <a:schemeClr val="accent6"/>
                </a:solidFill>
              </a:rPr>
              <a:t>Suggested selling price and estimated break-even number</a:t>
            </a:r>
          </a:p>
          <a:p>
            <a:pPr marL="342900" indent="-342900">
              <a:buFont typeface="Wingdings"/>
              <a:buChar char="ü"/>
            </a:pPr>
            <a:r>
              <a:rPr lang="en-US" sz="2000">
                <a:solidFill>
                  <a:schemeClr val="accent6"/>
                </a:solidFill>
              </a:rPr>
              <a:t>Fun tag line to promote the product or service</a:t>
            </a:r>
          </a:p>
        </p:txBody>
      </p:sp>
      <p:pic>
        <p:nvPicPr>
          <p:cNvPr id="6" name="Picture 5" descr="Icon&#10;&#10;Description automatically generated">
            <a:extLst>
              <a:ext uri="{FF2B5EF4-FFF2-40B4-BE49-F238E27FC236}">
                <a16:creationId xmlns:a16="http://schemas.microsoft.com/office/drawing/2014/main" id="{938CB8BA-94CD-2A11-7FB6-64527DB418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8989" y="1817238"/>
            <a:ext cx="3717285" cy="3674154"/>
          </a:xfrm>
          <a:prstGeom prst="rect">
            <a:avLst/>
          </a:prstGeom>
        </p:spPr>
      </p:pic>
    </p:spTree>
    <p:extLst>
      <p:ext uri="{BB962C8B-B14F-4D97-AF65-F5344CB8AC3E}">
        <p14:creationId xmlns:p14="http://schemas.microsoft.com/office/powerpoint/2010/main" val="31545230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7B9CA84-E204-794C-A177-F7B9B72A600D}"/>
              </a:ext>
            </a:extLst>
          </p:cNvPr>
          <p:cNvSpPr>
            <a:spLocks noGrp="1"/>
          </p:cNvSpPr>
          <p:nvPr>
            <p:ph type="body" sz="quarter" idx="10"/>
          </p:nvPr>
        </p:nvSpPr>
        <p:spPr>
          <a:xfrm>
            <a:off x="1470235" y="438602"/>
            <a:ext cx="6799304" cy="1088545"/>
          </a:xfrm>
        </p:spPr>
        <p:txBody>
          <a:bodyPr lIns="91440" tIns="45720" rIns="91440" bIns="45720" anchor="t"/>
          <a:lstStyle/>
          <a:p>
            <a:r>
              <a:rPr lang="en-US" sz="4400"/>
              <a:t>Product and Service Guidelines</a:t>
            </a:r>
          </a:p>
        </p:txBody>
      </p:sp>
      <p:sp>
        <p:nvSpPr>
          <p:cNvPr id="5" name="TextBox 4">
            <a:extLst>
              <a:ext uri="{FF2B5EF4-FFF2-40B4-BE49-F238E27FC236}">
                <a16:creationId xmlns:a16="http://schemas.microsoft.com/office/drawing/2014/main" id="{88261A24-84FD-284A-FF32-26F6492D4927}"/>
              </a:ext>
            </a:extLst>
          </p:cNvPr>
          <p:cNvSpPr txBox="1"/>
          <p:nvPr/>
        </p:nvSpPr>
        <p:spPr>
          <a:xfrm>
            <a:off x="1737189" y="2390685"/>
            <a:ext cx="6523724"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The product or service should: </a:t>
            </a:r>
          </a:p>
          <a:p>
            <a:pPr marL="285750" indent="-285750">
              <a:buFont typeface="Wingdings"/>
              <a:buChar char="ü"/>
            </a:pPr>
            <a:r>
              <a:rPr lang="en-US" sz="2000"/>
              <a:t>Fill a need (or at least a perceived need), </a:t>
            </a:r>
          </a:p>
          <a:p>
            <a:pPr marL="285750" indent="-285750">
              <a:buFont typeface="Wingdings"/>
              <a:buChar char="ü"/>
            </a:pPr>
            <a:r>
              <a:rPr lang="en-US" sz="2000"/>
              <a:t>Be something customers are willing to pay  for, </a:t>
            </a:r>
          </a:p>
          <a:p>
            <a:pPr marL="285750" indent="-285750">
              <a:buFont typeface="Wingdings"/>
              <a:buChar char="ü"/>
            </a:pPr>
            <a:r>
              <a:rPr lang="en-US" sz="2000"/>
              <a:t>Be something that Company members are passionate about. </a:t>
            </a:r>
          </a:p>
        </p:txBody>
      </p:sp>
      <p:pic>
        <p:nvPicPr>
          <p:cNvPr id="7" name="Picture 6" descr="A picture containing blur&#10;&#10;Description automatically generated">
            <a:extLst>
              <a:ext uri="{FF2B5EF4-FFF2-40B4-BE49-F238E27FC236}">
                <a16:creationId xmlns:a16="http://schemas.microsoft.com/office/drawing/2014/main" id="{571A0993-1724-1B79-83DD-BFDF0A6A30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3727" y="982874"/>
            <a:ext cx="4428847" cy="4429863"/>
          </a:xfrm>
          <a:prstGeom prst="rect">
            <a:avLst/>
          </a:prstGeom>
        </p:spPr>
      </p:pic>
    </p:spTree>
    <p:extLst>
      <p:ext uri="{BB962C8B-B14F-4D97-AF65-F5344CB8AC3E}">
        <p14:creationId xmlns:p14="http://schemas.microsoft.com/office/powerpoint/2010/main" val="2611246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24730" y="439051"/>
            <a:ext cx="8286687" cy="657225"/>
          </a:xfrm>
        </p:spPr>
        <p:txBody>
          <a:bodyPr lIns="91440" tIns="45720" rIns="91440" bIns="45720" anchor="t"/>
          <a:lstStyle/>
          <a:p>
            <a:r>
              <a:rPr lang="en-US" sz="3200"/>
              <a:t>Product and Service Guidelines</a:t>
            </a:r>
          </a:p>
        </p:txBody>
      </p:sp>
      <p:sp>
        <p:nvSpPr>
          <p:cNvPr id="3" name="TextBox 2">
            <a:extLst>
              <a:ext uri="{FF2B5EF4-FFF2-40B4-BE49-F238E27FC236}">
                <a16:creationId xmlns:a16="http://schemas.microsoft.com/office/drawing/2014/main" id="{45370B3E-675E-F84D-FA4E-6E07E5A5C75E}"/>
              </a:ext>
            </a:extLst>
          </p:cNvPr>
          <p:cNvSpPr txBox="1"/>
          <p:nvPr/>
        </p:nvSpPr>
        <p:spPr>
          <a:xfrm>
            <a:off x="3426500" y="2318192"/>
            <a:ext cx="8081636"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Fill a need (or at least a perceived need), </a:t>
            </a:r>
            <a:endParaRPr lang="en-US" sz="2800" b="1"/>
          </a:p>
          <a:p>
            <a:endParaRPr lang="en-US" sz="2400"/>
          </a:p>
          <a:p>
            <a:r>
              <a:rPr lang="en-US" sz="2400"/>
              <a:t>Be something customers are willing to pay for,</a:t>
            </a:r>
          </a:p>
          <a:p>
            <a:endParaRPr lang="en-US" sz="2400"/>
          </a:p>
          <a:p>
            <a:r>
              <a:rPr lang="en-US" sz="2400"/>
              <a:t>Be something that Company members are passionate about. </a:t>
            </a:r>
          </a:p>
          <a:p>
            <a:endParaRPr lang="en-US" sz="2400"/>
          </a:p>
          <a:p>
            <a:r>
              <a:rPr lang="en-US" sz="2400"/>
              <a:t>Be able to make revenue</a:t>
            </a:r>
          </a:p>
        </p:txBody>
      </p:sp>
      <p:pic>
        <p:nvPicPr>
          <p:cNvPr id="5" name="Picture 4" descr="Logo&#10;&#10;Description automatically generated">
            <a:extLst>
              <a:ext uri="{FF2B5EF4-FFF2-40B4-BE49-F238E27FC236}">
                <a16:creationId xmlns:a16="http://schemas.microsoft.com/office/drawing/2014/main" id="{094F80A2-69FA-F6C6-8D47-8B4AACA138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7571" y="3613305"/>
            <a:ext cx="1143739" cy="1142723"/>
          </a:xfrm>
          <a:prstGeom prst="rect">
            <a:avLst/>
          </a:prstGeom>
        </p:spPr>
      </p:pic>
      <p:pic>
        <p:nvPicPr>
          <p:cNvPr id="7" name="Picture 6" descr="Icon&#10;&#10;Description automatically generated">
            <a:extLst>
              <a:ext uri="{FF2B5EF4-FFF2-40B4-BE49-F238E27FC236}">
                <a16:creationId xmlns:a16="http://schemas.microsoft.com/office/drawing/2014/main" id="{1FBC5A0C-2F24-111F-B216-637C3A29D9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8044" y="1900972"/>
            <a:ext cx="1143739" cy="1142723"/>
          </a:xfrm>
          <a:prstGeom prst="rect">
            <a:avLst/>
          </a:prstGeom>
        </p:spPr>
      </p:pic>
      <p:pic>
        <p:nvPicPr>
          <p:cNvPr id="9" name="Picture 8" descr="Icon&#10;&#10;Description automatically generated">
            <a:extLst>
              <a:ext uri="{FF2B5EF4-FFF2-40B4-BE49-F238E27FC236}">
                <a16:creationId xmlns:a16="http://schemas.microsoft.com/office/drawing/2014/main" id="{C358EB81-D298-570F-CE75-1F44036666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4131" y="2796500"/>
            <a:ext cx="1143739" cy="1143739"/>
          </a:xfrm>
          <a:prstGeom prst="rect">
            <a:avLst/>
          </a:prstGeom>
        </p:spPr>
      </p:pic>
      <p:pic>
        <p:nvPicPr>
          <p:cNvPr id="11" name="Picture 10" descr="Icon&#10;&#10;Description automatically generated with medium confidence">
            <a:extLst>
              <a:ext uri="{FF2B5EF4-FFF2-40B4-BE49-F238E27FC236}">
                <a16:creationId xmlns:a16="http://schemas.microsoft.com/office/drawing/2014/main" id="{0DA03E86-B0F2-447D-0873-87F67F356F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04112" y="4454455"/>
            <a:ext cx="1143739" cy="1142723"/>
          </a:xfrm>
          <a:prstGeom prst="rect">
            <a:avLst/>
          </a:prstGeom>
        </p:spPr>
      </p:pic>
      <p:sp>
        <p:nvSpPr>
          <p:cNvPr id="12" name="TextBox 11">
            <a:extLst>
              <a:ext uri="{FF2B5EF4-FFF2-40B4-BE49-F238E27FC236}">
                <a16:creationId xmlns:a16="http://schemas.microsoft.com/office/drawing/2014/main" id="{50FCC9DB-FED8-CA83-CE8A-056F94B041B8}"/>
              </a:ext>
            </a:extLst>
          </p:cNvPr>
          <p:cNvSpPr txBox="1"/>
          <p:nvPr/>
        </p:nvSpPr>
        <p:spPr>
          <a:xfrm>
            <a:off x="2510287" y="1590135"/>
            <a:ext cx="512984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The product or service should: </a:t>
            </a:r>
            <a:endParaRPr lang="en-US" sz="2400"/>
          </a:p>
        </p:txBody>
      </p:sp>
    </p:spTree>
    <p:extLst>
      <p:ext uri="{BB962C8B-B14F-4D97-AF65-F5344CB8AC3E}">
        <p14:creationId xmlns:p14="http://schemas.microsoft.com/office/powerpoint/2010/main" val="38490488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54768" y="439051"/>
            <a:ext cx="8286687" cy="657225"/>
          </a:xfrm>
        </p:spPr>
        <p:txBody>
          <a:bodyPr lIns="91440" tIns="45720" rIns="91440" bIns="45720" anchor="t"/>
          <a:lstStyle/>
          <a:p>
            <a:r>
              <a:rPr lang="en-US" sz="3200"/>
              <a:t>Example of Restrictions </a:t>
            </a:r>
          </a:p>
        </p:txBody>
      </p:sp>
      <p:sp>
        <p:nvSpPr>
          <p:cNvPr id="3" name="TextBox 2">
            <a:extLst>
              <a:ext uri="{FF2B5EF4-FFF2-40B4-BE49-F238E27FC236}">
                <a16:creationId xmlns:a16="http://schemas.microsoft.com/office/drawing/2014/main" id="{45370B3E-675E-F84D-FA4E-6E07E5A5C75E}"/>
              </a:ext>
            </a:extLst>
          </p:cNvPr>
          <p:cNvSpPr txBox="1"/>
          <p:nvPr/>
        </p:nvSpPr>
        <p:spPr>
          <a:xfrm>
            <a:off x="2865783" y="2433211"/>
            <a:ext cx="808163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a:p>
          <a:p>
            <a:pPr marL="285750" indent="-285750">
              <a:buFont typeface="Wingdings"/>
              <a:buChar char="ü"/>
            </a:pPr>
            <a:endParaRPr lang="en-US" sz="2400"/>
          </a:p>
        </p:txBody>
      </p:sp>
      <p:sp>
        <p:nvSpPr>
          <p:cNvPr id="4" name="TextBox 3">
            <a:extLst>
              <a:ext uri="{FF2B5EF4-FFF2-40B4-BE49-F238E27FC236}">
                <a16:creationId xmlns:a16="http://schemas.microsoft.com/office/drawing/2014/main" id="{33633289-3FEC-B2EA-8AC8-6550543F4289}"/>
              </a:ext>
            </a:extLst>
          </p:cNvPr>
          <p:cNvSpPr txBox="1"/>
          <p:nvPr/>
        </p:nvSpPr>
        <p:spPr>
          <a:xfrm>
            <a:off x="2504160" y="1438361"/>
            <a:ext cx="8562654"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Food and cosmetic items of any kind</a:t>
            </a:r>
            <a:endParaRPr lang="en-US" dirty="0"/>
          </a:p>
          <a:p>
            <a:endParaRPr lang="en-US" sz="2000" dirty="0"/>
          </a:p>
          <a:p>
            <a:r>
              <a:rPr lang="en-US" sz="2000" dirty="0"/>
              <a:t>Events are not allowed</a:t>
            </a:r>
          </a:p>
          <a:p>
            <a:endParaRPr lang="en-US" sz="2000" dirty="0"/>
          </a:p>
          <a:p>
            <a:r>
              <a:rPr lang="en-US" sz="2000" dirty="0"/>
              <a:t>Products should not misrepresent JA values/beliefs in any way</a:t>
            </a:r>
          </a:p>
          <a:p>
            <a:endParaRPr lang="en-US" sz="2000" dirty="0"/>
          </a:p>
          <a:p>
            <a:r>
              <a:rPr lang="en-US" sz="2000" dirty="0"/>
              <a:t>Products and Services must be in good taste and cannot be offensive to the general public including , but not limited to, racial, gender, sexual or religious sensitivities. </a:t>
            </a:r>
          </a:p>
          <a:p>
            <a:endParaRPr lang="en-US" sz="2000" dirty="0"/>
          </a:p>
          <a:p>
            <a:endParaRPr lang="en-US" sz="2000" dirty="0"/>
          </a:p>
        </p:txBody>
      </p:sp>
      <p:sp>
        <p:nvSpPr>
          <p:cNvPr id="9" name="TextBox 8">
            <a:extLst>
              <a:ext uri="{FF2B5EF4-FFF2-40B4-BE49-F238E27FC236}">
                <a16:creationId xmlns:a16="http://schemas.microsoft.com/office/drawing/2014/main" id="{66C05A44-F0BF-E05F-73C5-62D84694625F}"/>
              </a:ext>
            </a:extLst>
          </p:cNvPr>
          <p:cNvSpPr txBox="1"/>
          <p:nvPr/>
        </p:nvSpPr>
        <p:spPr>
          <a:xfrm>
            <a:off x="1460740" y="5055080"/>
            <a:ext cx="950055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cs typeface="Segoe UI"/>
              </a:rPr>
              <a:t>​</a:t>
            </a:r>
            <a:r>
              <a:rPr lang="en-US" sz="2000">
                <a:cs typeface="Segoe UI"/>
              </a:rPr>
              <a:t>For list of restriction and full product and service guidelines, review the document </a:t>
            </a:r>
            <a:r>
              <a:rPr lang="en-US" sz="2000" b="1">
                <a:solidFill>
                  <a:schemeClr val="accent3"/>
                </a:solidFill>
                <a:cs typeface="Segoe UI"/>
              </a:rPr>
              <a:t>"Product and Service Guidelines" </a:t>
            </a:r>
            <a:endParaRPr lang="en-US" b="1">
              <a:solidFill>
                <a:schemeClr val="accent3"/>
              </a:solidFill>
            </a:endParaRPr>
          </a:p>
        </p:txBody>
      </p:sp>
      <p:sp>
        <p:nvSpPr>
          <p:cNvPr id="12" name="&quot;Not Allowed&quot; Symbol 11">
            <a:extLst>
              <a:ext uri="{FF2B5EF4-FFF2-40B4-BE49-F238E27FC236}">
                <a16:creationId xmlns:a16="http://schemas.microsoft.com/office/drawing/2014/main" id="{F0873168-1050-AE5D-AB55-14BA626733B2}"/>
              </a:ext>
            </a:extLst>
          </p:cNvPr>
          <p:cNvSpPr/>
          <p:nvPr/>
        </p:nvSpPr>
        <p:spPr>
          <a:xfrm>
            <a:off x="2069415" y="3313656"/>
            <a:ext cx="466164" cy="433299"/>
          </a:xfrm>
          <a:prstGeom prst="noSmoking">
            <a:avLst>
              <a:gd name="adj" fmla="val 2048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quot;Not Allowed&quot; Symbol 12">
            <a:extLst>
              <a:ext uri="{FF2B5EF4-FFF2-40B4-BE49-F238E27FC236}">
                <a16:creationId xmlns:a16="http://schemas.microsoft.com/office/drawing/2014/main" id="{D79223FD-8254-0BAB-9E9F-335FF10E5DEE}"/>
              </a:ext>
            </a:extLst>
          </p:cNvPr>
          <p:cNvSpPr/>
          <p:nvPr/>
        </p:nvSpPr>
        <p:spPr>
          <a:xfrm>
            <a:off x="2069415" y="2005531"/>
            <a:ext cx="466164" cy="433299"/>
          </a:xfrm>
          <a:prstGeom prst="noSmoking">
            <a:avLst>
              <a:gd name="adj" fmla="val 2048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quot;Not Allowed&quot; Symbol 13">
            <a:extLst>
              <a:ext uri="{FF2B5EF4-FFF2-40B4-BE49-F238E27FC236}">
                <a16:creationId xmlns:a16="http://schemas.microsoft.com/office/drawing/2014/main" id="{53C141D1-D3EF-C795-A855-37A0A5D7B6B6}"/>
              </a:ext>
            </a:extLst>
          </p:cNvPr>
          <p:cNvSpPr/>
          <p:nvPr/>
        </p:nvSpPr>
        <p:spPr>
          <a:xfrm>
            <a:off x="2069415" y="2632059"/>
            <a:ext cx="466164" cy="433299"/>
          </a:xfrm>
          <a:prstGeom prst="noSmoking">
            <a:avLst>
              <a:gd name="adj" fmla="val 2048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quot;Not Allowed&quot; Symbol 14">
            <a:extLst>
              <a:ext uri="{FF2B5EF4-FFF2-40B4-BE49-F238E27FC236}">
                <a16:creationId xmlns:a16="http://schemas.microsoft.com/office/drawing/2014/main" id="{DB90FF2E-9781-CC10-FEED-F2355766D735}"/>
              </a:ext>
            </a:extLst>
          </p:cNvPr>
          <p:cNvSpPr/>
          <p:nvPr/>
        </p:nvSpPr>
        <p:spPr>
          <a:xfrm>
            <a:off x="2069415" y="1462778"/>
            <a:ext cx="466164" cy="433299"/>
          </a:xfrm>
          <a:prstGeom prst="noSmoking">
            <a:avLst>
              <a:gd name="adj" fmla="val 2048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500456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Company Program Cycle: ELECT</a:t>
            </a:r>
          </a:p>
        </p:txBody>
      </p:sp>
      <p:sp>
        <p:nvSpPr>
          <p:cNvPr id="3" name="TextBox 2">
            <a:extLst>
              <a:ext uri="{FF2B5EF4-FFF2-40B4-BE49-F238E27FC236}">
                <a16:creationId xmlns:a16="http://schemas.microsoft.com/office/drawing/2014/main" id="{ADA4BD97-9570-9264-A531-538A16936254}"/>
              </a:ext>
            </a:extLst>
          </p:cNvPr>
          <p:cNvSpPr txBox="1"/>
          <p:nvPr/>
        </p:nvSpPr>
        <p:spPr>
          <a:xfrm>
            <a:off x="6779262" y="1028343"/>
            <a:ext cx="4606119"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85F74"/>
                </a:solidFill>
                <a:effectLst/>
                <a:uLnTx/>
                <a:uFillTx/>
                <a:latin typeface="Montserrat"/>
                <a:ea typeface="+mn-ea"/>
                <a:cs typeface="+mn-cs"/>
              </a:rPr>
              <a:t>Elections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85F74"/>
                </a:solidFill>
                <a:effectLst/>
                <a:uLnTx/>
                <a:uFillTx/>
                <a:latin typeface="Montserrat"/>
                <a:ea typeface="+mn-ea"/>
                <a:cs typeface="+mn-cs"/>
              </a:rPr>
              <a:t>Each team will elect an executive team consisting of the positions on the next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5F74"/>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85F74"/>
                </a:solidFill>
                <a:effectLst/>
                <a:uLnTx/>
                <a:uFillTx/>
                <a:latin typeface="Montserrat"/>
                <a:ea typeface="+mn-ea"/>
                <a:cs typeface="+mn-cs"/>
              </a:rPr>
              <a:t>To be elected, students must submit </a:t>
            </a:r>
            <a:r>
              <a:rPr kumimoji="0" lang="en-US" sz="1800" b="1" i="0" u="none" strike="noStrike" kern="1200" cap="none" spc="0" normalizeH="0" baseline="0" noProof="0" dirty="0">
                <a:ln>
                  <a:noFill/>
                </a:ln>
                <a:solidFill>
                  <a:srgbClr val="285F74"/>
                </a:solidFill>
                <a:effectLst/>
                <a:uLnTx/>
                <a:uFillTx/>
                <a:latin typeface="Montserrat"/>
                <a:ea typeface="+mn-ea"/>
                <a:cs typeface="+mn-cs"/>
              </a:rPr>
              <a:t>an application form </a:t>
            </a:r>
            <a:r>
              <a:rPr kumimoji="0" lang="en-US" sz="1800" b="0" i="0" u="none" strike="noStrike" kern="1200" cap="none" spc="0" normalizeH="0" baseline="0" noProof="0" dirty="0">
                <a:ln>
                  <a:noFill/>
                </a:ln>
                <a:solidFill>
                  <a:srgbClr val="285F74"/>
                </a:solidFill>
                <a:effectLst/>
                <a:uLnTx/>
                <a:uFillTx/>
                <a:latin typeface="Montserrat"/>
                <a:ea typeface="+mn-ea"/>
                <a:cs typeface="+mn-cs"/>
              </a:rPr>
              <a:t>and will need to prepare a </a:t>
            </a:r>
            <a:r>
              <a:rPr kumimoji="0" lang="en-US" sz="1800" b="1" i="0" u="none" strike="noStrike" kern="1200" cap="none" spc="0" normalizeH="0" baseline="0" noProof="0" dirty="0">
                <a:ln>
                  <a:noFill/>
                </a:ln>
                <a:solidFill>
                  <a:srgbClr val="285F74"/>
                </a:solidFill>
                <a:effectLst/>
                <a:uLnTx/>
                <a:uFillTx/>
                <a:latin typeface="Montserrat"/>
                <a:ea typeface="+mn-ea"/>
                <a:cs typeface="+mn-cs"/>
              </a:rPr>
              <a:t>presentation</a:t>
            </a:r>
            <a:r>
              <a:rPr kumimoji="0" lang="en-US" sz="1800" b="0" i="0" u="none" strike="noStrike" kern="1200" cap="none" spc="0" normalizeH="0" baseline="0" noProof="0" dirty="0">
                <a:ln>
                  <a:noFill/>
                </a:ln>
                <a:solidFill>
                  <a:srgbClr val="285F74"/>
                </a:solidFill>
                <a:effectLst/>
                <a:uLnTx/>
                <a:uFillTx/>
                <a:latin typeface="Montserrat"/>
                <a:ea typeface="+mn-ea"/>
                <a:cs typeface="+mn-cs"/>
              </a:rPr>
              <a:t> stating why they should be elected into their chosen role and the team votes on each position.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5F74"/>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85F74"/>
                </a:solidFill>
                <a:effectLst/>
                <a:uLnTx/>
                <a:uFillTx/>
                <a:latin typeface="Montserrat"/>
                <a:ea typeface="+mn-ea"/>
                <a:cs typeface="+mn-cs"/>
              </a:rPr>
              <a:t>Student Management Training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85F74"/>
                </a:solidFill>
                <a:latin typeface="Montserrat"/>
              </a:rPr>
              <a:t>December 7, 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285F74"/>
                </a:solidFill>
                <a:effectLst/>
                <a:uLnTx/>
                <a:uFillTx/>
                <a:latin typeface="Montserrat"/>
                <a:ea typeface="+mn-ea"/>
                <a:cs typeface="+mn-cs"/>
              </a:rPr>
              <a:t>In-Person Training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85F74"/>
                </a:solidFill>
                <a:latin typeface="Montserrat"/>
              </a:rPr>
              <a:t>Mandatory for the 7 mandatory executive roles</a:t>
            </a:r>
            <a:endParaRPr kumimoji="0" lang="en-US" sz="1800" i="0" u="none" strike="noStrike" kern="1200" cap="none" spc="0" normalizeH="0" baseline="0" noProof="0" dirty="0">
              <a:ln>
                <a:noFill/>
              </a:ln>
              <a:solidFill>
                <a:srgbClr val="285F74"/>
              </a:solidFill>
              <a:effectLst/>
              <a:uLnTx/>
              <a:uFillTx/>
              <a:latin typeface="Montserrat"/>
              <a:ea typeface="+mn-ea"/>
              <a:cs typeface="+mn-cs"/>
            </a:endParaRPr>
          </a:p>
        </p:txBody>
      </p:sp>
      <p:sp>
        <p:nvSpPr>
          <p:cNvPr id="5" name="TextBox 2">
            <a:extLst>
              <a:ext uri="{FF2B5EF4-FFF2-40B4-BE49-F238E27FC236}">
                <a16:creationId xmlns:a16="http://schemas.microsoft.com/office/drawing/2014/main" id="{3EC1924A-17A0-B3D5-74A1-F58DC00A89DF}"/>
              </a:ext>
            </a:extLst>
          </p:cNvPr>
          <p:cNvSpPr txBox="1"/>
          <p:nvPr/>
        </p:nvSpPr>
        <p:spPr>
          <a:xfrm>
            <a:off x="562949" y="4579391"/>
            <a:ext cx="1141410" cy="50644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Liquidate</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your business and keep the profits</a:t>
            </a:r>
          </a:p>
        </p:txBody>
      </p:sp>
      <p:sp>
        <p:nvSpPr>
          <p:cNvPr id="6" name="TextBox 3">
            <a:extLst>
              <a:ext uri="{FF2B5EF4-FFF2-40B4-BE49-F238E27FC236}">
                <a16:creationId xmlns:a16="http://schemas.microsoft.com/office/drawing/2014/main" id="{FC8B0FFC-2005-83AE-88F4-DCADC3F00474}"/>
              </a:ext>
            </a:extLst>
          </p:cNvPr>
          <p:cNvSpPr txBox="1"/>
          <p:nvPr/>
        </p:nvSpPr>
        <p:spPr>
          <a:xfrm>
            <a:off x="2490376" y="5045689"/>
            <a:ext cx="1013703" cy="50501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Market &amp; sell</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your product for real money</a:t>
            </a:r>
          </a:p>
        </p:txBody>
      </p:sp>
      <p:sp>
        <p:nvSpPr>
          <p:cNvPr id="7" name="TextBox 4">
            <a:extLst>
              <a:ext uri="{FF2B5EF4-FFF2-40B4-BE49-F238E27FC236}">
                <a16:creationId xmlns:a16="http://schemas.microsoft.com/office/drawing/2014/main" id="{7C71434E-E35A-A9B8-4E61-05E2FECDBD7F}"/>
              </a:ext>
            </a:extLst>
          </p:cNvPr>
          <p:cNvSpPr txBox="1"/>
          <p:nvPr/>
        </p:nvSpPr>
        <p:spPr>
          <a:xfrm>
            <a:off x="4366884" y="5047772"/>
            <a:ext cx="1356020" cy="3572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Produce &amp; Implement </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your digital idea</a:t>
            </a:r>
          </a:p>
        </p:txBody>
      </p:sp>
      <p:sp>
        <p:nvSpPr>
          <p:cNvPr id="8" name="TextBox 5">
            <a:extLst>
              <a:ext uri="{FF2B5EF4-FFF2-40B4-BE49-F238E27FC236}">
                <a16:creationId xmlns:a16="http://schemas.microsoft.com/office/drawing/2014/main" id="{459D52C4-C5A6-7C3F-3E09-6EF71E7A307E}"/>
              </a:ext>
            </a:extLst>
          </p:cNvPr>
          <p:cNvSpPr txBox="1"/>
          <p:nvPr/>
        </p:nvSpPr>
        <p:spPr>
          <a:xfrm>
            <a:off x="4539162" y="2862702"/>
            <a:ext cx="1153059" cy="35869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Buy shares</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in your company</a:t>
            </a:r>
          </a:p>
        </p:txBody>
      </p:sp>
      <p:sp>
        <p:nvSpPr>
          <p:cNvPr id="9" name="TextBox 6">
            <a:extLst>
              <a:ext uri="{FF2B5EF4-FFF2-40B4-BE49-F238E27FC236}">
                <a16:creationId xmlns:a16="http://schemas.microsoft.com/office/drawing/2014/main" id="{9A0D424F-32A2-F433-8B4A-57B5A7E55DD5}"/>
              </a:ext>
            </a:extLst>
          </p:cNvPr>
          <p:cNvSpPr txBox="1"/>
          <p:nvPr/>
        </p:nvSpPr>
        <p:spPr>
          <a:xfrm>
            <a:off x="586234" y="2698118"/>
            <a:ext cx="1240997" cy="46698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a:ea typeface="+mn-ea"/>
                <a:cs typeface="+mn-cs"/>
              </a:rPr>
              <a:t>Brainstorm</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w="3175">
                  <a:noFill/>
                </a:ln>
                <a:solidFill>
                  <a:srgbClr val="1DB46C"/>
                </a:solidFill>
                <a:effectLst/>
                <a:uLnTx/>
                <a:uFillTx/>
                <a:latin typeface="Montserrat"/>
                <a:ea typeface="+mn-ea"/>
                <a:cs typeface="+mn-cs"/>
              </a:rPr>
              <a:t>a product</a:t>
            </a:r>
          </a:p>
        </p:txBody>
      </p:sp>
      <p:sp>
        <p:nvSpPr>
          <p:cNvPr id="37" name="TextBox 3">
            <a:extLst>
              <a:ext uri="{FF2B5EF4-FFF2-40B4-BE49-F238E27FC236}">
                <a16:creationId xmlns:a16="http://schemas.microsoft.com/office/drawing/2014/main" id="{646C8966-3B77-2C3D-5B77-36832B55404F}"/>
              </a:ext>
            </a:extLst>
          </p:cNvPr>
          <p:cNvSpPr txBox="1"/>
          <p:nvPr/>
        </p:nvSpPr>
        <p:spPr>
          <a:xfrm>
            <a:off x="2297032" y="2896166"/>
            <a:ext cx="1707463" cy="659348"/>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a:ea typeface="+mn-ea"/>
                <a:cs typeface="+mn-cs"/>
              </a:rPr>
              <a:t>Elect</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a:ea typeface="+mn-ea"/>
                <a:cs typeface="+mn-cs"/>
              </a:rPr>
              <a:t>An executive </a:t>
            </a:r>
            <a:endPar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endParaRP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a:ea typeface="+mn-ea"/>
                <a:cs typeface="+mn-cs"/>
              </a:rPr>
              <a:t>team </a:t>
            </a:r>
            <a:endPar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endParaRPr>
          </a:p>
        </p:txBody>
      </p:sp>
      <p:pic>
        <p:nvPicPr>
          <p:cNvPr id="39" name="Picture 38" descr="Shape&#10;&#10;Description automatically generated">
            <a:extLst>
              <a:ext uri="{FF2B5EF4-FFF2-40B4-BE49-F238E27FC236}">
                <a16:creationId xmlns:a16="http://schemas.microsoft.com/office/drawing/2014/main" id="{DDB11857-32AA-1B60-D65C-D627982A8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8653" y="2013389"/>
            <a:ext cx="1142723" cy="1142723"/>
          </a:xfrm>
          <a:prstGeom prst="rect">
            <a:avLst/>
          </a:prstGeom>
        </p:spPr>
      </p:pic>
      <p:pic>
        <p:nvPicPr>
          <p:cNvPr id="41" name="Picture 40" descr="Icon&#10;&#10;Description automatically generated">
            <a:extLst>
              <a:ext uri="{FF2B5EF4-FFF2-40B4-BE49-F238E27FC236}">
                <a16:creationId xmlns:a16="http://schemas.microsoft.com/office/drawing/2014/main" id="{5B9E578E-9ADC-BF20-3318-22A6714344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0217" y="1888487"/>
            <a:ext cx="1143739" cy="1143739"/>
          </a:xfrm>
          <a:prstGeom prst="rect">
            <a:avLst/>
          </a:prstGeom>
        </p:spPr>
      </p:pic>
      <p:pic>
        <p:nvPicPr>
          <p:cNvPr id="43" name="Picture 42" descr="Icon&#10;&#10;Description automatically generated">
            <a:extLst>
              <a:ext uri="{FF2B5EF4-FFF2-40B4-BE49-F238E27FC236}">
                <a16:creationId xmlns:a16="http://schemas.microsoft.com/office/drawing/2014/main" id="{58A9EEF1-01C0-7A9D-966A-78908E28B0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7861" y="4129661"/>
            <a:ext cx="1142723" cy="1143739"/>
          </a:xfrm>
          <a:prstGeom prst="rect">
            <a:avLst/>
          </a:prstGeom>
        </p:spPr>
      </p:pic>
      <p:pic>
        <p:nvPicPr>
          <p:cNvPr id="45" name="Picture 44" descr="Icon&#10;&#10;Description automatically generated">
            <a:extLst>
              <a:ext uri="{FF2B5EF4-FFF2-40B4-BE49-F238E27FC236}">
                <a16:creationId xmlns:a16="http://schemas.microsoft.com/office/drawing/2014/main" id="{FE283718-E0C1-738D-42B7-FA5FAFE492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20938" y="4205694"/>
            <a:ext cx="1143739" cy="1142723"/>
          </a:xfrm>
          <a:prstGeom prst="rect">
            <a:avLst/>
          </a:prstGeom>
        </p:spPr>
      </p:pic>
      <p:pic>
        <p:nvPicPr>
          <p:cNvPr id="47" name="Picture 46" descr="Icon&#10;&#10;Description automatically generated">
            <a:extLst>
              <a:ext uri="{FF2B5EF4-FFF2-40B4-BE49-F238E27FC236}">
                <a16:creationId xmlns:a16="http://schemas.microsoft.com/office/drawing/2014/main" id="{1C107F93-C7FB-1BD5-73B0-6E9E79522D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8495" y="3637244"/>
            <a:ext cx="1143739" cy="1143739"/>
          </a:xfrm>
          <a:prstGeom prst="rect">
            <a:avLst/>
          </a:prstGeom>
        </p:spPr>
      </p:pic>
      <p:pic>
        <p:nvPicPr>
          <p:cNvPr id="49" name="Picture 48" descr="Icon&#10;&#10;Description automatically generated">
            <a:extLst>
              <a:ext uri="{FF2B5EF4-FFF2-40B4-BE49-F238E27FC236}">
                <a16:creationId xmlns:a16="http://schemas.microsoft.com/office/drawing/2014/main" id="{CA7AC058-B944-3C13-E793-030115F725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2665" y="1759209"/>
            <a:ext cx="1143739" cy="1142723"/>
          </a:xfrm>
          <a:prstGeom prst="rect">
            <a:avLst/>
          </a:prstGeom>
        </p:spPr>
      </p:pic>
      <p:pic>
        <p:nvPicPr>
          <p:cNvPr id="50" name="Graphic 50" descr="Line arrow: Clockwise curve outline">
            <a:extLst>
              <a:ext uri="{FF2B5EF4-FFF2-40B4-BE49-F238E27FC236}">
                <a16:creationId xmlns:a16="http://schemas.microsoft.com/office/drawing/2014/main" id="{9959AECA-2B48-FFD2-BE6A-6B8AE0E4826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7320000">
            <a:off x="3671248" y="2403144"/>
            <a:ext cx="914400" cy="914400"/>
          </a:xfrm>
          <a:prstGeom prst="rect">
            <a:avLst/>
          </a:prstGeom>
        </p:spPr>
      </p:pic>
      <p:pic>
        <p:nvPicPr>
          <p:cNvPr id="51" name="Graphic 51" descr="Line arrow: Counter-clockwise curve outline">
            <a:extLst>
              <a:ext uri="{FF2B5EF4-FFF2-40B4-BE49-F238E27FC236}">
                <a16:creationId xmlns:a16="http://schemas.microsoft.com/office/drawing/2014/main" id="{2240CF91-32B7-1C22-F62E-647F4282D1F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7680000">
            <a:off x="1692322" y="2641978"/>
            <a:ext cx="914400" cy="914400"/>
          </a:xfrm>
          <a:prstGeom prst="rect">
            <a:avLst/>
          </a:prstGeom>
        </p:spPr>
      </p:pic>
      <p:pic>
        <p:nvPicPr>
          <p:cNvPr id="52" name="Graphic 50" descr="Line arrow: Clockwise curve outline">
            <a:extLst>
              <a:ext uri="{FF2B5EF4-FFF2-40B4-BE49-F238E27FC236}">
                <a16:creationId xmlns:a16="http://schemas.microsoft.com/office/drawing/2014/main" id="{F57A41C3-C803-50D2-4A20-A6182954973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3260000">
            <a:off x="5297605" y="3540456"/>
            <a:ext cx="914400" cy="914400"/>
          </a:xfrm>
          <a:prstGeom prst="rect">
            <a:avLst/>
          </a:prstGeom>
        </p:spPr>
      </p:pic>
      <p:pic>
        <p:nvPicPr>
          <p:cNvPr id="53" name="Graphic 50" descr="Line arrow: Clockwise curve outline">
            <a:extLst>
              <a:ext uri="{FF2B5EF4-FFF2-40B4-BE49-F238E27FC236}">
                <a16:creationId xmlns:a16="http://schemas.microsoft.com/office/drawing/2014/main" id="{FF37260E-3551-9F55-FE33-FC40A2E006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4320000">
            <a:off x="3443783" y="5394276"/>
            <a:ext cx="914400" cy="914400"/>
          </a:xfrm>
          <a:prstGeom prst="rect">
            <a:avLst/>
          </a:prstGeom>
        </p:spPr>
      </p:pic>
      <p:pic>
        <p:nvPicPr>
          <p:cNvPr id="54" name="Graphic 50" descr="Line arrow: Clockwise curve outline">
            <a:extLst>
              <a:ext uri="{FF2B5EF4-FFF2-40B4-BE49-F238E27FC236}">
                <a16:creationId xmlns:a16="http://schemas.microsoft.com/office/drawing/2014/main" id="{00AE03EF-ACE2-53A7-1182-E39DCA4B7B8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9500000">
            <a:off x="1601334" y="4882485"/>
            <a:ext cx="914400" cy="914400"/>
          </a:xfrm>
          <a:prstGeom prst="rect">
            <a:avLst/>
          </a:prstGeom>
        </p:spPr>
      </p:pic>
      <p:sp>
        <p:nvSpPr>
          <p:cNvPr id="59" name="Oval 58">
            <a:extLst>
              <a:ext uri="{FF2B5EF4-FFF2-40B4-BE49-F238E27FC236}">
                <a16:creationId xmlns:a16="http://schemas.microsoft.com/office/drawing/2014/main" id="{5A0A98F8-EBC9-A76F-1033-EE4E49FAA6F3}"/>
              </a:ext>
            </a:extLst>
          </p:cNvPr>
          <p:cNvSpPr/>
          <p:nvPr/>
        </p:nvSpPr>
        <p:spPr>
          <a:xfrm>
            <a:off x="2260979" y="2141561"/>
            <a:ext cx="1740088" cy="169459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3005859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Company Program Cycle: ELECT</a:t>
            </a:r>
          </a:p>
        </p:txBody>
      </p:sp>
      <p:sp>
        <p:nvSpPr>
          <p:cNvPr id="3" name="TextBox 2">
            <a:extLst>
              <a:ext uri="{FF2B5EF4-FFF2-40B4-BE49-F238E27FC236}">
                <a16:creationId xmlns:a16="http://schemas.microsoft.com/office/drawing/2014/main" id="{ADA4BD97-9570-9264-A531-538A16936254}"/>
              </a:ext>
            </a:extLst>
          </p:cNvPr>
          <p:cNvSpPr txBox="1"/>
          <p:nvPr/>
        </p:nvSpPr>
        <p:spPr>
          <a:xfrm>
            <a:off x="6585045" y="1125940"/>
            <a:ext cx="5038460" cy="42780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85F74"/>
                </a:solidFill>
                <a:effectLst/>
                <a:uLnTx/>
                <a:uFillTx/>
                <a:latin typeface="Montserrat"/>
                <a:ea typeface="+mn-ea"/>
                <a:cs typeface="+mn-cs"/>
              </a:rPr>
              <a:t>Mandatory Elected Company Program Roles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President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VP of HR</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VP of Finance</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VP of Sales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VP of Marketing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VP of Production</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VP of Technology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600" b="0" i="0" u="none" strike="noStrike" kern="1200" cap="none" spc="0" normalizeH="0" baseline="0" noProof="0" dirty="0">
              <a:ln>
                <a:noFill/>
              </a:ln>
              <a:solidFill>
                <a:srgbClr val="285F74"/>
              </a:solidFill>
              <a:effectLst/>
              <a:uLnTx/>
              <a:uFillTx/>
              <a:latin typeface="Montserra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600" b="0" i="0" u="none" strike="noStrike" kern="1200" cap="none" spc="0" normalizeH="0" baseline="0" noProof="0" dirty="0">
              <a:ln>
                <a:noFill/>
              </a:ln>
              <a:solidFill>
                <a:srgbClr val="285F74"/>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85F74"/>
                </a:solidFill>
                <a:effectLst/>
                <a:uLnTx/>
                <a:uFillTx/>
                <a:latin typeface="Montserrat"/>
                <a:ea typeface="+mn-ea"/>
                <a:cs typeface="+mn-cs"/>
              </a:rPr>
              <a:t>Non-executive Roles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If a student doesn't wish to run for an elected position, they will decide on a job title and which department they want to work in after elections occur. Every student has an important role in the company regardless of what department they are in. </a:t>
            </a:r>
            <a:endParaRPr kumimoji="0" lang="en-US" sz="1800" b="0" i="0" u="none" strike="noStrike" kern="1200" cap="none" spc="0" normalizeH="0" baseline="0" noProof="0" dirty="0">
              <a:ln>
                <a:noFill/>
              </a:ln>
              <a:solidFill>
                <a:srgbClr val="285F74"/>
              </a:solidFill>
              <a:effectLst/>
              <a:uLnTx/>
              <a:uFillTx/>
              <a:latin typeface="Montserrat"/>
              <a:ea typeface="+mn-ea"/>
              <a:cs typeface="+mn-cs"/>
            </a:endParaRPr>
          </a:p>
        </p:txBody>
      </p:sp>
      <p:sp>
        <p:nvSpPr>
          <p:cNvPr id="5" name="TextBox 2">
            <a:extLst>
              <a:ext uri="{FF2B5EF4-FFF2-40B4-BE49-F238E27FC236}">
                <a16:creationId xmlns:a16="http://schemas.microsoft.com/office/drawing/2014/main" id="{3EC1924A-17A0-B3D5-74A1-F58DC00A89DF}"/>
              </a:ext>
            </a:extLst>
          </p:cNvPr>
          <p:cNvSpPr txBox="1"/>
          <p:nvPr/>
        </p:nvSpPr>
        <p:spPr>
          <a:xfrm>
            <a:off x="562949" y="4579391"/>
            <a:ext cx="1141410" cy="50644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Liquidate</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your business and keep the profits</a:t>
            </a:r>
          </a:p>
        </p:txBody>
      </p:sp>
      <p:sp>
        <p:nvSpPr>
          <p:cNvPr id="6" name="TextBox 3">
            <a:extLst>
              <a:ext uri="{FF2B5EF4-FFF2-40B4-BE49-F238E27FC236}">
                <a16:creationId xmlns:a16="http://schemas.microsoft.com/office/drawing/2014/main" id="{FC8B0FFC-2005-83AE-88F4-DCADC3F00474}"/>
              </a:ext>
            </a:extLst>
          </p:cNvPr>
          <p:cNvSpPr txBox="1"/>
          <p:nvPr/>
        </p:nvSpPr>
        <p:spPr>
          <a:xfrm>
            <a:off x="2490376" y="5045689"/>
            <a:ext cx="1013703" cy="50501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Market &amp; sell</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your product for real money</a:t>
            </a:r>
          </a:p>
        </p:txBody>
      </p:sp>
      <p:sp>
        <p:nvSpPr>
          <p:cNvPr id="7" name="TextBox 4">
            <a:extLst>
              <a:ext uri="{FF2B5EF4-FFF2-40B4-BE49-F238E27FC236}">
                <a16:creationId xmlns:a16="http://schemas.microsoft.com/office/drawing/2014/main" id="{7C71434E-E35A-A9B8-4E61-05E2FECDBD7F}"/>
              </a:ext>
            </a:extLst>
          </p:cNvPr>
          <p:cNvSpPr txBox="1"/>
          <p:nvPr/>
        </p:nvSpPr>
        <p:spPr>
          <a:xfrm>
            <a:off x="4366884" y="5047772"/>
            <a:ext cx="1356020" cy="3572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Produce &amp; Implement </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your digital idea</a:t>
            </a:r>
          </a:p>
        </p:txBody>
      </p:sp>
      <p:sp>
        <p:nvSpPr>
          <p:cNvPr id="8" name="TextBox 5">
            <a:extLst>
              <a:ext uri="{FF2B5EF4-FFF2-40B4-BE49-F238E27FC236}">
                <a16:creationId xmlns:a16="http://schemas.microsoft.com/office/drawing/2014/main" id="{459D52C4-C5A6-7C3F-3E09-6EF71E7A307E}"/>
              </a:ext>
            </a:extLst>
          </p:cNvPr>
          <p:cNvSpPr txBox="1"/>
          <p:nvPr/>
        </p:nvSpPr>
        <p:spPr>
          <a:xfrm>
            <a:off x="4539162" y="2862702"/>
            <a:ext cx="1153059" cy="35869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Buy shares</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in your company</a:t>
            </a:r>
          </a:p>
        </p:txBody>
      </p:sp>
      <p:sp>
        <p:nvSpPr>
          <p:cNvPr id="9" name="TextBox 6">
            <a:extLst>
              <a:ext uri="{FF2B5EF4-FFF2-40B4-BE49-F238E27FC236}">
                <a16:creationId xmlns:a16="http://schemas.microsoft.com/office/drawing/2014/main" id="{9A0D424F-32A2-F433-8B4A-57B5A7E55DD5}"/>
              </a:ext>
            </a:extLst>
          </p:cNvPr>
          <p:cNvSpPr txBox="1"/>
          <p:nvPr/>
        </p:nvSpPr>
        <p:spPr>
          <a:xfrm>
            <a:off x="586234" y="2698118"/>
            <a:ext cx="1240997" cy="46698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a:ea typeface="+mn-ea"/>
                <a:cs typeface="+mn-cs"/>
              </a:rPr>
              <a:t>Brainstorm</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w="3175">
                  <a:noFill/>
                </a:ln>
                <a:solidFill>
                  <a:srgbClr val="1DB46C"/>
                </a:solidFill>
                <a:effectLst/>
                <a:uLnTx/>
                <a:uFillTx/>
                <a:latin typeface="Montserrat"/>
                <a:ea typeface="+mn-ea"/>
                <a:cs typeface="+mn-cs"/>
              </a:rPr>
              <a:t>a product</a:t>
            </a:r>
          </a:p>
        </p:txBody>
      </p:sp>
      <p:sp>
        <p:nvSpPr>
          <p:cNvPr id="37" name="TextBox 3">
            <a:extLst>
              <a:ext uri="{FF2B5EF4-FFF2-40B4-BE49-F238E27FC236}">
                <a16:creationId xmlns:a16="http://schemas.microsoft.com/office/drawing/2014/main" id="{646C8966-3B77-2C3D-5B77-36832B55404F}"/>
              </a:ext>
            </a:extLst>
          </p:cNvPr>
          <p:cNvSpPr txBox="1"/>
          <p:nvPr/>
        </p:nvSpPr>
        <p:spPr>
          <a:xfrm>
            <a:off x="2297032" y="2896166"/>
            <a:ext cx="1707463" cy="659348"/>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a:ea typeface="+mn-ea"/>
                <a:cs typeface="+mn-cs"/>
              </a:rPr>
              <a:t>Elect</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a:ea typeface="+mn-ea"/>
                <a:cs typeface="+mn-cs"/>
              </a:rPr>
              <a:t>An executive </a:t>
            </a:r>
            <a:endPar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endParaRP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a:ea typeface="+mn-ea"/>
                <a:cs typeface="+mn-cs"/>
              </a:rPr>
              <a:t>team </a:t>
            </a:r>
            <a:endPar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endParaRPr>
          </a:p>
        </p:txBody>
      </p:sp>
      <p:pic>
        <p:nvPicPr>
          <p:cNvPr id="39" name="Picture 38" descr="Shape&#10;&#10;Description automatically generated">
            <a:extLst>
              <a:ext uri="{FF2B5EF4-FFF2-40B4-BE49-F238E27FC236}">
                <a16:creationId xmlns:a16="http://schemas.microsoft.com/office/drawing/2014/main" id="{DDB11857-32AA-1B60-D65C-D627982A8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8653" y="2013389"/>
            <a:ext cx="1142723" cy="1142723"/>
          </a:xfrm>
          <a:prstGeom prst="rect">
            <a:avLst/>
          </a:prstGeom>
        </p:spPr>
      </p:pic>
      <p:pic>
        <p:nvPicPr>
          <p:cNvPr id="41" name="Picture 40" descr="Icon&#10;&#10;Description automatically generated">
            <a:extLst>
              <a:ext uri="{FF2B5EF4-FFF2-40B4-BE49-F238E27FC236}">
                <a16:creationId xmlns:a16="http://schemas.microsoft.com/office/drawing/2014/main" id="{5B9E578E-9ADC-BF20-3318-22A6714344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0217" y="1888487"/>
            <a:ext cx="1143739" cy="1143739"/>
          </a:xfrm>
          <a:prstGeom prst="rect">
            <a:avLst/>
          </a:prstGeom>
        </p:spPr>
      </p:pic>
      <p:pic>
        <p:nvPicPr>
          <p:cNvPr id="43" name="Picture 42" descr="Icon&#10;&#10;Description automatically generated">
            <a:extLst>
              <a:ext uri="{FF2B5EF4-FFF2-40B4-BE49-F238E27FC236}">
                <a16:creationId xmlns:a16="http://schemas.microsoft.com/office/drawing/2014/main" id="{58A9EEF1-01C0-7A9D-966A-78908E28B0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7861" y="4129661"/>
            <a:ext cx="1142723" cy="1143739"/>
          </a:xfrm>
          <a:prstGeom prst="rect">
            <a:avLst/>
          </a:prstGeom>
        </p:spPr>
      </p:pic>
      <p:pic>
        <p:nvPicPr>
          <p:cNvPr id="45" name="Picture 44" descr="Icon&#10;&#10;Description automatically generated">
            <a:extLst>
              <a:ext uri="{FF2B5EF4-FFF2-40B4-BE49-F238E27FC236}">
                <a16:creationId xmlns:a16="http://schemas.microsoft.com/office/drawing/2014/main" id="{FE283718-E0C1-738D-42B7-FA5FAFE492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20938" y="4205694"/>
            <a:ext cx="1143739" cy="1142723"/>
          </a:xfrm>
          <a:prstGeom prst="rect">
            <a:avLst/>
          </a:prstGeom>
        </p:spPr>
      </p:pic>
      <p:pic>
        <p:nvPicPr>
          <p:cNvPr id="47" name="Picture 46" descr="Icon&#10;&#10;Description automatically generated">
            <a:extLst>
              <a:ext uri="{FF2B5EF4-FFF2-40B4-BE49-F238E27FC236}">
                <a16:creationId xmlns:a16="http://schemas.microsoft.com/office/drawing/2014/main" id="{1C107F93-C7FB-1BD5-73B0-6E9E79522D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8495" y="3637244"/>
            <a:ext cx="1143739" cy="1143739"/>
          </a:xfrm>
          <a:prstGeom prst="rect">
            <a:avLst/>
          </a:prstGeom>
        </p:spPr>
      </p:pic>
      <p:pic>
        <p:nvPicPr>
          <p:cNvPr id="49" name="Picture 48" descr="Icon&#10;&#10;Description automatically generated">
            <a:extLst>
              <a:ext uri="{FF2B5EF4-FFF2-40B4-BE49-F238E27FC236}">
                <a16:creationId xmlns:a16="http://schemas.microsoft.com/office/drawing/2014/main" id="{CA7AC058-B944-3C13-E793-030115F725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2665" y="1759209"/>
            <a:ext cx="1143739" cy="1142723"/>
          </a:xfrm>
          <a:prstGeom prst="rect">
            <a:avLst/>
          </a:prstGeom>
        </p:spPr>
      </p:pic>
      <p:pic>
        <p:nvPicPr>
          <p:cNvPr id="50" name="Graphic 50" descr="Line arrow: Clockwise curve outline">
            <a:extLst>
              <a:ext uri="{FF2B5EF4-FFF2-40B4-BE49-F238E27FC236}">
                <a16:creationId xmlns:a16="http://schemas.microsoft.com/office/drawing/2014/main" id="{9959AECA-2B48-FFD2-BE6A-6B8AE0E4826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7320000">
            <a:off x="3671248" y="2403144"/>
            <a:ext cx="914400" cy="914400"/>
          </a:xfrm>
          <a:prstGeom prst="rect">
            <a:avLst/>
          </a:prstGeom>
        </p:spPr>
      </p:pic>
      <p:pic>
        <p:nvPicPr>
          <p:cNvPr id="51" name="Graphic 51" descr="Line arrow: Counter-clockwise curve outline">
            <a:extLst>
              <a:ext uri="{FF2B5EF4-FFF2-40B4-BE49-F238E27FC236}">
                <a16:creationId xmlns:a16="http://schemas.microsoft.com/office/drawing/2014/main" id="{2240CF91-32B7-1C22-F62E-647F4282D1F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7680000">
            <a:off x="1692322" y="2641978"/>
            <a:ext cx="914400" cy="914400"/>
          </a:xfrm>
          <a:prstGeom prst="rect">
            <a:avLst/>
          </a:prstGeom>
        </p:spPr>
      </p:pic>
      <p:pic>
        <p:nvPicPr>
          <p:cNvPr id="52" name="Graphic 50" descr="Line arrow: Clockwise curve outline">
            <a:extLst>
              <a:ext uri="{FF2B5EF4-FFF2-40B4-BE49-F238E27FC236}">
                <a16:creationId xmlns:a16="http://schemas.microsoft.com/office/drawing/2014/main" id="{F57A41C3-C803-50D2-4A20-A6182954973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3260000">
            <a:off x="5297605" y="3540456"/>
            <a:ext cx="914400" cy="914400"/>
          </a:xfrm>
          <a:prstGeom prst="rect">
            <a:avLst/>
          </a:prstGeom>
        </p:spPr>
      </p:pic>
      <p:pic>
        <p:nvPicPr>
          <p:cNvPr id="53" name="Graphic 50" descr="Line arrow: Clockwise curve outline">
            <a:extLst>
              <a:ext uri="{FF2B5EF4-FFF2-40B4-BE49-F238E27FC236}">
                <a16:creationId xmlns:a16="http://schemas.microsoft.com/office/drawing/2014/main" id="{FF37260E-3551-9F55-FE33-FC40A2E006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4320000">
            <a:off x="3443783" y="5394276"/>
            <a:ext cx="914400" cy="914400"/>
          </a:xfrm>
          <a:prstGeom prst="rect">
            <a:avLst/>
          </a:prstGeom>
        </p:spPr>
      </p:pic>
      <p:pic>
        <p:nvPicPr>
          <p:cNvPr id="54" name="Graphic 50" descr="Line arrow: Clockwise curve outline">
            <a:extLst>
              <a:ext uri="{FF2B5EF4-FFF2-40B4-BE49-F238E27FC236}">
                <a16:creationId xmlns:a16="http://schemas.microsoft.com/office/drawing/2014/main" id="{00AE03EF-ACE2-53A7-1182-E39DCA4B7B8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9500000">
            <a:off x="1601334" y="4882485"/>
            <a:ext cx="914400" cy="914400"/>
          </a:xfrm>
          <a:prstGeom prst="rect">
            <a:avLst/>
          </a:prstGeom>
        </p:spPr>
      </p:pic>
      <p:sp>
        <p:nvSpPr>
          <p:cNvPr id="59" name="Oval 58">
            <a:extLst>
              <a:ext uri="{FF2B5EF4-FFF2-40B4-BE49-F238E27FC236}">
                <a16:creationId xmlns:a16="http://schemas.microsoft.com/office/drawing/2014/main" id="{5A0A98F8-EBC9-A76F-1033-EE4E49FAA6F3}"/>
              </a:ext>
            </a:extLst>
          </p:cNvPr>
          <p:cNvSpPr/>
          <p:nvPr/>
        </p:nvSpPr>
        <p:spPr>
          <a:xfrm>
            <a:off x="2260979" y="2141561"/>
            <a:ext cx="1740088" cy="169459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424474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791441" cy="657225"/>
          </a:xfrm>
        </p:spPr>
        <p:txBody>
          <a:bodyPr lIns="91440" tIns="45720" rIns="91440" bIns="45720" anchor="t"/>
          <a:lstStyle/>
          <a:p>
            <a:r>
              <a:rPr lang="en-US"/>
              <a:t>Questions &amp; Next Steps</a:t>
            </a:r>
          </a:p>
        </p:txBody>
      </p:sp>
      <p:pic>
        <p:nvPicPr>
          <p:cNvPr id="4" name="Picture 3" descr="Icon&#10;&#10;Description automatically generated">
            <a:extLst>
              <a:ext uri="{FF2B5EF4-FFF2-40B4-BE49-F238E27FC236}">
                <a16:creationId xmlns:a16="http://schemas.microsoft.com/office/drawing/2014/main" id="{472EA944-0DCA-25A0-D30D-543B11515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3668" y="1069750"/>
            <a:ext cx="2523965" cy="2509589"/>
          </a:xfrm>
          <a:prstGeom prst="rect">
            <a:avLst/>
          </a:prstGeom>
        </p:spPr>
      </p:pic>
      <p:sp>
        <p:nvSpPr>
          <p:cNvPr id="3" name="TextBox 2">
            <a:extLst>
              <a:ext uri="{FF2B5EF4-FFF2-40B4-BE49-F238E27FC236}">
                <a16:creationId xmlns:a16="http://schemas.microsoft.com/office/drawing/2014/main" id="{0350671A-CACD-B55C-C0D9-44D91DECC67C}"/>
              </a:ext>
            </a:extLst>
          </p:cNvPr>
          <p:cNvSpPr txBox="1"/>
          <p:nvPr/>
        </p:nvSpPr>
        <p:spPr>
          <a:xfrm>
            <a:off x="5469080" y="2149247"/>
            <a:ext cx="4888636"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AutoNum type="arabicPeriod"/>
            </a:pPr>
            <a:r>
              <a:rPr lang="en-CA" sz="2000" dirty="0">
                <a:solidFill>
                  <a:schemeClr val="accent6"/>
                </a:solidFill>
                <a:latin typeface="Montserrat"/>
                <a:ea typeface="Work Sans"/>
                <a:cs typeface="Work Sans"/>
              </a:rPr>
              <a:t>Begin the      </a:t>
            </a:r>
            <a:r>
              <a:rPr lang="en-CA" sz="2000" b="1" dirty="0">
                <a:solidFill>
                  <a:schemeClr val="accent3"/>
                </a:solidFill>
                <a:latin typeface="Montserrat"/>
                <a:ea typeface="Work Sans"/>
                <a:cs typeface="Work Sans"/>
                <a:hlinkClick r:id="rId4">
                  <a:extLst>
                    <a:ext uri="{A12FA001-AC4F-418D-AE19-62706E023703}">
                      <ahyp:hlinkClr xmlns:ahyp="http://schemas.microsoft.com/office/drawing/2018/hyperlinkcolor" val="tx"/>
                    </a:ext>
                  </a:extLst>
                </a:hlinkClick>
              </a:rPr>
              <a:t>Product or Service Research Assignment</a:t>
            </a:r>
            <a:endParaRPr lang="en-CA" sz="2000" dirty="0">
              <a:solidFill>
                <a:schemeClr val="accent6"/>
              </a:solidFill>
              <a:latin typeface="Montserrat"/>
              <a:ea typeface="Work Sans"/>
              <a:cs typeface="Work Sans"/>
            </a:endParaRPr>
          </a:p>
          <a:p>
            <a:pPr marL="457200" indent="-457200">
              <a:buAutoNum type="arabicPeriod"/>
            </a:pPr>
            <a:r>
              <a:rPr lang="en-CA" sz="2000" dirty="0">
                <a:solidFill>
                  <a:schemeClr val="accent6"/>
                </a:solidFill>
                <a:latin typeface="Montserrat"/>
                <a:ea typeface="Work Sans"/>
                <a:cs typeface="Work Sans"/>
              </a:rPr>
              <a:t>Complete the     </a:t>
            </a:r>
            <a:r>
              <a:rPr lang="en-CA" sz="2000" b="1" dirty="0">
                <a:solidFill>
                  <a:schemeClr val="accent3"/>
                </a:solidFill>
                <a:latin typeface="Montserrat"/>
                <a:ea typeface="Work Sans"/>
                <a:cs typeface="Work Sans"/>
                <a:hlinkClick r:id="rId5">
                  <a:extLst>
                    <a:ext uri="{A12FA001-AC4F-418D-AE19-62706E023703}">
                      <ahyp:hlinkClr xmlns:ahyp="http://schemas.microsoft.com/office/drawing/2018/hyperlinkcolor" val="tx"/>
                    </a:ext>
                  </a:extLst>
                </a:hlinkClick>
              </a:rPr>
              <a:t>What’s Your Leadership Style?</a:t>
            </a:r>
            <a:r>
              <a:rPr lang="en-CA" sz="2000" b="1" dirty="0">
                <a:solidFill>
                  <a:schemeClr val="accent3"/>
                </a:solidFill>
                <a:latin typeface="Montserrat"/>
                <a:ea typeface="Work Sans"/>
                <a:cs typeface="Work Sans"/>
              </a:rPr>
              <a:t> </a:t>
            </a:r>
            <a:r>
              <a:rPr lang="en-CA" sz="2000" dirty="0">
                <a:solidFill>
                  <a:schemeClr val="accent6"/>
                </a:solidFill>
                <a:latin typeface="Montserrat"/>
                <a:ea typeface="Work Sans"/>
                <a:cs typeface="Work Sans"/>
              </a:rPr>
              <a:t>quiz online and be prepared to share the result at the next meeting.</a:t>
            </a:r>
          </a:p>
          <a:p>
            <a:pPr marL="457200" indent="-457200">
              <a:buAutoNum type="arabicPeriod"/>
            </a:pPr>
            <a:r>
              <a:rPr lang="en-CA" sz="2000" dirty="0">
                <a:solidFill>
                  <a:schemeClr val="accent6"/>
                </a:solidFill>
                <a:latin typeface="Montserrat"/>
              </a:rPr>
              <a:t>Submit their </a:t>
            </a:r>
            <a:r>
              <a:rPr lang="en-CA" sz="2000" b="1" u="sng" dirty="0">
                <a:solidFill>
                  <a:schemeClr val="accent3"/>
                </a:solidFill>
                <a:latin typeface="Montserrat"/>
              </a:rPr>
              <a:t>Executive Application Form </a:t>
            </a:r>
            <a:r>
              <a:rPr lang="en-CA" sz="2000" dirty="0">
                <a:solidFill>
                  <a:schemeClr val="accent6"/>
                </a:solidFill>
                <a:latin typeface="Montserrat"/>
              </a:rPr>
              <a:t>if they wish to apply for an executive role</a:t>
            </a:r>
            <a:endParaRPr lang="en-US" sz="2000" dirty="0">
              <a:solidFill>
                <a:schemeClr val="accent6"/>
              </a:solidFill>
              <a:latin typeface="Montserrat"/>
            </a:endParaRPr>
          </a:p>
        </p:txBody>
      </p:sp>
      <p:pic>
        <p:nvPicPr>
          <p:cNvPr id="5" name="Picture 4" descr="Icon&#10;&#10;Description automatically generated">
            <a:extLst>
              <a:ext uri="{FF2B5EF4-FFF2-40B4-BE49-F238E27FC236}">
                <a16:creationId xmlns:a16="http://schemas.microsoft.com/office/drawing/2014/main" id="{BB8D4C49-A4BB-2A69-E3FA-341193DB7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5131" y="2149247"/>
            <a:ext cx="4522417" cy="4551173"/>
          </a:xfrm>
          <a:prstGeom prst="rect">
            <a:avLst/>
          </a:prstGeom>
        </p:spPr>
      </p:pic>
      <p:pic>
        <p:nvPicPr>
          <p:cNvPr id="6" name="Picture 5" descr="Icon&#10;&#10;Description automatically generated">
            <a:extLst>
              <a:ext uri="{FF2B5EF4-FFF2-40B4-BE49-F238E27FC236}">
                <a16:creationId xmlns:a16="http://schemas.microsoft.com/office/drawing/2014/main" id="{C3FA20A2-23E6-6E30-578F-447297FCE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7102" y="1429183"/>
            <a:ext cx="1790720" cy="1790722"/>
          </a:xfrm>
          <a:prstGeom prst="rect">
            <a:avLst/>
          </a:prstGeom>
        </p:spPr>
      </p:pic>
      <p:pic>
        <p:nvPicPr>
          <p:cNvPr id="8" name="Picture 7" descr="Logo, company name&#10;&#10;Description automatically generated">
            <a:extLst>
              <a:ext uri="{FF2B5EF4-FFF2-40B4-BE49-F238E27FC236}">
                <a16:creationId xmlns:a16="http://schemas.microsoft.com/office/drawing/2014/main" id="{9643903D-ECD7-D5B1-3D2E-55AAFF4B39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7822" y="2092301"/>
            <a:ext cx="567629" cy="567629"/>
          </a:xfrm>
          <a:prstGeom prst="rect">
            <a:avLst/>
          </a:prstGeom>
        </p:spPr>
      </p:pic>
      <p:pic>
        <p:nvPicPr>
          <p:cNvPr id="11" name="Picture 10" descr="Logo, company name&#10;&#10;Description automatically generated">
            <a:extLst>
              <a:ext uri="{FF2B5EF4-FFF2-40B4-BE49-F238E27FC236}">
                <a16:creationId xmlns:a16="http://schemas.microsoft.com/office/drawing/2014/main" id="{1CF57EF2-E3FB-3D1B-2BBC-9FECA296F1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1734" y="2736147"/>
            <a:ext cx="567629" cy="567629"/>
          </a:xfrm>
          <a:prstGeom prst="rect">
            <a:avLst/>
          </a:prstGeom>
        </p:spPr>
      </p:pic>
      <p:pic>
        <p:nvPicPr>
          <p:cNvPr id="7" name="Picture 6" descr="Logo, company name&#10;&#10;Description automatically generated">
            <a:extLst>
              <a:ext uri="{FF2B5EF4-FFF2-40B4-BE49-F238E27FC236}">
                <a16:creationId xmlns:a16="http://schemas.microsoft.com/office/drawing/2014/main" id="{4958754A-258A-7655-2D4D-47E17FADC8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7822" y="3854316"/>
            <a:ext cx="567629" cy="567629"/>
          </a:xfrm>
          <a:prstGeom prst="rect">
            <a:avLst/>
          </a:prstGeom>
        </p:spPr>
      </p:pic>
    </p:spTree>
    <p:extLst>
      <p:ext uri="{BB962C8B-B14F-4D97-AF65-F5344CB8AC3E}">
        <p14:creationId xmlns:p14="http://schemas.microsoft.com/office/powerpoint/2010/main" val="13136139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a:t>Week 2 Agenda</a:t>
            </a:r>
          </a:p>
        </p:txBody>
      </p:sp>
      <p:sp>
        <p:nvSpPr>
          <p:cNvPr id="4" name="Text Placeholder 3">
            <a:extLst>
              <a:ext uri="{FF2B5EF4-FFF2-40B4-BE49-F238E27FC236}">
                <a16:creationId xmlns:a16="http://schemas.microsoft.com/office/drawing/2014/main" id="{5052ADC3-7972-8F6E-2729-644F054864DD}"/>
              </a:ext>
            </a:extLst>
          </p:cNvPr>
          <p:cNvSpPr>
            <a:spLocks noGrp="1"/>
          </p:cNvSpPr>
          <p:nvPr>
            <p:ph type="body" sz="quarter" idx="12"/>
          </p:nvPr>
        </p:nvSpPr>
        <p:spPr>
          <a:xfrm>
            <a:off x="996705" y="1716066"/>
            <a:ext cx="5459889" cy="3796213"/>
          </a:xfrm>
        </p:spPr>
        <p:txBody>
          <a:bodyPr lIns="91440" tIns="45720" rIns="91440" bIns="45720" anchor="t"/>
          <a:lstStyle/>
          <a:p>
            <a:pPr marL="514350" indent="-514350">
              <a:lnSpc>
                <a:spcPct val="150000"/>
              </a:lnSpc>
              <a:spcBef>
                <a:spcPts val="0"/>
              </a:spcBef>
              <a:buAutoNum type="arabicPeriod"/>
            </a:pPr>
            <a:r>
              <a:rPr lang="en-CA" sz="2000" b="1" dirty="0">
                <a:solidFill>
                  <a:schemeClr val="tx1">
                    <a:lumMod val="65000"/>
                    <a:lumOff val="35000"/>
                  </a:schemeClr>
                </a:solidFill>
                <a:ea typeface="+mj-lt"/>
                <a:cs typeface="+mj-lt"/>
              </a:rPr>
              <a:t>Attendance</a:t>
            </a:r>
            <a:endParaRPr lang="en-US" sz="20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2000" b="1" dirty="0">
                <a:solidFill>
                  <a:schemeClr val="tx1">
                    <a:lumMod val="65000"/>
                    <a:lumOff val="35000"/>
                  </a:schemeClr>
                </a:solidFill>
                <a:ea typeface="+mj-lt"/>
                <a:cs typeface="+mj-lt"/>
              </a:rPr>
              <a:t>Ice-breaker </a:t>
            </a:r>
            <a:endParaRPr lang="en-US" sz="20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2000" b="1" dirty="0">
                <a:solidFill>
                  <a:schemeClr val="tx1">
                    <a:lumMod val="65000"/>
                    <a:lumOff val="35000"/>
                  </a:schemeClr>
                </a:solidFill>
                <a:ea typeface="+mj-lt"/>
                <a:cs typeface="+mj-lt"/>
              </a:rPr>
              <a:t>Defining Group Norms</a:t>
            </a:r>
          </a:p>
          <a:p>
            <a:pPr marL="514350" indent="-514350">
              <a:lnSpc>
                <a:spcPct val="150000"/>
              </a:lnSpc>
              <a:spcBef>
                <a:spcPts val="0"/>
              </a:spcBef>
              <a:buAutoNum type="arabicPeriod"/>
            </a:pPr>
            <a:r>
              <a:rPr lang="en-CA" sz="2000" b="1" dirty="0">
                <a:solidFill>
                  <a:schemeClr val="tx1">
                    <a:lumMod val="65000"/>
                    <a:lumOff val="35000"/>
                  </a:schemeClr>
                </a:solidFill>
                <a:ea typeface="+mj-lt"/>
                <a:cs typeface="+mj-lt"/>
              </a:rPr>
              <a:t>Corporate Social Responsibility</a:t>
            </a:r>
          </a:p>
          <a:p>
            <a:pPr marL="514350" indent="-514350">
              <a:lnSpc>
                <a:spcPct val="150000"/>
              </a:lnSpc>
              <a:spcBef>
                <a:spcPts val="0"/>
              </a:spcBef>
              <a:buAutoNum type="arabicPeriod"/>
            </a:pPr>
            <a:r>
              <a:rPr lang="en-CA" sz="2000" b="1" dirty="0">
                <a:solidFill>
                  <a:schemeClr val="tx1">
                    <a:lumMod val="65000"/>
                    <a:lumOff val="35000"/>
                  </a:schemeClr>
                </a:solidFill>
              </a:rPr>
              <a:t>Leadership Style &amp; Roles </a:t>
            </a:r>
          </a:p>
          <a:p>
            <a:pPr marL="514350" indent="-514350">
              <a:lnSpc>
                <a:spcPct val="150000"/>
              </a:lnSpc>
              <a:spcBef>
                <a:spcPts val="0"/>
              </a:spcBef>
              <a:buAutoNum type="arabicPeriod"/>
            </a:pPr>
            <a:r>
              <a:rPr lang="en-CA" sz="2000" b="1" dirty="0">
                <a:solidFill>
                  <a:schemeClr val="tx1">
                    <a:lumMod val="65000"/>
                    <a:lumOff val="35000"/>
                  </a:schemeClr>
                </a:solidFill>
              </a:rPr>
              <a:t>Importance of Prototyping</a:t>
            </a:r>
          </a:p>
          <a:p>
            <a:pPr marL="514350" indent="-514350">
              <a:lnSpc>
                <a:spcPct val="150000"/>
              </a:lnSpc>
              <a:spcBef>
                <a:spcPts val="0"/>
              </a:spcBef>
              <a:buAutoNum type="arabicPeriod"/>
            </a:pPr>
            <a:r>
              <a:rPr lang="en-CA" sz="2000" b="1" dirty="0">
                <a:solidFill>
                  <a:schemeClr val="tx1">
                    <a:lumMod val="65000"/>
                    <a:lumOff val="35000"/>
                  </a:schemeClr>
                </a:solidFill>
              </a:rPr>
              <a:t>Brainstorming Continued</a:t>
            </a:r>
          </a:p>
          <a:p>
            <a:pPr marL="514350" indent="-514350">
              <a:lnSpc>
                <a:spcPct val="150000"/>
              </a:lnSpc>
              <a:spcBef>
                <a:spcPts val="0"/>
              </a:spcBef>
              <a:buAutoNum type="arabicPeriod"/>
            </a:pPr>
            <a:r>
              <a:rPr lang="en-CA" sz="2000" b="1" dirty="0">
                <a:solidFill>
                  <a:schemeClr val="tx1">
                    <a:lumMod val="65000"/>
                    <a:lumOff val="35000"/>
                  </a:schemeClr>
                </a:solidFill>
              </a:rPr>
              <a:t>Questions &amp; Wrap-up</a:t>
            </a:r>
          </a:p>
          <a:p>
            <a:pPr marL="514350" indent="-514350">
              <a:lnSpc>
                <a:spcPct val="150000"/>
              </a:lnSpc>
              <a:spcBef>
                <a:spcPts val="0"/>
              </a:spcBef>
              <a:buAutoNum type="arabicPeriod"/>
            </a:pPr>
            <a:r>
              <a:rPr lang="en-CA" sz="2000" b="1" dirty="0">
                <a:solidFill>
                  <a:schemeClr val="tx1">
                    <a:lumMod val="65000"/>
                    <a:lumOff val="35000"/>
                  </a:schemeClr>
                </a:solidFill>
              </a:rPr>
              <a:t>SMART Goals</a:t>
            </a:r>
          </a:p>
        </p:txBody>
      </p:sp>
      <p:pic>
        <p:nvPicPr>
          <p:cNvPr id="8" name="Picture 8">
            <a:extLst>
              <a:ext uri="{FF2B5EF4-FFF2-40B4-BE49-F238E27FC236}">
                <a16:creationId xmlns:a16="http://schemas.microsoft.com/office/drawing/2014/main" id="{62C322EF-774E-0D56-5456-01C0B56E839B}"/>
              </a:ext>
            </a:extLst>
          </p:cNvPr>
          <p:cNvPicPr>
            <a:picLocks noChangeAspect="1"/>
          </p:cNvPicPr>
          <p:nvPr/>
        </p:nvPicPr>
        <p:blipFill>
          <a:blip r:embed="rId3"/>
          <a:stretch>
            <a:fillRect/>
          </a:stretch>
        </p:blipFill>
        <p:spPr>
          <a:xfrm>
            <a:off x="6639426" y="1933074"/>
            <a:ext cx="4477752" cy="3001878"/>
          </a:xfrm>
          <a:prstGeom prst="rect">
            <a:avLst/>
          </a:prstGeom>
        </p:spPr>
      </p:pic>
    </p:spTree>
    <p:extLst>
      <p:ext uri="{BB962C8B-B14F-4D97-AF65-F5344CB8AC3E}">
        <p14:creationId xmlns:p14="http://schemas.microsoft.com/office/powerpoint/2010/main" val="28139481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AE7505-5079-E87B-7605-8BB0818CEF45}"/>
              </a:ext>
            </a:extLst>
          </p:cNvPr>
          <p:cNvSpPr>
            <a:spLocks noGrp="1"/>
          </p:cNvSpPr>
          <p:nvPr>
            <p:ph type="body" sz="quarter" idx="10"/>
          </p:nvPr>
        </p:nvSpPr>
        <p:spPr/>
        <p:txBody>
          <a:bodyPr lIns="91440" tIns="45720" rIns="91440" bIns="45720" anchor="t"/>
          <a:lstStyle/>
          <a:p>
            <a:r>
              <a:rPr lang="en-US"/>
              <a:t>Ice Breaker</a:t>
            </a:r>
          </a:p>
        </p:txBody>
      </p:sp>
      <p:pic>
        <p:nvPicPr>
          <p:cNvPr id="5" name="Picture 5" descr="Icon&#10;&#10;Description automatically generated">
            <a:extLst>
              <a:ext uri="{FF2B5EF4-FFF2-40B4-BE49-F238E27FC236}">
                <a16:creationId xmlns:a16="http://schemas.microsoft.com/office/drawing/2014/main" id="{8A132B64-0F83-C4A0-3A4C-2EB9EC899DA9}"/>
              </a:ext>
            </a:extLst>
          </p:cNvPr>
          <p:cNvPicPr>
            <a:picLocks noChangeAspect="1"/>
          </p:cNvPicPr>
          <p:nvPr/>
        </p:nvPicPr>
        <p:blipFill>
          <a:blip r:embed="rId3"/>
          <a:stretch>
            <a:fillRect/>
          </a:stretch>
        </p:blipFill>
        <p:spPr>
          <a:xfrm>
            <a:off x="2134813" y="1948916"/>
            <a:ext cx="7922374" cy="2960168"/>
          </a:xfrm>
          <a:prstGeom prst="rect">
            <a:avLst/>
          </a:prstGeom>
        </p:spPr>
      </p:pic>
    </p:spTree>
    <p:extLst>
      <p:ext uri="{BB962C8B-B14F-4D97-AF65-F5344CB8AC3E}">
        <p14:creationId xmlns:p14="http://schemas.microsoft.com/office/powerpoint/2010/main" val="3744960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What is Norming?</a:t>
            </a:r>
          </a:p>
        </p:txBody>
      </p:sp>
      <p:sp>
        <p:nvSpPr>
          <p:cNvPr id="3" name="TextBox 2">
            <a:extLst>
              <a:ext uri="{FF2B5EF4-FFF2-40B4-BE49-F238E27FC236}">
                <a16:creationId xmlns:a16="http://schemas.microsoft.com/office/drawing/2014/main" id="{AF8640E4-07EC-BEDA-89C1-ED2C291BA70C}"/>
              </a:ext>
            </a:extLst>
          </p:cNvPr>
          <p:cNvSpPr txBox="1"/>
          <p:nvPr/>
        </p:nvSpPr>
        <p:spPr>
          <a:xfrm>
            <a:off x="1540564" y="1457739"/>
            <a:ext cx="9444362"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A norm is an informal guideline about what is considered normal social behavior in a particular group. For example, in my workplace, people stop for lunch any time between about 11 and 2. </a:t>
            </a:r>
          </a:p>
          <a:p>
            <a:endParaRPr lang="en-US" sz="2000"/>
          </a:p>
          <a:p>
            <a:r>
              <a:rPr lang="en-US" sz="2000"/>
              <a:t>Every team goes through the same </a:t>
            </a:r>
            <a:r>
              <a:rPr lang="en-US" sz="2000" b="1" u="sng"/>
              <a:t>5 stages.</a:t>
            </a:r>
            <a:r>
              <a:rPr lang="en-US" sz="2000"/>
              <a:t> </a:t>
            </a:r>
          </a:p>
          <a:p>
            <a:endParaRPr lang="en-US" sz="2000"/>
          </a:p>
          <a:p>
            <a:r>
              <a:rPr lang="en-US" sz="2000" b="1"/>
              <a:t>Forming </a:t>
            </a:r>
            <a:r>
              <a:rPr lang="en-US" sz="2000"/>
              <a:t>– voting on executives, initial separation into departments, ideas for products</a:t>
            </a:r>
          </a:p>
          <a:p>
            <a:r>
              <a:rPr lang="en-US" sz="2000" b="1"/>
              <a:t>Storming </a:t>
            </a:r>
            <a:r>
              <a:rPr lang="en-US" sz="2000"/>
              <a:t>– group conflict, determining how to work together</a:t>
            </a:r>
          </a:p>
          <a:p>
            <a:r>
              <a:rPr lang="en-US" sz="2000" b="1"/>
              <a:t>Norming</a:t>
            </a:r>
            <a:r>
              <a:rPr lang="en-US" sz="2000"/>
              <a:t>- group guidelines created, work towards common goals, tasks assigned</a:t>
            </a:r>
          </a:p>
          <a:p>
            <a:r>
              <a:rPr lang="en-US" sz="2000" b="1"/>
              <a:t>Performing</a:t>
            </a:r>
            <a:r>
              <a:rPr lang="en-US" sz="2000"/>
              <a:t> – stage of teamwork and focus on task performance</a:t>
            </a:r>
          </a:p>
          <a:p>
            <a:r>
              <a:rPr lang="en-US" sz="2000" b="1"/>
              <a:t>Adjourning </a:t>
            </a:r>
            <a:r>
              <a:rPr lang="en-US" sz="2000"/>
              <a:t>– task completion, goals accomplished</a:t>
            </a:r>
          </a:p>
          <a:p>
            <a:endParaRPr lang="en-US"/>
          </a:p>
        </p:txBody>
      </p:sp>
    </p:spTree>
    <p:extLst>
      <p:ext uri="{BB962C8B-B14F-4D97-AF65-F5344CB8AC3E}">
        <p14:creationId xmlns:p14="http://schemas.microsoft.com/office/powerpoint/2010/main" val="31403925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863328" cy="657225"/>
          </a:xfrm>
        </p:spPr>
        <p:txBody>
          <a:bodyPr lIns="91440" tIns="45720" rIns="91440" bIns="45720" anchor="t"/>
          <a:lstStyle/>
          <a:p>
            <a:r>
              <a:rPr lang="en-US" dirty="0"/>
              <a:t>Whose Norm are These?</a:t>
            </a:r>
          </a:p>
          <a:p>
            <a:endParaRPr lang="en-US" dirty="0"/>
          </a:p>
        </p:txBody>
      </p:sp>
      <p:sp>
        <p:nvSpPr>
          <p:cNvPr id="3" name="TextBox 2">
            <a:extLst>
              <a:ext uri="{FF2B5EF4-FFF2-40B4-BE49-F238E27FC236}">
                <a16:creationId xmlns:a16="http://schemas.microsoft.com/office/drawing/2014/main" id="{5E4DBD90-3546-BC5A-8223-DB7984D0B9BE}"/>
              </a:ext>
            </a:extLst>
          </p:cNvPr>
          <p:cNvSpPr txBox="1"/>
          <p:nvPr/>
        </p:nvSpPr>
        <p:spPr>
          <a:xfrm>
            <a:off x="1375537" y="4352589"/>
            <a:ext cx="1027512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Match the following brands with their stated norms</a:t>
            </a:r>
          </a:p>
        </p:txBody>
      </p:sp>
      <p:pic>
        <p:nvPicPr>
          <p:cNvPr id="5" name="Picture 4" descr="Logo&#10;&#10;Description automatically generated">
            <a:extLst>
              <a:ext uri="{FF2B5EF4-FFF2-40B4-BE49-F238E27FC236}">
                <a16:creationId xmlns:a16="http://schemas.microsoft.com/office/drawing/2014/main" id="{096100FF-1EE5-01C5-6399-8D35D8A6DC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1265" y="798632"/>
            <a:ext cx="4276987" cy="4234871"/>
          </a:xfrm>
          <a:prstGeom prst="rect">
            <a:avLst/>
          </a:prstGeom>
        </p:spPr>
      </p:pic>
    </p:spTree>
    <p:extLst>
      <p:ext uri="{BB962C8B-B14F-4D97-AF65-F5344CB8AC3E}">
        <p14:creationId xmlns:p14="http://schemas.microsoft.com/office/powerpoint/2010/main" val="827327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40FD04-013F-2AE9-7BDF-C1DE488F6842}"/>
              </a:ext>
            </a:extLst>
          </p:cNvPr>
          <p:cNvPicPr>
            <a:picLocks noChangeAspect="1"/>
          </p:cNvPicPr>
          <p:nvPr/>
        </p:nvPicPr>
        <p:blipFill>
          <a:blip r:embed="rId3"/>
          <a:stretch>
            <a:fillRect/>
          </a:stretch>
        </p:blipFill>
        <p:spPr>
          <a:xfrm>
            <a:off x="950286" y="240745"/>
            <a:ext cx="7078069" cy="1072989"/>
          </a:xfrm>
          <a:prstGeom prst="rect">
            <a:avLst/>
          </a:prstGeom>
        </p:spPr>
      </p:pic>
      <p:grpSp>
        <p:nvGrpSpPr>
          <p:cNvPr id="4" name="Group 3">
            <a:extLst>
              <a:ext uri="{FF2B5EF4-FFF2-40B4-BE49-F238E27FC236}">
                <a16:creationId xmlns:a16="http://schemas.microsoft.com/office/drawing/2014/main" id="{71E28BD6-F2DC-5778-1BD2-1C38F848A26D}"/>
              </a:ext>
            </a:extLst>
          </p:cNvPr>
          <p:cNvGrpSpPr/>
          <p:nvPr/>
        </p:nvGrpSpPr>
        <p:grpSpPr>
          <a:xfrm>
            <a:off x="1926980" y="2570119"/>
            <a:ext cx="8338040" cy="1717762"/>
            <a:chOff x="1300807" y="4548739"/>
            <a:chExt cx="8338040" cy="1717762"/>
          </a:xfrm>
        </p:grpSpPr>
        <p:pic>
          <p:nvPicPr>
            <p:cNvPr id="5" name="Picture 4">
              <a:extLst>
                <a:ext uri="{FF2B5EF4-FFF2-40B4-BE49-F238E27FC236}">
                  <a16:creationId xmlns:a16="http://schemas.microsoft.com/office/drawing/2014/main" id="{4FA24E38-4A47-E392-4D52-03AE474DEDF0}"/>
                </a:ext>
              </a:extLst>
            </p:cNvPr>
            <p:cNvPicPr>
              <a:picLocks noChangeAspect="1"/>
            </p:cNvPicPr>
            <p:nvPr/>
          </p:nvPicPr>
          <p:blipFill>
            <a:blip r:embed="rId4"/>
            <a:stretch>
              <a:fillRect/>
            </a:stretch>
          </p:blipFill>
          <p:spPr>
            <a:xfrm>
              <a:off x="1300807" y="4548739"/>
              <a:ext cx="2502761" cy="1717762"/>
            </a:xfrm>
            <a:prstGeom prst="rect">
              <a:avLst/>
            </a:prstGeom>
          </p:spPr>
        </p:pic>
        <p:pic>
          <p:nvPicPr>
            <p:cNvPr id="6" name="Picture 2" descr="Facebook logo_blue on white">
              <a:extLst>
                <a:ext uri="{FF2B5EF4-FFF2-40B4-BE49-F238E27FC236}">
                  <a16:creationId xmlns:a16="http://schemas.microsoft.com/office/drawing/2014/main" id="{CEA7A373-8A9A-0467-7C09-FC7B55B4F43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356" t="21000" r="33905" b="21833"/>
            <a:stretch/>
          </p:blipFill>
          <p:spPr bwMode="auto">
            <a:xfrm>
              <a:off x="5905937" y="4705492"/>
              <a:ext cx="1517060" cy="14042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0DEB84C-0B26-D5E0-2D50-8582F80874D7}"/>
                </a:ext>
              </a:extLst>
            </p:cNvPr>
            <p:cNvPicPr>
              <a:picLocks noChangeAspect="1"/>
            </p:cNvPicPr>
            <p:nvPr/>
          </p:nvPicPr>
          <p:blipFill>
            <a:blip r:embed="rId6"/>
            <a:stretch>
              <a:fillRect/>
            </a:stretch>
          </p:blipFill>
          <p:spPr>
            <a:xfrm>
              <a:off x="8054518" y="4645021"/>
              <a:ext cx="1584329" cy="1584329"/>
            </a:xfrm>
            <a:prstGeom prst="rect">
              <a:avLst/>
            </a:prstGeom>
          </p:spPr>
        </p:pic>
        <p:pic>
          <p:nvPicPr>
            <p:cNvPr id="8" name="Picture 7">
              <a:extLst>
                <a:ext uri="{FF2B5EF4-FFF2-40B4-BE49-F238E27FC236}">
                  <a16:creationId xmlns:a16="http://schemas.microsoft.com/office/drawing/2014/main" id="{C24E4438-16EC-F423-3EA0-E6BCE54D5C53}"/>
                </a:ext>
              </a:extLst>
            </p:cNvPr>
            <p:cNvPicPr>
              <a:picLocks noChangeAspect="1"/>
            </p:cNvPicPr>
            <p:nvPr/>
          </p:nvPicPr>
          <p:blipFill rotWithShape="1">
            <a:blip r:embed="rId7"/>
            <a:srcRect r="71311"/>
            <a:stretch/>
          </p:blipFill>
          <p:spPr>
            <a:xfrm>
              <a:off x="3403176" y="4738299"/>
              <a:ext cx="2148581" cy="1404257"/>
            </a:xfrm>
            <a:prstGeom prst="rect">
              <a:avLst/>
            </a:prstGeom>
          </p:spPr>
        </p:pic>
      </p:grpSp>
    </p:spTree>
    <p:extLst>
      <p:ext uri="{BB962C8B-B14F-4D97-AF65-F5344CB8AC3E}">
        <p14:creationId xmlns:p14="http://schemas.microsoft.com/office/powerpoint/2010/main" val="22094338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7222762" cy="657225"/>
          </a:xfrm>
        </p:spPr>
        <p:txBody>
          <a:bodyPr lIns="91440" tIns="45720" rIns="91440" bIns="45720" anchor="t"/>
          <a:lstStyle/>
          <a:p>
            <a:r>
              <a:rPr lang="en-US" dirty="0"/>
              <a:t>Think Outside The Box </a:t>
            </a:r>
          </a:p>
        </p:txBody>
      </p:sp>
      <p:sp>
        <p:nvSpPr>
          <p:cNvPr id="3" name="TextBox 2">
            <a:extLst>
              <a:ext uri="{FF2B5EF4-FFF2-40B4-BE49-F238E27FC236}">
                <a16:creationId xmlns:a16="http://schemas.microsoft.com/office/drawing/2014/main" id="{B24CC26F-8B1C-7067-3F13-F771A84FBD21}"/>
              </a:ext>
            </a:extLst>
          </p:cNvPr>
          <p:cNvSpPr txBox="1"/>
          <p:nvPr/>
        </p:nvSpPr>
        <p:spPr>
          <a:xfrm>
            <a:off x="1311636" y="1328820"/>
            <a:ext cx="921026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Lead </a:t>
            </a:r>
            <a:r>
              <a:rPr lang="en-US" b="1" dirty="0"/>
              <a:t>by example </a:t>
            </a:r>
            <a:endParaRPr lang="en-US" dirty="0"/>
          </a:p>
          <a:p>
            <a:pPr algn="ctr"/>
            <a:r>
              <a:rPr lang="en-US" dirty="0"/>
              <a:t>Learn from </a:t>
            </a:r>
            <a:r>
              <a:rPr lang="en-US" b="1" dirty="0"/>
              <a:t>experience</a:t>
            </a:r>
          </a:p>
          <a:p>
            <a:pPr algn="ctr"/>
            <a:r>
              <a:rPr lang="en-US" b="1" dirty="0"/>
              <a:t>Think outside the box.</a:t>
            </a:r>
          </a:p>
          <a:p>
            <a:pPr algn="ctr"/>
            <a:endParaRPr lang="en-US" dirty="0"/>
          </a:p>
          <a:p>
            <a:pPr algn="ctr"/>
            <a:r>
              <a:rPr lang="en-US" dirty="0"/>
              <a:t>Help better the brand from the inside out. </a:t>
            </a:r>
          </a:p>
          <a:p>
            <a:pPr algn="ctr"/>
            <a:endParaRPr lang="en-US" dirty="0"/>
          </a:p>
          <a:p>
            <a:pPr algn="ctr"/>
            <a:r>
              <a:rPr lang="en-US" dirty="0"/>
              <a:t>The time you spend in the office is up to you, depending on your role, needs and results. That means you can </a:t>
            </a:r>
            <a:r>
              <a:rPr lang="en-US" b="1" dirty="0"/>
              <a:t>unleash your potential</a:t>
            </a:r>
            <a:r>
              <a:rPr lang="en-US" dirty="0"/>
              <a:t> at work knowing your personal life is in great shape too. </a:t>
            </a:r>
          </a:p>
          <a:p>
            <a:pPr algn="ctr"/>
            <a:endParaRPr lang="en-US" dirty="0"/>
          </a:p>
        </p:txBody>
      </p:sp>
      <p:grpSp>
        <p:nvGrpSpPr>
          <p:cNvPr id="8" name="Group 7">
            <a:extLst>
              <a:ext uri="{FF2B5EF4-FFF2-40B4-BE49-F238E27FC236}">
                <a16:creationId xmlns:a16="http://schemas.microsoft.com/office/drawing/2014/main" id="{3AACA3DE-D905-40A6-3F78-1AC8AE6F138B}"/>
              </a:ext>
            </a:extLst>
          </p:cNvPr>
          <p:cNvGrpSpPr/>
          <p:nvPr/>
        </p:nvGrpSpPr>
        <p:grpSpPr>
          <a:xfrm>
            <a:off x="1826150" y="4034389"/>
            <a:ext cx="8338040" cy="1717762"/>
            <a:chOff x="1300807" y="4548739"/>
            <a:chExt cx="8338040" cy="1717762"/>
          </a:xfrm>
        </p:grpSpPr>
        <p:pic>
          <p:nvPicPr>
            <p:cNvPr id="5" name="Picture 4">
              <a:extLst>
                <a:ext uri="{FF2B5EF4-FFF2-40B4-BE49-F238E27FC236}">
                  <a16:creationId xmlns:a16="http://schemas.microsoft.com/office/drawing/2014/main" id="{35D8A094-76C7-AFC3-E28F-92FE0131C7FF}"/>
                </a:ext>
              </a:extLst>
            </p:cNvPr>
            <p:cNvPicPr>
              <a:picLocks noChangeAspect="1"/>
            </p:cNvPicPr>
            <p:nvPr/>
          </p:nvPicPr>
          <p:blipFill>
            <a:blip r:embed="rId3"/>
            <a:stretch>
              <a:fillRect/>
            </a:stretch>
          </p:blipFill>
          <p:spPr>
            <a:xfrm>
              <a:off x="1300807" y="4548739"/>
              <a:ext cx="2502761" cy="1717762"/>
            </a:xfrm>
            <a:prstGeom prst="rect">
              <a:avLst/>
            </a:prstGeom>
          </p:spPr>
        </p:pic>
        <p:pic>
          <p:nvPicPr>
            <p:cNvPr id="1026" name="Picture 2" descr="Facebook logo_blue on white">
              <a:extLst>
                <a:ext uri="{FF2B5EF4-FFF2-40B4-BE49-F238E27FC236}">
                  <a16:creationId xmlns:a16="http://schemas.microsoft.com/office/drawing/2014/main" id="{62F8833C-D11A-98DE-C432-9B922648B56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356" t="21000" r="33905" b="21833"/>
            <a:stretch/>
          </p:blipFill>
          <p:spPr bwMode="auto">
            <a:xfrm>
              <a:off x="5905937" y="4705492"/>
              <a:ext cx="1517060" cy="14042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04B073E-9930-45E8-3A16-2F23AD3FE5AA}"/>
                </a:ext>
              </a:extLst>
            </p:cNvPr>
            <p:cNvPicPr>
              <a:picLocks noChangeAspect="1"/>
            </p:cNvPicPr>
            <p:nvPr/>
          </p:nvPicPr>
          <p:blipFill>
            <a:blip r:embed="rId5"/>
            <a:stretch>
              <a:fillRect/>
            </a:stretch>
          </p:blipFill>
          <p:spPr>
            <a:xfrm>
              <a:off x="8054518" y="4645021"/>
              <a:ext cx="1584329" cy="1584329"/>
            </a:xfrm>
            <a:prstGeom prst="rect">
              <a:avLst/>
            </a:prstGeom>
          </p:spPr>
        </p:pic>
        <p:pic>
          <p:nvPicPr>
            <p:cNvPr id="7" name="Picture 6">
              <a:extLst>
                <a:ext uri="{FF2B5EF4-FFF2-40B4-BE49-F238E27FC236}">
                  <a16:creationId xmlns:a16="http://schemas.microsoft.com/office/drawing/2014/main" id="{F099E9B4-90BF-003F-76DC-7AAE8891DD14}"/>
                </a:ext>
              </a:extLst>
            </p:cNvPr>
            <p:cNvPicPr>
              <a:picLocks noChangeAspect="1"/>
            </p:cNvPicPr>
            <p:nvPr/>
          </p:nvPicPr>
          <p:blipFill rotWithShape="1">
            <a:blip r:embed="rId6"/>
            <a:srcRect r="71311"/>
            <a:stretch/>
          </p:blipFill>
          <p:spPr>
            <a:xfrm>
              <a:off x="3403176" y="4738299"/>
              <a:ext cx="2148581" cy="1404257"/>
            </a:xfrm>
            <a:prstGeom prst="rect">
              <a:avLst/>
            </a:prstGeom>
          </p:spPr>
        </p:pic>
      </p:grpSp>
    </p:spTree>
    <p:extLst>
      <p:ext uri="{BB962C8B-B14F-4D97-AF65-F5344CB8AC3E}">
        <p14:creationId xmlns:p14="http://schemas.microsoft.com/office/powerpoint/2010/main" val="16316380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dirty="0"/>
              <a:t>Productivity Is Key </a:t>
            </a:r>
          </a:p>
        </p:txBody>
      </p:sp>
      <p:sp>
        <p:nvSpPr>
          <p:cNvPr id="3" name="TextBox 2">
            <a:extLst>
              <a:ext uri="{FF2B5EF4-FFF2-40B4-BE49-F238E27FC236}">
                <a16:creationId xmlns:a16="http://schemas.microsoft.com/office/drawing/2014/main" id="{7D73335B-36BD-6A63-0AE1-4DEE02D83317}"/>
              </a:ext>
            </a:extLst>
          </p:cNvPr>
          <p:cNvSpPr txBox="1"/>
          <p:nvPr/>
        </p:nvSpPr>
        <p:spPr>
          <a:xfrm>
            <a:off x="1991360" y="1698152"/>
            <a:ext cx="8879840"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t>Get stuff done: All engineers should have written code that goes live within a week of starting work. </a:t>
            </a:r>
          </a:p>
          <a:p>
            <a:pPr algn="ctr"/>
            <a:endParaRPr lang="en-US" sz="2000" dirty="0"/>
          </a:p>
          <a:p>
            <a:pPr algn="ctr"/>
            <a:r>
              <a:rPr lang="en-US" sz="2000" dirty="0"/>
              <a:t>Use whatever tools you like best, you'll be more productive. </a:t>
            </a:r>
          </a:p>
          <a:p>
            <a:pPr algn="ctr"/>
            <a:endParaRPr lang="en-US" sz="2000" dirty="0"/>
          </a:p>
          <a:p>
            <a:pPr algn="ctr"/>
            <a:r>
              <a:rPr lang="en-US" sz="2000" dirty="0"/>
              <a:t>There are </a:t>
            </a:r>
            <a:r>
              <a:rPr lang="en-US" sz="2000" b="1" dirty="0"/>
              <a:t>no stupid questions</a:t>
            </a:r>
            <a:r>
              <a:rPr lang="en-US" sz="2000" dirty="0"/>
              <a:t>. Ask anything you don’t know. </a:t>
            </a:r>
          </a:p>
          <a:p>
            <a:pPr algn="ctr"/>
            <a:endParaRPr lang="en-US" dirty="0"/>
          </a:p>
          <a:p>
            <a:endParaRPr lang="en-US" dirty="0"/>
          </a:p>
        </p:txBody>
      </p:sp>
      <p:grpSp>
        <p:nvGrpSpPr>
          <p:cNvPr id="6" name="Group 5">
            <a:extLst>
              <a:ext uri="{FF2B5EF4-FFF2-40B4-BE49-F238E27FC236}">
                <a16:creationId xmlns:a16="http://schemas.microsoft.com/office/drawing/2014/main" id="{9B4EF628-DAD4-1269-3B79-6E5A42BE50E7}"/>
              </a:ext>
            </a:extLst>
          </p:cNvPr>
          <p:cNvGrpSpPr/>
          <p:nvPr/>
        </p:nvGrpSpPr>
        <p:grpSpPr>
          <a:xfrm>
            <a:off x="1826150" y="4034389"/>
            <a:ext cx="8338040" cy="1717762"/>
            <a:chOff x="1300807" y="4548739"/>
            <a:chExt cx="8338040" cy="1717762"/>
          </a:xfrm>
        </p:grpSpPr>
        <p:pic>
          <p:nvPicPr>
            <p:cNvPr id="7" name="Picture 6">
              <a:extLst>
                <a:ext uri="{FF2B5EF4-FFF2-40B4-BE49-F238E27FC236}">
                  <a16:creationId xmlns:a16="http://schemas.microsoft.com/office/drawing/2014/main" id="{13B127BC-6B8F-0836-88C3-7B76D6979F13}"/>
                </a:ext>
              </a:extLst>
            </p:cNvPr>
            <p:cNvPicPr>
              <a:picLocks noChangeAspect="1"/>
            </p:cNvPicPr>
            <p:nvPr/>
          </p:nvPicPr>
          <p:blipFill>
            <a:blip r:embed="rId3"/>
            <a:stretch>
              <a:fillRect/>
            </a:stretch>
          </p:blipFill>
          <p:spPr>
            <a:xfrm>
              <a:off x="1300807" y="4548739"/>
              <a:ext cx="2502761" cy="1717762"/>
            </a:xfrm>
            <a:prstGeom prst="rect">
              <a:avLst/>
            </a:prstGeom>
          </p:spPr>
        </p:pic>
        <p:pic>
          <p:nvPicPr>
            <p:cNvPr id="8" name="Picture 2" descr="Facebook logo_blue on white">
              <a:extLst>
                <a:ext uri="{FF2B5EF4-FFF2-40B4-BE49-F238E27FC236}">
                  <a16:creationId xmlns:a16="http://schemas.microsoft.com/office/drawing/2014/main" id="{B857907D-C766-4940-DCFA-638D2C24FCA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356" t="21000" r="33905" b="21833"/>
            <a:stretch/>
          </p:blipFill>
          <p:spPr bwMode="auto">
            <a:xfrm>
              <a:off x="5905937" y="4705492"/>
              <a:ext cx="1517060" cy="14042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902A42A-D33D-99C5-FEFA-B901D3A3FC09}"/>
                </a:ext>
              </a:extLst>
            </p:cNvPr>
            <p:cNvPicPr>
              <a:picLocks noChangeAspect="1"/>
            </p:cNvPicPr>
            <p:nvPr/>
          </p:nvPicPr>
          <p:blipFill>
            <a:blip r:embed="rId5"/>
            <a:stretch>
              <a:fillRect/>
            </a:stretch>
          </p:blipFill>
          <p:spPr>
            <a:xfrm>
              <a:off x="8054518" y="4645021"/>
              <a:ext cx="1584329" cy="1584329"/>
            </a:xfrm>
            <a:prstGeom prst="rect">
              <a:avLst/>
            </a:prstGeom>
          </p:spPr>
        </p:pic>
        <p:pic>
          <p:nvPicPr>
            <p:cNvPr id="10" name="Picture 9">
              <a:extLst>
                <a:ext uri="{FF2B5EF4-FFF2-40B4-BE49-F238E27FC236}">
                  <a16:creationId xmlns:a16="http://schemas.microsoft.com/office/drawing/2014/main" id="{8ABF2F27-01BA-F6B6-EA67-5164AD78F03F}"/>
                </a:ext>
              </a:extLst>
            </p:cNvPr>
            <p:cNvPicPr>
              <a:picLocks noChangeAspect="1"/>
            </p:cNvPicPr>
            <p:nvPr/>
          </p:nvPicPr>
          <p:blipFill rotWithShape="1">
            <a:blip r:embed="rId6"/>
            <a:srcRect r="71311"/>
            <a:stretch/>
          </p:blipFill>
          <p:spPr>
            <a:xfrm>
              <a:off x="3403176" y="4738299"/>
              <a:ext cx="2148581" cy="1404257"/>
            </a:xfrm>
            <a:prstGeom prst="rect">
              <a:avLst/>
            </a:prstGeom>
          </p:spPr>
        </p:pic>
      </p:grpSp>
    </p:spTree>
    <p:extLst>
      <p:ext uri="{BB962C8B-B14F-4D97-AF65-F5344CB8AC3E}">
        <p14:creationId xmlns:p14="http://schemas.microsoft.com/office/powerpoint/2010/main" val="9278537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dirty="0"/>
              <a:t>Fast Is Better </a:t>
            </a:r>
          </a:p>
        </p:txBody>
      </p:sp>
      <p:sp>
        <p:nvSpPr>
          <p:cNvPr id="3" name="TextBox 2">
            <a:extLst>
              <a:ext uri="{FF2B5EF4-FFF2-40B4-BE49-F238E27FC236}">
                <a16:creationId xmlns:a16="http://schemas.microsoft.com/office/drawing/2014/main" id="{7C31C0A2-9C4A-3017-F3E0-C969482BC4F5}"/>
              </a:ext>
            </a:extLst>
          </p:cNvPr>
          <p:cNvSpPr txBox="1"/>
          <p:nvPr/>
        </p:nvSpPr>
        <p:spPr>
          <a:xfrm>
            <a:off x="1984384" y="1354286"/>
            <a:ext cx="8893791"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It’s best to </a:t>
            </a:r>
            <a:r>
              <a:rPr lang="en-US" b="1" dirty="0"/>
              <a:t>do one thing </a:t>
            </a:r>
            <a:r>
              <a:rPr lang="en-US" dirty="0"/>
              <a:t>really, really, well. </a:t>
            </a:r>
          </a:p>
          <a:p>
            <a:pPr algn="ctr"/>
            <a:endParaRPr lang="en-US" dirty="0"/>
          </a:p>
          <a:p>
            <a:pPr algn="ctr"/>
            <a:r>
              <a:rPr lang="en-US" b="1" dirty="0"/>
              <a:t>Fast is better</a:t>
            </a:r>
            <a:r>
              <a:rPr lang="en-US" dirty="0"/>
              <a:t> than slow. </a:t>
            </a:r>
          </a:p>
          <a:p>
            <a:pPr algn="ctr"/>
            <a:endParaRPr lang="en-US" dirty="0"/>
          </a:p>
          <a:p>
            <a:pPr algn="ctr"/>
            <a:r>
              <a:rPr lang="en-US" dirty="0"/>
              <a:t>There's </a:t>
            </a:r>
            <a:r>
              <a:rPr lang="en-US" b="1" dirty="0"/>
              <a:t>always more information</a:t>
            </a:r>
            <a:r>
              <a:rPr lang="en-US" dirty="0"/>
              <a:t> out there. </a:t>
            </a:r>
          </a:p>
          <a:p>
            <a:pPr algn="ctr"/>
            <a:br>
              <a:rPr lang="en-US" dirty="0"/>
            </a:br>
            <a:r>
              <a:rPr lang="en-US" dirty="0"/>
              <a:t>You can be </a:t>
            </a:r>
            <a:r>
              <a:rPr lang="en-US" b="1" dirty="0"/>
              <a:t>serious without a suit. </a:t>
            </a:r>
          </a:p>
          <a:p>
            <a:pPr algn="ctr"/>
            <a:endParaRPr lang="en-US" dirty="0"/>
          </a:p>
          <a:p>
            <a:pPr algn="ctr"/>
            <a:r>
              <a:rPr lang="en-US" dirty="0"/>
              <a:t>Great just isn't good enough. </a:t>
            </a:r>
          </a:p>
        </p:txBody>
      </p:sp>
      <p:grpSp>
        <p:nvGrpSpPr>
          <p:cNvPr id="4" name="Group 3">
            <a:extLst>
              <a:ext uri="{FF2B5EF4-FFF2-40B4-BE49-F238E27FC236}">
                <a16:creationId xmlns:a16="http://schemas.microsoft.com/office/drawing/2014/main" id="{176CB548-E3B1-E3B3-DC44-93A7BC935343}"/>
              </a:ext>
            </a:extLst>
          </p:cNvPr>
          <p:cNvGrpSpPr/>
          <p:nvPr/>
        </p:nvGrpSpPr>
        <p:grpSpPr>
          <a:xfrm>
            <a:off x="1826150" y="4034389"/>
            <a:ext cx="8338040" cy="1717762"/>
            <a:chOff x="1300807" y="4548739"/>
            <a:chExt cx="8338040" cy="1717762"/>
          </a:xfrm>
        </p:grpSpPr>
        <p:pic>
          <p:nvPicPr>
            <p:cNvPr id="6" name="Picture 5">
              <a:extLst>
                <a:ext uri="{FF2B5EF4-FFF2-40B4-BE49-F238E27FC236}">
                  <a16:creationId xmlns:a16="http://schemas.microsoft.com/office/drawing/2014/main" id="{16EA862F-6B48-E5E8-A8B0-95CF07A85761}"/>
                </a:ext>
              </a:extLst>
            </p:cNvPr>
            <p:cNvPicPr>
              <a:picLocks noChangeAspect="1"/>
            </p:cNvPicPr>
            <p:nvPr/>
          </p:nvPicPr>
          <p:blipFill>
            <a:blip r:embed="rId3"/>
            <a:stretch>
              <a:fillRect/>
            </a:stretch>
          </p:blipFill>
          <p:spPr>
            <a:xfrm>
              <a:off x="1300807" y="4548739"/>
              <a:ext cx="2502761" cy="1717762"/>
            </a:xfrm>
            <a:prstGeom prst="rect">
              <a:avLst/>
            </a:prstGeom>
          </p:spPr>
        </p:pic>
        <p:pic>
          <p:nvPicPr>
            <p:cNvPr id="7" name="Picture 2" descr="Facebook logo_blue on white">
              <a:extLst>
                <a:ext uri="{FF2B5EF4-FFF2-40B4-BE49-F238E27FC236}">
                  <a16:creationId xmlns:a16="http://schemas.microsoft.com/office/drawing/2014/main" id="{8A9740DA-48C6-3E9B-3016-027887287FC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356" t="21000" r="33905" b="21833"/>
            <a:stretch/>
          </p:blipFill>
          <p:spPr bwMode="auto">
            <a:xfrm>
              <a:off x="5905937" y="4705492"/>
              <a:ext cx="1517060" cy="14042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C59443F-7941-D98D-7DA1-52B09EE1C166}"/>
                </a:ext>
              </a:extLst>
            </p:cNvPr>
            <p:cNvPicPr>
              <a:picLocks noChangeAspect="1"/>
            </p:cNvPicPr>
            <p:nvPr/>
          </p:nvPicPr>
          <p:blipFill>
            <a:blip r:embed="rId5"/>
            <a:stretch>
              <a:fillRect/>
            </a:stretch>
          </p:blipFill>
          <p:spPr>
            <a:xfrm>
              <a:off x="8054518" y="4645021"/>
              <a:ext cx="1584329" cy="1584329"/>
            </a:xfrm>
            <a:prstGeom prst="rect">
              <a:avLst/>
            </a:prstGeom>
          </p:spPr>
        </p:pic>
        <p:pic>
          <p:nvPicPr>
            <p:cNvPr id="9" name="Picture 8">
              <a:extLst>
                <a:ext uri="{FF2B5EF4-FFF2-40B4-BE49-F238E27FC236}">
                  <a16:creationId xmlns:a16="http://schemas.microsoft.com/office/drawing/2014/main" id="{D5119648-332D-2CD0-3D5C-E5E8DBD3C003}"/>
                </a:ext>
              </a:extLst>
            </p:cNvPr>
            <p:cNvPicPr>
              <a:picLocks noChangeAspect="1"/>
            </p:cNvPicPr>
            <p:nvPr/>
          </p:nvPicPr>
          <p:blipFill rotWithShape="1">
            <a:blip r:embed="rId6"/>
            <a:srcRect r="71311"/>
            <a:stretch/>
          </p:blipFill>
          <p:spPr>
            <a:xfrm>
              <a:off x="3403176" y="4738299"/>
              <a:ext cx="2148581" cy="1404257"/>
            </a:xfrm>
            <a:prstGeom prst="rect">
              <a:avLst/>
            </a:prstGeom>
          </p:spPr>
        </p:pic>
      </p:grpSp>
    </p:spTree>
    <p:extLst>
      <p:ext uri="{BB962C8B-B14F-4D97-AF65-F5344CB8AC3E}">
        <p14:creationId xmlns:p14="http://schemas.microsoft.com/office/powerpoint/2010/main" val="15065094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dirty="0"/>
              <a:t>Boundless Potential</a:t>
            </a:r>
          </a:p>
        </p:txBody>
      </p:sp>
      <p:sp>
        <p:nvSpPr>
          <p:cNvPr id="3" name="TextBox 2">
            <a:extLst>
              <a:ext uri="{FF2B5EF4-FFF2-40B4-BE49-F238E27FC236}">
                <a16:creationId xmlns:a16="http://schemas.microsoft.com/office/drawing/2014/main" id="{377FB9F3-311E-D112-A8F7-94486C6AF7B0}"/>
              </a:ext>
            </a:extLst>
          </p:cNvPr>
          <p:cNvSpPr txBox="1"/>
          <p:nvPr/>
        </p:nvSpPr>
        <p:spPr>
          <a:xfrm>
            <a:off x="1311636" y="1375011"/>
            <a:ext cx="10461264"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We believe in the </a:t>
            </a:r>
            <a:r>
              <a:rPr lang="en-US" b="1" dirty="0"/>
              <a:t>boundless potential</a:t>
            </a:r>
            <a:r>
              <a:rPr lang="en-US" dirty="0"/>
              <a:t> of young people and are committed to the principles of market-based economics and entrepreneurship. </a:t>
            </a:r>
          </a:p>
          <a:p>
            <a:pPr algn="ctr"/>
            <a:endParaRPr lang="en-US" dirty="0"/>
          </a:p>
          <a:p>
            <a:pPr algn="ctr"/>
            <a:r>
              <a:rPr lang="en-US" dirty="0"/>
              <a:t>We possess a </a:t>
            </a:r>
            <a:r>
              <a:rPr lang="en-US" b="1" dirty="0"/>
              <a:t>passion</a:t>
            </a:r>
            <a:r>
              <a:rPr lang="en-US" dirty="0"/>
              <a:t> for what we do. </a:t>
            </a:r>
          </a:p>
          <a:p>
            <a:pPr algn="ctr"/>
            <a:endParaRPr lang="en-US" dirty="0"/>
          </a:p>
          <a:p>
            <a:pPr algn="ctr"/>
            <a:r>
              <a:rPr lang="en-US" dirty="0"/>
              <a:t>We believe in the </a:t>
            </a:r>
            <a:r>
              <a:rPr lang="en-US" b="1" dirty="0"/>
              <a:t>power of partnership</a:t>
            </a:r>
            <a:r>
              <a:rPr lang="en-US" dirty="0"/>
              <a:t> and collaboration. </a:t>
            </a:r>
          </a:p>
          <a:p>
            <a:pPr algn="ctr"/>
            <a:endParaRPr lang="en-US" dirty="0"/>
          </a:p>
          <a:p>
            <a:pPr algn="ctr"/>
            <a:r>
              <a:rPr lang="en-US" dirty="0"/>
              <a:t>We aim to produce an educational and motivational </a:t>
            </a:r>
            <a:r>
              <a:rPr lang="en-US" b="1" dirty="0"/>
              <a:t>impact with relevant,</a:t>
            </a:r>
            <a:r>
              <a:rPr lang="en-US" dirty="0"/>
              <a:t> hands-on </a:t>
            </a:r>
            <a:r>
              <a:rPr lang="en-US" b="1" dirty="0"/>
              <a:t>learning experiences. </a:t>
            </a:r>
          </a:p>
          <a:p>
            <a:endParaRPr lang="en-US" dirty="0"/>
          </a:p>
          <a:p>
            <a:endParaRPr lang="en-US" dirty="0"/>
          </a:p>
        </p:txBody>
      </p:sp>
      <p:pic>
        <p:nvPicPr>
          <p:cNvPr id="4" name="Picture 3">
            <a:extLst>
              <a:ext uri="{FF2B5EF4-FFF2-40B4-BE49-F238E27FC236}">
                <a16:creationId xmlns:a16="http://schemas.microsoft.com/office/drawing/2014/main" id="{26E5BD39-1132-AA4C-8DBB-8B67452F85E4}"/>
              </a:ext>
            </a:extLst>
          </p:cNvPr>
          <p:cNvPicPr>
            <a:picLocks noChangeAspect="1"/>
          </p:cNvPicPr>
          <p:nvPr/>
        </p:nvPicPr>
        <p:blipFill>
          <a:blip r:embed="rId3"/>
          <a:stretch>
            <a:fillRect/>
          </a:stretch>
        </p:blipFill>
        <p:spPr>
          <a:xfrm>
            <a:off x="1929023" y="4160320"/>
            <a:ext cx="8333954" cy="1719221"/>
          </a:xfrm>
          <a:prstGeom prst="rect">
            <a:avLst/>
          </a:prstGeom>
        </p:spPr>
      </p:pic>
    </p:spTree>
    <p:extLst>
      <p:ext uri="{BB962C8B-B14F-4D97-AF65-F5344CB8AC3E}">
        <p14:creationId xmlns:p14="http://schemas.microsoft.com/office/powerpoint/2010/main" val="20924165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378575" cy="657225"/>
          </a:xfrm>
        </p:spPr>
        <p:txBody>
          <a:bodyPr lIns="91440" tIns="45720" rIns="91440" bIns="45720" anchor="t"/>
          <a:lstStyle/>
          <a:p>
            <a:r>
              <a:rPr lang="en-US"/>
              <a:t>Whose Norm are These</a:t>
            </a:r>
          </a:p>
        </p:txBody>
      </p:sp>
      <p:sp>
        <p:nvSpPr>
          <p:cNvPr id="3" name="TextBox 2">
            <a:extLst>
              <a:ext uri="{FF2B5EF4-FFF2-40B4-BE49-F238E27FC236}">
                <a16:creationId xmlns:a16="http://schemas.microsoft.com/office/drawing/2014/main" id="{BBC8F03D-6950-54F2-9421-B46423E711EE}"/>
              </a:ext>
            </a:extLst>
          </p:cNvPr>
          <p:cNvSpPr txBox="1"/>
          <p:nvPr/>
        </p:nvSpPr>
        <p:spPr>
          <a:xfrm>
            <a:off x="1387522" y="966716"/>
            <a:ext cx="717644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1"/>
                </a:solidFill>
              </a:rPr>
              <a:t>Answers </a:t>
            </a:r>
          </a:p>
        </p:txBody>
      </p:sp>
      <p:grpSp>
        <p:nvGrpSpPr>
          <p:cNvPr id="5" name="Group 4">
            <a:extLst>
              <a:ext uri="{FF2B5EF4-FFF2-40B4-BE49-F238E27FC236}">
                <a16:creationId xmlns:a16="http://schemas.microsoft.com/office/drawing/2014/main" id="{F98892DF-29F3-1A4C-7CC7-6409A46932DB}"/>
              </a:ext>
            </a:extLst>
          </p:cNvPr>
          <p:cNvGrpSpPr/>
          <p:nvPr/>
        </p:nvGrpSpPr>
        <p:grpSpPr>
          <a:xfrm>
            <a:off x="1662066" y="1851022"/>
            <a:ext cx="8338040" cy="1717762"/>
            <a:chOff x="1300807" y="4548739"/>
            <a:chExt cx="8338040" cy="1717762"/>
          </a:xfrm>
        </p:grpSpPr>
        <p:pic>
          <p:nvPicPr>
            <p:cNvPr id="6" name="Picture 5">
              <a:extLst>
                <a:ext uri="{FF2B5EF4-FFF2-40B4-BE49-F238E27FC236}">
                  <a16:creationId xmlns:a16="http://schemas.microsoft.com/office/drawing/2014/main" id="{EBBBA2AF-87B9-3BBF-3337-7BC51013A9F0}"/>
                </a:ext>
              </a:extLst>
            </p:cNvPr>
            <p:cNvPicPr>
              <a:picLocks noChangeAspect="1"/>
            </p:cNvPicPr>
            <p:nvPr/>
          </p:nvPicPr>
          <p:blipFill>
            <a:blip r:embed="rId3"/>
            <a:stretch>
              <a:fillRect/>
            </a:stretch>
          </p:blipFill>
          <p:spPr>
            <a:xfrm>
              <a:off x="1300807" y="4548739"/>
              <a:ext cx="2502761" cy="1717762"/>
            </a:xfrm>
            <a:prstGeom prst="rect">
              <a:avLst/>
            </a:prstGeom>
          </p:spPr>
        </p:pic>
        <p:pic>
          <p:nvPicPr>
            <p:cNvPr id="7" name="Picture 2" descr="Facebook logo_blue on white">
              <a:extLst>
                <a:ext uri="{FF2B5EF4-FFF2-40B4-BE49-F238E27FC236}">
                  <a16:creationId xmlns:a16="http://schemas.microsoft.com/office/drawing/2014/main" id="{74577D4A-AABB-8E53-52A1-63BAEF5439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356" t="21000" r="33905" b="21833"/>
            <a:stretch/>
          </p:blipFill>
          <p:spPr bwMode="auto">
            <a:xfrm>
              <a:off x="5905937" y="4705492"/>
              <a:ext cx="1517060" cy="14042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31EC8DC-B53B-89E9-B79A-7D788286285B}"/>
                </a:ext>
              </a:extLst>
            </p:cNvPr>
            <p:cNvPicPr>
              <a:picLocks noChangeAspect="1"/>
            </p:cNvPicPr>
            <p:nvPr/>
          </p:nvPicPr>
          <p:blipFill>
            <a:blip r:embed="rId5"/>
            <a:stretch>
              <a:fillRect/>
            </a:stretch>
          </p:blipFill>
          <p:spPr>
            <a:xfrm>
              <a:off x="8054518" y="4645021"/>
              <a:ext cx="1584329" cy="1584329"/>
            </a:xfrm>
            <a:prstGeom prst="rect">
              <a:avLst/>
            </a:prstGeom>
          </p:spPr>
        </p:pic>
        <p:pic>
          <p:nvPicPr>
            <p:cNvPr id="9" name="Picture 8">
              <a:extLst>
                <a:ext uri="{FF2B5EF4-FFF2-40B4-BE49-F238E27FC236}">
                  <a16:creationId xmlns:a16="http://schemas.microsoft.com/office/drawing/2014/main" id="{9269DB05-CE52-46B0-1D79-7AA2338017CE}"/>
                </a:ext>
              </a:extLst>
            </p:cNvPr>
            <p:cNvPicPr>
              <a:picLocks noChangeAspect="1"/>
            </p:cNvPicPr>
            <p:nvPr/>
          </p:nvPicPr>
          <p:blipFill rotWithShape="1">
            <a:blip r:embed="rId6"/>
            <a:srcRect r="71311"/>
            <a:stretch/>
          </p:blipFill>
          <p:spPr>
            <a:xfrm>
              <a:off x="3403176" y="4738299"/>
              <a:ext cx="2148581" cy="1404257"/>
            </a:xfrm>
            <a:prstGeom prst="rect">
              <a:avLst/>
            </a:prstGeom>
          </p:spPr>
        </p:pic>
      </p:grpSp>
      <p:sp>
        <p:nvSpPr>
          <p:cNvPr id="10" name="Text Placeholder 1">
            <a:extLst>
              <a:ext uri="{FF2B5EF4-FFF2-40B4-BE49-F238E27FC236}">
                <a16:creationId xmlns:a16="http://schemas.microsoft.com/office/drawing/2014/main" id="{679CD230-B4B5-B497-D152-B762E36E15B7}"/>
              </a:ext>
            </a:extLst>
          </p:cNvPr>
          <p:cNvSpPr txBox="1">
            <a:spLocks/>
          </p:cNvSpPr>
          <p:nvPr/>
        </p:nvSpPr>
        <p:spPr>
          <a:xfrm>
            <a:off x="1752302" y="3696282"/>
            <a:ext cx="2111038" cy="657225"/>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4000" b="0" i="0" kern="1200">
                <a:solidFill>
                  <a:srgbClr val="46B17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t>Think Outside The Box </a:t>
            </a:r>
          </a:p>
        </p:txBody>
      </p:sp>
      <p:sp>
        <p:nvSpPr>
          <p:cNvPr id="13" name="Text Placeholder 1">
            <a:extLst>
              <a:ext uri="{FF2B5EF4-FFF2-40B4-BE49-F238E27FC236}">
                <a16:creationId xmlns:a16="http://schemas.microsoft.com/office/drawing/2014/main" id="{3F38ABCA-1652-CE86-91FC-AA55F58703C8}"/>
              </a:ext>
            </a:extLst>
          </p:cNvPr>
          <p:cNvSpPr txBox="1">
            <a:spLocks/>
          </p:cNvSpPr>
          <p:nvPr/>
        </p:nvSpPr>
        <p:spPr>
          <a:xfrm>
            <a:off x="6267196" y="3696283"/>
            <a:ext cx="1756664" cy="657225"/>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4000" b="0" i="0" kern="1200">
                <a:solidFill>
                  <a:srgbClr val="46B17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t>Productivity Is Key </a:t>
            </a:r>
          </a:p>
        </p:txBody>
      </p:sp>
      <p:sp>
        <p:nvSpPr>
          <p:cNvPr id="14" name="Text Placeholder 1">
            <a:extLst>
              <a:ext uri="{FF2B5EF4-FFF2-40B4-BE49-F238E27FC236}">
                <a16:creationId xmlns:a16="http://schemas.microsoft.com/office/drawing/2014/main" id="{1ACA76CD-92C3-FF35-E71F-0B63193168B1}"/>
              </a:ext>
            </a:extLst>
          </p:cNvPr>
          <p:cNvSpPr txBox="1">
            <a:spLocks/>
          </p:cNvSpPr>
          <p:nvPr/>
        </p:nvSpPr>
        <p:spPr>
          <a:xfrm>
            <a:off x="8371660" y="3696282"/>
            <a:ext cx="1672562" cy="657225"/>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4000" b="0" i="0" kern="1200">
                <a:solidFill>
                  <a:srgbClr val="46B17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t>Fast is Better</a:t>
            </a:r>
          </a:p>
        </p:txBody>
      </p:sp>
      <p:sp>
        <p:nvSpPr>
          <p:cNvPr id="17" name="Text Placeholder 1">
            <a:extLst>
              <a:ext uri="{FF2B5EF4-FFF2-40B4-BE49-F238E27FC236}">
                <a16:creationId xmlns:a16="http://schemas.microsoft.com/office/drawing/2014/main" id="{343EC6B9-F5A2-90FF-F9FA-1B52DC0B4AE9}"/>
              </a:ext>
            </a:extLst>
          </p:cNvPr>
          <p:cNvSpPr txBox="1">
            <a:spLocks/>
          </p:cNvSpPr>
          <p:nvPr/>
        </p:nvSpPr>
        <p:spPr>
          <a:xfrm>
            <a:off x="3981464" y="3696282"/>
            <a:ext cx="1943341" cy="657225"/>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4000" b="0" i="0" kern="1200">
                <a:solidFill>
                  <a:srgbClr val="46B17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t>Boundless Potential</a:t>
            </a:r>
          </a:p>
        </p:txBody>
      </p:sp>
    </p:spTree>
    <p:extLst>
      <p:ext uri="{BB962C8B-B14F-4D97-AF65-F5344CB8AC3E}">
        <p14:creationId xmlns:p14="http://schemas.microsoft.com/office/powerpoint/2010/main" val="4810469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63786" y="398923"/>
            <a:ext cx="7356665" cy="657225"/>
          </a:xfrm>
        </p:spPr>
        <p:txBody>
          <a:bodyPr lIns="91440" tIns="45720" rIns="91440" bIns="45720" anchor="t"/>
          <a:lstStyle/>
          <a:p>
            <a:r>
              <a:rPr lang="en-US" sz="3600"/>
              <a:t>Building your Team Norms</a:t>
            </a:r>
          </a:p>
        </p:txBody>
      </p:sp>
      <p:sp>
        <p:nvSpPr>
          <p:cNvPr id="3" name="TextBox 2">
            <a:extLst>
              <a:ext uri="{FF2B5EF4-FFF2-40B4-BE49-F238E27FC236}">
                <a16:creationId xmlns:a16="http://schemas.microsoft.com/office/drawing/2014/main" id="{6E62082A-24A5-68BC-B4A0-B8E1A00200A7}"/>
              </a:ext>
            </a:extLst>
          </p:cNvPr>
          <p:cNvSpPr txBox="1"/>
          <p:nvPr/>
        </p:nvSpPr>
        <p:spPr>
          <a:xfrm>
            <a:off x="3440909" y="2582346"/>
            <a:ext cx="605093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mn-lt"/>
                <a:cs typeface="+mn-lt"/>
              </a:rPr>
              <a:t>Code of Ethics and Building Your Team Norms Activity </a:t>
            </a:r>
            <a:endParaRPr lang="en-US" sz="2800"/>
          </a:p>
        </p:txBody>
      </p:sp>
    </p:spTree>
    <p:extLst>
      <p:ext uri="{BB962C8B-B14F-4D97-AF65-F5344CB8AC3E}">
        <p14:creationId xmlns:p14="http://schemas.microsoft.com/office/powerpoint/2010/main" val="3964227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27927" y="380400"/>
            <a:ext cx="7356665" cy="657225"/>
          </a:xfrm>
        </p:spPr>
        <p:txBody>
          <a:bodyPr lIns="91440" tIns="45720" rIns="91440" bIns="45720" anchor="t"/>
          <a:lstStyle/>
          <a:p>
            <a:r>
              <a:rPr lang="en-US" sz="3600" dirty="0"/>
              <a:t>Unanimous, Consensus, Stalemate</a:t>
            </a:r>
          </a:p>
        </p:txBody>
      </p:sp>
      <p:sp>
        <p:nvSpPr>
          <p:cNvPr id="3" name="TextBox 2">
            <a:extLst>
              <a:ext uri="{FF2B5EF4-FFF2-40B4-BE49-F238E27FC236}">
                <a16:creationId xmlns:a16="http://schemas.microsoft.com/office/drawing/2014/main" id="{6E62082A-24A5-68BC-B4A0-B8E1A00200A7}"/>
              </a:ext>
            </a:extLst>
          </p:cNvPr>
          <p:cNvSpPr txBox="1"/>
          <p:nvPr/>
        </p:nvSpPr>
        <p:spPr>
          <a:xfrm>
            <a:off x="2376984" y="1762836"/>
            <a:ext cx="8552597"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Unanimous:</a:t>
            </a:r>
            <a:r>
              <a:rPr lang="en-US" sz="2000"/>
              <a:t> Everyone is in complete agreement. </a:t>
            </a:r>
          </a:p>
          <a:p>
            <a:endParaRPr lang="en-US" sz="2000" b="1"/>
          </a:p>
          <a:p>
            <a:r>
              <a:rPr lang="en-US" sz="2000" b="1"/>
              <a:t>Consensus:</a:t>
            </a:r>
            <a:r>
              <a:rPr lang="en-US" sz="2000"/>
              <a:t> May not be the first preference of individuals in a group but it is a decision to which everyone can give their consent. Good consensus process relies heavily on problem-solving, questioning, empathy, and self-sacrifice. </a:t>
            </a:r>
          </a:p>
          <a:p>
            <a:endParaRPr lang="en-US" sz="2000"/>
          </a:p>
          <a:p>
            <a:r>
              <a:rPr lang="en-US" sz="2000" b="1"/>
              <a:t>Stalemate: </a:t>
            </a:r>
            <a:r>
              <a:rPr lang="en-US" sz="2000"/>
              <a:t>An even draw in terms of those in </a:t>
            </a:r>
            <a:r>
              <a:rPr lang="en-US" sz="2000" err="1"/>
              <a:t>favour</a:t>
            </a:r>
            <a:r>
              <a:rPr lang="en-US" sz="2000"/>
              <a:t> and those opposed. Further discussion is required to move forward. </a:t>
            </a:r>
          </a:p>
        </p:txBody>
      </p:sp>
      <p:pic>
        <p:nvPicPr>
          <p:cNvPr id="5" name="Picture 4" descr="Icon&#10;&#10;Description automatically generated">
            <a:extLst>
              <a:ext uri="{FF2B5EF4-FFF2-40B4-BE49-F238E27FC236}">
                <a16:creationId xmlns:a16="http://schemas.microsoft.com/office/drawing/2014/main" id="{3A3209C5-4108-E3CB-A9F8-3D6A3F5FF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7799" y="1412295"/>
            <a:ext cx="1142723" cy="1143739"/>
          </a:xfrm>
          <a:prstGeom prst="rect">
            <a:avLst/>
          </a:prstGeom>
        </p:spPr>
      </p:pic>
      <p:pic>
        <p:nvPicPr>
          <p:cNvPr id="7" name="Picture 6" descr="Logo, company name&#10;&#10;Description automatically generated">
            <a:extLst>
              <a:ext uri="{FF2B5EF4-FFF2-40B4-BE49-F238E27FC236}">
                <a16:creationId xmlns:a16="http://schemas.microsoft.com/office/drawing/2014/main" id="{EB587073-3CA4-16AE-CE25-4A1C8AD01E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0000">
            <a:off x="1348680" y="3657077"/>
            <a:ext cx="1142723" cy="1142723"/>
          </a:xfrm>
          <a:prstGeom prst="rect">
            <a:avLst/>
          </a:prstGeom>
        </p:spPr>
      </p:pic>
      <p:pic>
        <p:nvPicPr>
          <p:cNvPr id="9" name="Picture 8" descr="Icon&#10;&#10;Description automatically generated">
            <a:extLst>
              <a:ext uri="{FF2B5EF4-FFF2-40B4-BE49-F238E27FC236}">
                <a16:creationId xmlns:a16="http://schemas.microsoft.com/office/drawing/2014/main" id="{7BB88C5C-3A69-70E0-CB66-35CC06C6CD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5522" y="2556034"/>
            <a:ext cx="1143739" cy="1143739"/>
          </a:xfrm>
          <a:prstGeom prst="rect">
            <a:avLst/>
          </a:prstGeom>
        </p:spPr>
      </p:pic>
    </p:spTree>
    <p:extLst>
      <p:ext uri="{BB962C8B-B14F-4D97-AF65-F5344CB8AC3E}">
        <p14:creationId xmlns:p14="http://schemas.microsoft.com/office/powerpoint/2010/main" val="703465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ircle: Hollow 9">
            <a:extLst>
              <a:ext uri="{FF2B5EF4-FFF2-40B4-BE49-F238E27FC236}">
                <a16:creationId xmlns:a16="http://schemas.microsoft.com/office/drawing/2014/main" id="{F6DAFF2B-8CF8-1EC8-14C0-C12FB3033C15}"/>
              </a:ext>
            </a:extLst>
          </p:cNvPr>
          <p:cNvSpPr/>
          <p:nvPr/>
        </p:nvSpPr>
        <p:spPr>
          <a:xfrm>
            <a:off x="6443034" y="2007619"/>
            <a:ext cx="3493698" cy="3493698"/>
          </a:xfrm>
          <a:prstGeom prst="donut">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20654" y="456433"/>
            <a:ext cx="8564363" cy="657225"/>
          </a:xfrm>
        </p:spPr>
        <p:txBody>
          <a:bodyPr lIns="91440" tIns="45720" rIns="91440" bIns="45720" anchor="t"/>
          <a:lstStyle/>
          <a:p>
            <a:r>
              <a:rPr lang="en-US" sz="3200"/>
              <a:t>Corporate Social Responsibility</a:t>
            </a:r>
          </a:p>
        </p:txBody>
      </p:sp>
      <p:sp>
        <p:nvSpPr>
          <p:cNvPr id="3" name="TextBox 2">
            <a:extLst>
              <a:ext uri="{FF2B5EF4-FFF2-40B4-BE49-F238E27FC236}">
                <a16:creationId xmlns:a16="http://schemas.microsoft.com/office/drawing/2014/main" id="{6E62082A-24A5-68BC-B4A0-B8E1A00200A7}"/>
              </a:ext>
            </a:extLst>
          </p:cNvPr>
          <p:cNvSpPr txBox="1"/>
          <p:nvPr/>
        </p:nvSpPr>
        <p:spPr>
          <a:xfrm>
            <a:off x="1198042" y="1058347"/>
            <a:ext cx="590716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What is Corporate Social Responsibility?</a:t>
            </a:r>
            <a:endParaRPr lang="en-US"/>
          </a:p>
          <a:p>
            <a:pPr algn="ctr"/>
            <a:endParaRPr lang="en-US" sz="2400" b="1"/>
          </a:p>
        </p:txBody>
      </p:sp>
      <p:sp>
        <p:nvSpPr>
          <p:cNvPr id="4" name="Rectangle: Rounded Corners 3">
            <a:extLst>
              <a:ext uri="{FF2B5EF4-FFF2-40B4-BE49-F238E27FC236}">
                <a16:creationId xmlns:a16="http://schemas.microsoft.com/office/drawing/2014/main" id="{D28549AC-F34D-9E3D-2093-E391129F2292}"/>
              </a:ext>
            </a:extLst>
          </p:cNvPr>
          <p:cNvSpPr/>
          <p:nvPr/>
        </p:nvSpPr>
        <p:spPr>
          <a:xfrm>
            <a:off x="7234687" y="2123536"/>
            <a:ext cx="1912187" cy="77637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Social</a:t>
            </a:r>
          </a:p>
        </p:txBody>
      </p:sp>
      <p:sp>
        <p:nvSpPr>
          <p:cNvPr id="5" name="Rectangle: Rounded Corners 4">
            <a:extLst>
              <a:ext uri="{FF2B5EF4-FFF2-40B4-BE49-F238E27FC236}">
                <a16:creationId xmlns:a16="http://schemas.microsoft.com/office/drawing/2014/main" id="{3B345746-2D32-817D-821D-E322EF455E5E}"/>
              </a:ext>
            </a:extLst>
          </p:cNvPr>
          <p:cNvSpPr/>
          <p:nvPr/>
        </p:nvSpPr>
        <p:spPr>
          <a:xfrm>
            <a:off x="9578196" y="2971800"/>
            <a:ext cx="1912187" cy="77637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Ethical</a:t>
            </a:r>
          </a:p>
        </p:txBody>
      </p:sp>
      <p:sp>
        <p:nvSpPr>
          <p:cNvPr id="6" name="Rectangle: Rounded Corners 5">
            <a:extLst>
              <a:ext uri="{FF2B5EF4-FFF2-40B4-BE49-F238E27FC236}">
                <a16:creationId xmlns:a16="http://schemas.microsoft.com/office/drawing/2014/main" id="{1278D79A-833C-8D1E-B661-4BCBA6DBF6B6}"/>
              </a:ext>
            </a:extLst>
          </p:cNvPr>
          <p:cNvSpPr/>
          <p:nvPr/>
        </p:nvSpPr>
        <p:spPr>
          <a:xfrm>
            <a:off x="5106838" y="2971800"/>
            <a:ext cx="1912187" cy="77637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700"/>
              <a:t>Environmental</a:t>
            </a:r>
          </a:p>
        </p:txBody>
      </p:sp>
      <p:sp>
        <p:nvSpPr>
          <p:cNvPr id="7" name="Rectangle: Rounded Corners 6">
            <a:extLst>
              <a:ext uri="{FF2B5EF4-FFF2-40B4-BE49-F238E27FC236}">
                <a16:creationId xmlns:a16="http://schemas.microsoft.com/office/drawing/2014/main" id="{42FF16A1-474A-EBB9-96A8-B5A78484C621}"/>
              </a:ext>
            </a:extLst>
          </p:cNvPr>
          <p:cNvSpPr/>
          <p:nvPr/>
        </p:nvSpPr>
        <p:spPr>
          <a:xfrm>
            <a:off x="5106837" y="4093233"/>
            <a:ext cx="1912187" cy="77637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Profit</a:t>
            </a:r>
          </a:p>
        </p:txBody>
      </p:sp>
      <p:sp>
        <p:nvSpPr>
          <p:cNvPr id="8" name="Rectangle: Rounded Corners 7">
            <a:extLst>
              <a:ext uri="{FF2B5EF4-FFF2-40B4-BE49-F238E27FC236}">
                <a16:creationId xmlns:a16="http://schemas.microsoft.com/office/drawing/2014/main" id="{827BC8B7-4FF1-03E0-0925-058A53287A3C}"/>
              </a:ext>
            </a:extLst>
          </p:cNvPr>
          <p:cNvSpPr/>
          <p:nvPr/>
        </p:nvSpPr>
        <p:spPr>
          <a:xfrm>
            <a:off x="9578196" y="4093234"/>
            <a:ext cx="1912187" cy="77637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Legal</a:t>
            </a:r>
          </a:p>
        </p:txBody>
      </p:sp>
      <p:sp>
        <p:nvSpPr>
          <p:cNvPr id="9" name="Rectangle: Rounded Corners 8">
            <a:extLst>
              <a:ext uri="{FF2B5EF4-FFF2-40B4-BE49-F238E27FC236}">
                <a16:creationId xmlns:a16="http://schemas.microsoft.com/office/drawing/2014/main" id="{562F783E-07E1-D583-7AE5-6F627182F5A2}"/>
              </a:ext>
            </a:extLst>
          </p:cNvPr>
          <p:cNvSpPr/>
          <p:nvPr/>
        </p:nvSpPr>
        <p:spPr>
          <a:xfrm>
            <a:off x="7234686" y="4869610"/>
            <a:ext cx="1912187" cy="77637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Revenue</a:t>
            </a:r>
          </a:p>
        </p:txBody>
      </p:sp>
      <p:sp>
        <p:nvSpPr>
          <p:cNvPr id="11" name="TextBox 10">
            <a:extLst>
              <a:ext uri="{FF2B5EF4-FFF2-40B4-BE49-F238E27FC236}">
                <a16:creationId xmlns:a16="http://schemas.microsoft.com/office/drawing/2014/main" id="{791CAB14-D33D-4423-154E-94783FF37897}"/>
              </a:ext>
            </a:extLst>
          </p:cNvPr>
          <p:cNvSpPr txBox="1"/>
          <p:nvPr/>
        </p:nvSpPr>
        <p:spPr>
          <a:xfrm>
            <a:off x="7326434" y="3470626"/>
            <a:ext cx="19255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NEW SCHOOL </a:t>
            </a:r>
          </a:p>
        </p:txBody>
      </p:sp>
      <p:sp>
        <p:nvSpPr>
          <p:cNvPr id="13" name="TextBox 12">
            <a:extLst>
              <a:ext uri="{FF2B5EF4-FFF2-40B4-BE49-F238E27FC236}">
                <a16:creationId xmlns:a16="http://schemas.microsoft.com/office/drawing/2014/main" id="{B6ABA9DD-14DE-7CB3-5963-4CDD5F224083}"/>
              </a:ext>
            </a:extLst>
          </p:cNvPr>
          <p:cNvSpPr txBox="1"/>
          <p:nvPr/>
        </p:nvSpPr>
        <p:spPr>
          <a:xfrm>
            <a:off x="7326433" y="4002588"/>
            <a:ext cx="19255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OLD SCHOOL </a:t>
            </a:r>
          </a:p>
        </p:txBody>
      </p:sp>
      <p:cxnSp>
        <p:nvCxnSpPr>
          <p:cNvPr id="15" name="Straight Arrow Connector 14">
            <a:extLst>
              <a:ext uri="{FF2B5EF4-FFF2-40B4-BE49-F238E27FC236}">
                <a16:creationId xmlns:a16="http://schemas.microsoft.com/office/drawing/2014/main" id="{629BD4D6-EE2E-5A3A-8797-BD08FA9F7037}"/>
              </a:ext>
            </a:extLst>
          </p:cNvPr>
          <p:cNvCxnSpPr/>
          <p:nvPr/>
        </p:nvCxnSpPr>
        <p:spPr>
          <a:xfrm>
            <a:off x="5103243" y="3917110"/>
            <a:ext cx="6383545" cy="14377"/>
          </a:xfrm>
          <a:prstGeom prst="straightConnector1">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14C8462-F4CA-E82D-4CE6-C2587D9893DF}"/>
              </a:ext>
            </a:extLst>
          </p:cNvPr>
          <p:cNvSpPr txBox="1"/>
          <p:nvPr/>
        </p:nvSpPr>
        <p:spPr>
          <a:xfrm>
            <a:off x="1201009" y="2151254"/>
            <a:ext cx="3987209"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A </a:t>
            </a:r>
            <a:r>
              <a:rPr lang="en-US" sz="2400" i="1"/>
              <a:t>Voluntary</a:t>
            </a:r>
            <a:r>
              <a:rPr lang="en-US" sz="2400"/>
              <a:t> approach that a business takes to meet or exceed stakeholder expectations</a:t>
            </a:r>
          </a:p>
          <a:p>
            <a:endParaRPr lang="en-US" sz="2400"/>
          </a:p>
          <a:p>
            <a:endParaRPr lang="en-US" sz="2400" i="1"/>
          </a:p>
          <a:p>
            <a:r>
              <a:rPr lang="en-US" sz="2400" i="1"/>
              <a:t>Doing well by </a:t>
            </a:r>
          </a:p>
          <a:p>
            <a:r>
              <a:rPr lang="en-US" sz="2400" i="1"/>
              <a:t>Doing Good</a:t>
            </a:r>
          </a:p>
          <a:p>
            <a:endParaRPr lang="en-US"/>
          </a:p>
        </p:txBody>
      </p:sp>
    </p:spTree>
    <p:extLst>
      <p:ext uri="{BB962C8B-B14F-4D97-AF65-F5344CB8AC3E}">
        <p14:creationId xmlns:p14="http://schemas.microsoft.com/office/powerpoint/2010/main" val="25958188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20654" y="456433"/>
            <a:ext cx="8564363" cy="657225"/>
          </a:xfrm>
        </p:spPr>
        <p:txBody>
          <a:bodyPr lIns="91440" tIns="45720" rIns="91440" bIns="45720" anchor="t"/>
          <a:lstStyle/>
          <a:p>
            <a:r>
              <a:rPr lang="en-US" sz="3200"/>
              <a:t>Corporate Social Responsibility</a:t>
            </a:r>
          </a:p>
        </p:txBody>
      </p:sp>
      <p:sp>
        <p:nvSpPr>
          <p:cNvPr id="3" name="TextBox 2">
            <a:extLst>
              <a:ext uri="{FF2B5EF4-FFF2-40B4-BE49-F238E27FC236}">
                <a16:creationId xmlns:a16="http://schemas.microsoft.com/office/drawing/2014/main" id="{6E62082A-24A5-68BC-B4A0-B8E1A00200A7}"/>
              </a:ext>
            </a:extLst>
          </p:cNvPr>
          <p:cNvSpPr txBox="1"/>
          <p:nvPr/>
        </p:nvSpPr>
        <p:spPr>
          <a:xfrm>
            <a:off x="1198042" y="1058347"/>
            <a:ext cx="590716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What are the Trends?</a:t>
            </a:r>
          </a:p>
          <a:p>
            <a:pPr algn="ctr"/>
            <a:endParaRPr lang="en-US" sz="2400" b="1"/>
          </a:p>
        </p:txBody>
      </p:sp>
      <p:sp>
        <p:nvSpPr>
          <p:cNvPr id="16" name="TextBox 15">
            <a:extLst>
              <a:ext uri="{FF2B5EF4-FFF2-40B4-BE49-F238E27FC236}">
                <a16:creationId xmlns:a16="http://schemas.microsoft.com/office/drawing/2014/main" id="{E14C8462-F4CA-E82D-4CE6-C2587D9893DF}"/>
              </a:ext>
            </a:extLst>
          </p:cNvPr>
          <p:cNvSpPr txBox="1"/>
          <p:nvPr/>
        </p:nvSpPr>
        <p:spPr>
          <a:xfrm>
            <a:off x="1272896" y="1834952"/>
            <a:ext cx="7811586"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Modern corporations have developed new trends: </a:t>
            </a:r>
          </a:p>
          <a:p>
            <a:pPr marL="342900" indent="-342900">
              <a:buFont typeface="Arial"/>
              <a:buChar char="•"/>
            </a:pPr>
            <a:r>
              <a:rPr lang="en-US" sz="2400"/>
              <a:t>To deliver </a:t>
            </a:r>
            <a:r>
              <a:rPr lang="en-US" sz="2400" b="1"/>
              <a:t>the good</a:t>
            </a:r>
            <a:r>
              <a:rPr lang="en-US" sz="2400"/>
              <a:t>, and not just </a:t>
            </a:r>
            <a:r>
              <a:rPr lang="en-US" sz="2400" b="1"/>
              <a:t>the goods</a:t>
            </a:r>
          </a:p>
          <a:p>
            <a:pPr marL="342900" indent="-342900">
              <a:buFont typeface="Arial"/>
              <a:buChar char="•"/>
            </a:pPr>
            <a:r>
              <a:rPr lang="en-US" sz="2400"/>
              <a:t>To pursue </a:t>
            </a:r>
            <a:r>
              <a:rPr lang="en-US" sz="2400" b="1"/>
              <a:t>values,</a:t>
            </a:r>
            <a:r>
              <a:rPr lang="en-US" sz="2400"/>
              <a:t> not just </a:t>
            </a:r>
            <a:r>
              <a:rPr lang="en-US" sz="2400" b="1"/>
              <a:t>value</a:t>
            </a:r>
          </a:p>
          <a:p>
            <a:pPr marL="342900" indent="-342900">
              <a:buFont typeface="Arial"/>
              <a:buChar char="•"/>
            </a:pPr>
            <a:r>
              <a:rPr lang="en-US" sz="2400"/>
              <a:t>To </a:t>
            </a:r>
            <a:r>
              <a:rPr lang="en-US" sz="2400" b="1"/>
              <a:t>help</a:t>
            </a:r>
            <a:r>
              <a:rPr lang="en-US" sz="2400"/>
              <a:t> make the world a better place </a:t>
            </a:r>
          </a:p>
          <a:p>
            <a:endParaRPr lang="en-US" sz="2400"/>
          </a:p>
          <a:p>
            <a:r>
              <a:rPr lang="en-US" sz="2400"/>
              <a:t>What does this mean?</a:t>
            </a:r>
          </a:p>
          <a:p>
            <a:r>
              <a:rPr lang="en-US" sz="2400"/>
              <a:t>'Good deeds' are built into business plans</a:t>
            </a:r>
          </a:p>
          <a:p>
            <a:r>
              <a:rPr lang="en-US" sz="2400"/>
              <a:t>Corporations give back to the community (not just shareholders) </a:t>
            </a:r>
          </a:p>
          <a:p>
            <a:endParaRPr lang="en-US"/>
          </a:p>
        </p:txBody>
      </p:sp>
      <p:pic>
        <p:nvPicPr>
          <p:cNvPr id="14" name="Picture 13" descr="A picture containing icon&#10;&#10;Description automatically generated">
            <a:extLst>
              <a:ext uri="{FF2B5EF4-FFF2-40B4-BE49-F238E27FC236}">
                <a16:creationId xmlns:a16="http://schemas.microsoft.com/office/drawing/2014/main" id="{64E04F70-45D9-A798-C1AA-8555495EFB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235" y="2245974"/>
            <a:ext cx="3990456" cy="4033588"/>
          </a:xfrm>
          <a:prstGeom prst="rect">
            <a:avLst/>
          </a:prstGeom>
        </p:spPr>
      </p:pic>
    </p:spTree>
    <p:extLst>
      <p:ext uri="{BB962C8B-B14F-4D97-AF65-F5344CB8AC3E}">
        <p14:creationId xmlns:p14="http://schemas.microsoft.com/office/powerpoint/2010/main" val="38767461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20654" y="456433"/>
            <a:ext cx="8564363" cy="657225"/>
          </a:xfrm>
        </p:spPr>
        <p:txBody>
          <a:bodyPr lIns="91440" tIns="45720" rIns="91440" bIns="45720" anchor="t"/>
          <a:lstStyle/>
          <a:p>
            <a:r>
              <a:rPr lang="en-US" sz="3200"/>
              <a:t>Corporate Social Responsibility</a:t>
            </a:r>
          </a:p>
        </p:txBody>
      </p:sp>
      <p:sp>
        <p:nvSpPr>
          <p:cNvPr id="3" name="TextBox 2">
            <a:extLst>
              <a:ext uri="{FF2B5EF4-FFF2-40B4-BE49-F238E27FC236}">
                <a16:creationId xmlns:a16="http://schemas.microsoft.com/office/drawing/2014/main" id="{6E62082A-24A5-68BC-B4A0-B8E1A00200A7}"/>
              </a:ext>
            </a:extLst>
          </p:cNvPr>
          <p:cNvSpPr txBox="1"/>
          <p:nvPr/>
        </p:nvSpPr>
        <p:spPr>
          <a:xfrm>
            <a:off x="1198042" y="1058347"/>
            <a:ext cx="590716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Triple Bottom Line</a:t>
            </a:r>
          </a:p>
          <a:p>
            <a:pPr algn="ctr"/>
            <a:endParaRPr lang="en-US" sz="2400" b="1"/>
          </a:p>
        </p:txBody>
      </p:sp>
      <p:sp>
        <p:nvSpPr>
          <p:cNvPr id="16" name="TextBox 15">
            <a:extLst>
              <a:ext uri="{FF2B5EF4-FFF2-40B4-BE49-F238E27FC236}">
                <a16:creationId xmlns:a16="http://schemas.microsoft.com/office/drawing/2014/main" id="{E14C8462-F4CA-E82D-4CE6-C2587D9893DF}"/>
              </a:ext>
            </a:extLst>
          </p:cNvPr>
          <p:cNvSpPr txBox="1"/>
          <p:nvPr/>
        </p:nvSpPr>
        <p:spPr>
          <a:xfrm>
            <a:off x="1201009" y="1719933"/>
            <a:ext cx="7811586"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Companies are setting standards where the bottom line is about more than just money</a:t>
            </a:r>
            <a:endParaRPr lang="en-US"/>
          </a:p>
          <a:p>
            <a:endParaRPr lang="en-US" sz="2400"/>
          </a:p>
          <a:p>
            <a:endParaRPr lang="en-US" sz="2400"/>
          </a:p>
          <a:p>
            <a:endParaRPr lang="en-US" sz="2400"/>
          </a:p>
          <a:p>
            <a:endParaRPr lang="en-US" sz="2400"/>
          </a:p>
          <a:p>
            <a:endParaRPr lang="en-US"/>
          </a:p>
        </p:txBody>
      </p:sp>
      <p:sp>
        <p:nvSpPr>
          <p:cNvPr id="4" name="Rectangle 3">
            <a:extLst>
              <a:ext uri="{FF2B5EF4-FFF2-40B4-BE49-F238E27FC236}">
                <a16:creationId xmlns:a16="http://schemas.microsoft.com/office/drawing/2014/main" id="{C8CEDD9C-042B-116F-1B06-FE44EE2C4305}"/>
              </a:ext>
            </a:extLst>
          </p:cNvPr>
          <p:cNvSpPr/>
          <p:nvPr/>
        </p:nvSpPr>
        <p:spPr>
          <a:xfrm>
            <a:off x="1196197" y="3230593"/>
            <a:ext cx="2401018" cy="22428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5" name="Rectangle 4">
            <a:extLst>
              <a:ext uri="{FF2B5EF4-FFF2-40B4-BE49-F238E27FC236}">
                <a16:creationId xmlns:a16="http://schemas.microsoft.com/office/drawing/2014/main" id="{60EE5690-84FC-649E-3D12-A6A3B5426795}"/>
              </a:ext>
            </a:extLst>
          </p:cNvPr>
          <p:cNvSpPr/>
          <p:nvPr/>
        </p:nvSpPr>
        <p:spPr>
          <a:xfrm>
            <a:off x="1396581" y="4466147"/>
            <a:ext cx="2012829" cy="862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tx2"/>
                </a:solidFill>
              </a:rPr>
              <a:t>Be profitable -legally</a:t>
            </a:r>
          </a:p>
        </p:txBody>
      </p:sp>
      <p:sp>
        <p:nvSpPr>
          <p:cNvPr id="7" name="Rectangle 6">
            <a:extLst>
              <a:ext uri="{FF2B5EF4-FFF2-40B4-BE49-F238E27FC236}">
                <a16:creationId xmlns:a16="http://schemas.microsoft.com/office/drawing/2014/main" id="{A61FB763-90E4-DC67-6EE4-78FDFD78493B}"/>
              </a:ext>
            </a:extLst>
          </p:cNvPr>
          <p:cNvSpPr/>
          <p:nvPr/>
        </p:nvSpPr>
        <p:spPr>
          <a:xfrm>
            <a:off x="7565366" y="3230592"/>
            <a:ext cx="2401018" cy="22428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8" name="Rectangle 7">
            <a:extLst>
              <a:ext uri="{FF2B5EF4-FFF2-40B4-BE49-F238E27FC236}">
                <a16:creationId xmlns:a16="http://schemas.microsoft.com/office/drawing/2014/main" id="{F64AA0FB-5A30-8E44-8540-B6BC584C6D30}"/>
              </a:ext>
            </a:extLst>
          </p:cNvPr>
          <p:cNvSpPr/>
          <p:nvPr/>
        </p:nvSpPr>
        <p:spPr>
          <a:xfrm>
            <a:off x="7765750" y="4480522"/>
            <a:ext cx="2012829" cy="862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2"/>
                </a:solidFill>
              </a:rPr>
              <a:t>Community Participant</a:t>
            </a:r>
          </a:p>
        </p:txBody>
      </p:sp>
      <p:sp>
        <p:nvSpPr>
          <p:cNvPr id="9" name="Rectangle 8">
            <a:extLst>
              <a:ext uri="{FF2B5EF4-FFF2-40B4-BE49-F238E27FC236}">
                <a16:creationId xmlns:a16="http://schemas.microsoft.com/office/drawing/2014/main" id="{8829184D-5B25-A7B0-F784-6BC78D6783EA}"/>
              </a:ext>
            </a:extLst>
          </p:cNvPr>
          <p:cNvSpPr/>
          <p:nvPr/>
        </p:nvSpPr>
        <p:spPr>
          <a:xfrm>
            <a:off x="4402346" y="3244969"/>
            <a:ext cx="2401018" cy="22428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0" name="Rectangle 9">
            <a:extLst>
              <a:ext uri="{FF2B5EF4-FFF2-40B4-BE49-F238E27FC236}">
                <a16:creationId xmlns:a16="http://schemas.microsoft.com/office/drawing/2014/main" id="{46E31868-43D4-67A9-A036-D3D1CA7D6D3B}"/>
              </a:ext>
            </a:extLst>
          </p:cNvPr>
          <p:cNvSpPr/>
          <p:nvPr/>
        </p:nvSpPr>
        <p:spPr>
          <a:xfrm>
            <a:off x="4602730" y="4480522"/>
            <a:ext cx="2012829" cy="862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2"/>
                </a:solidFill>
              </a:rPr>
              <a:t>Reduce, reuse, recycle</a:t>
            </a:r>
          </a:p>
        </p:txBody>
      </p:sp>
      <p:sp>
        <p:nvSpPr>
          <p:cNvPr id="11" name="TextBox 10">
            <a:extLst>
              <a:ext uri="{FF2B5EF4-FFF2-40B4-BE49-F238E27FC236}">
                <a16:creationId xmlns:a16="http://schemas.microsoft.com/office/drawing/2014/main" id="{0F4A169A-078C-5F3D-934E-511CC282D7D5}"/>
              </a:ext>
            </a:extLst>
          </p:cNvPr>
          <p:cNvSpPr txBox="1"/>
          <p:nvPr/>
        </p:nvSpPr>
        <p:spPr>
          <a:xfrm>
            <a:off x="1389922" y="3726745"/>
            <a:ext cx="285306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2"/>
                </a:solidFill>
              </a:rPr>
              <a:t>Financial </a:t>
            </a:r>
          </a:p>
          <a:p>
            <a:r>
              <a:rPr lang="en-US" b="1">
                <a:solidFill>
                  <a:schemeClr val="tx2"/>
                </a:solidFill>
              </a:rPr>
              <a:t>Performance </a:t>
            </a:r>
          </a:p>
        </p:txBody>
      </p:sp>
      <p:sp>
        <p:nvSpPr>
          <p:cNvPr id="12" name="TextBox 11">
            <a:extLst>
              <a:ext uri="{FF2B5EF4-FFF2-40B4-BE49-F238E27FC236}">
                <a16:creationId xmlns:a16="http://schemas.microsoft.com/office/drawing/2014/main" id="{E68576E2-8F6F-67E8-57C5-DB78D4E990E0}"/>
              </a:ext>
            </a:extLst>
          </p:cNvPr>
          <p:cNvSpPr txBox="1"/>
          <p:nvPr/>
        </p:nvSpPr>
        <p:spPr>
          <a:xfrm>
            <a:off x="4596072" y="3697990"/>
            <a:ext cx="285306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2"/>
                </a:solidFill>
              </a:rPr>
              <a:t>Environmental</a:t>
            </a:r>
            <a:endParaRPr lang="en-US">
              <a:solidFill>
                <a:schemeClr val="tx2"/>
              </a:solidFill>
            </a:endParaRPr>
          </a:p>
          <a:p>
            <a:r>
              <a:rPr lang="en-US" b="1">
                <a:solidFill>
                  <a:schemeClr val="tx2"/>
                </a:solidFill>
              </a:rPr>
              <a:t>Sustainability </a:t>
            </a:r>
            <a:endParaRPr lang="en-US">
              <a:solidFill>
                <a:schemeClr val="tx2"/>
              </a:solidFill>
            </a:endParaRPr>
          </a:p>
        </p:txBody>
      </p:sp>
      <p:sp>
        <p:nvSpPr>
          <p:cNvPr id="13" name="TextBox 12">
            <a:extLst>
              <a:ext uri="{FF2B5EF4-FFF2-40B4-BE49-F238E27FC236}">
                <a16:creationId xmlns:a16="http://schemas.microsoft.com/office/drawing/2014/main" id="{F5625E86-D87A-B6D7-8BCE-78B31E2F75C6}"/>
              </a:ext>
            </a:extLst>
          </p:cNvPr>
          <p:cNvSpPr txBox="1"/>
          <p:nvPr/>
        </p:nvSpPr>
        <p:spPr>
          <a:xfrm>
            <a:off x="7759090" y="3697989"/>
            <a:ext cx="285306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2"/>
                </a:solidFill>
              </a:rPr>
              <a:t>Social </a:t>
            </a:r>
          </a:p>
          <a:p>
            <a:r>
              <a:rPr lang="en-US" b="1">
                <a:solidFill>
                  <a:schemeClr val="tx2"/>
                </a:solidFill>
              </a:rPr>
              <a:t>Responsibility</a:t>
            </a:r>
          </a:p>
        </p:txBody>
      </p:sp>
      <p:sp>
        <p:nvSpPr>
          <p:cNvPr id="18" name="Plus Sign 17">
            <a:extLst>
              <a:ext uri="{FF2B5EF4-FFF2-40B4-BE49-F238E27FC236}">
                <a16:creationId xmlns:a16="http://schemas.microsoft.com/office/drawing/2014/main" id="{76952796-5221-4EB1-9701-7B0CDC37775D}"/>
              </a:ext>
            </a:extLst>
          </p:cNvPr>
          <p:cNvSpPr/>
          <p:nvPr/>
        </p:nvSpPr>
        <p:spPr>
          <a:xfrm>
            <a:off x="3751772" y="3888356"/>
            <a:ext cx="488830" cy="460075"/>
          </a:xfrm>
          <a:prstGeom prst="mathPlu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lus Sign 18">
            <a:extLst>
              <a:ext uri="{FF2B5EF4-FFF2-40B4-BE49-F238E27FC236}">
                <a16:creationId xmlns:a16="http://schemas.microsoft.com/office/drawing/2014/main" id="{62125C24-9C4A-26A2-8FB2-9D63EF148EF3}"/>
              </a:ext>
            </a:extLst>
          </p:cNvPr>
          <p:cNvSpPr/>
          <p:nvPr/>
        </p:nvSpPr>
        <p:spPr>
          <a:xfrm>
            <a:off x="6957923" y="3888356"/>
            <a:ext cx="488830" cy="460075"/>
          </a:xfrm>
          <a:prstGeom prst="mathPlu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07174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20654" y="456433"/>
            <a:ext cx="8564363" cy="657225"/>
          </a:xfrm>
        </p:spPr>
        <p:txBody>
          <a:bodyPr lIns="91440" tIns="45720" rIns="91440" bIns="45720" anchor="t"/>
          <a:lstStyle/>
          <a:p>
            <a:r>
              <a:rPr lang="en-US" sz="3200"/>
              <a:t>Corporate Social Responsibility</a:t>
            </a:r>
          </a:p>
        </p:txBody>
      </p:sp>
      <p:sp>
        <p:nvSpPr>
          <p:cNvPr id="3" name="TextBox 2">
            <a:extLst>
              <a:ext uri="{FF2B5EF4-FFF2-40B4-BE49-F238E27FC236}">
                <a16:creationId xmlns:a16="http://schemas.microsoft.com/office/drawing/2014/main" id="{6E62082A-24A5-68BC-B4A0-B8E1A00200A7}"/>
              </a:ext>
            </a:extLst>
          </p:cNvPr>
          <p:cNvSpPr txBox="1"/>
          <p:nvPr/>
        </p:nvSpPr>
        <p:spPr>
          <a:xfrm>
            <a:off x="1198042" y="1058347"/>
            <a:ext cx="590716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Why Bother?</a:t>
            </a:r>
          </a:p>
          <a:p>
            <a:pPr algn="ctr"/>
            <a:endParaRPr lang="en-US" sz="2400" b="1"/>
          </a:p>
        </p:txBody>
      </p:sp>
      <p:sp>
        <p:nvSpPr>
          <p:cNvPr id="16" name="TextBox 15">
            <a:extLst>
              <a:ext uri="{FF2B5EF4-FFF2-40B4-BE49-F238E27FC236}">
                <a16:creationId xmlns:a16="http://schemas.microsoft.com/office/drawing/2014/main" id="{E14C8462-F4CA-E82D-4CE6-C2587D9893DF}"/>
              </a:ext>
            </a:extLst>
          </p:cNvPr>
          <p:cNvSpPr txBox="1"/>
          <p:nvPr/>
        </p:nvSpPr>
        <p:spPr>
          <a:xfrm>
            <a:off x="1201009" y="2151254"/>
            <a:ext cx="7811586" cy="44935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CSR can help your company </a:t>
            </a:r>
          </a:p>
          <a:p>
            <a:pPr marL="342900" indent="-342900">
              <a:buFont typeface="Wingdings"/>
              <a:buChar char="Ø"/>
            </a:pPr>
            <a:r>
              <a:rPr lang="en-US" sz="2400"/>
              <a:t>Customers like it – sales and loyalty increase</a:t>
            </a:r>
          </a:p>
          <a:p>
            <a:pPr marL="342900" indent="-342900">
              <a:buFont typeface="Wingdings"/>
              <a:buChar char="Ø"/>
            </a:pPr>
            <a:r>
              <a:rPr lang="en-US" sz="2400"/>
              <a:t>Employees like it – more engaged</a:t>
            </a:r>
          </a:p>
          <a:p>
            <a:pPr marL="342900" indent="-342900">
              <a:buFont typeface="Wingdings"/>
              <a:buChar char="Ø"/>
            </a:pPr>
            <a:r>
              <a:rPr lang="en-US" sz="2400"/>
              <a:t>CSR helps</a:t>
            </a:r>
          </a:p>
          <a:p>
            <a:pPr marL="342900" indent="-342900">
              <a:buFont typeface="Arial"/>
              <a:buChar char="•"/>
            </a:pPr>
            <a:r>
              <a:rPr lang="en-US" sz="2400"/>
              <a:t>The environment </a:t>
            </a:r>
          </a:p>
          <a:p>
            <a:pPr marL="342900" indent="-342900">
              <a:buFont typeface="Arial"/>
              <a:buChar char="•"/>
            </a:pPr>
            <a:r>
              <a:rPr lang="en-US" sz="2400"/>
              <a:t>The community</a:t>
            </a:r>
          </a:p>
          <a:p>
            <a:pPr marL="342900" indent="-342900">
              <a:buFont typeface="Arial"/>
              <a:buChar char="•"/>
            </a:pPr>
            <a:r>
              <a:rPr lang="en-US" sz="2400"/>
              <a:t>Saves money </a:t>
            </a:r>
          </a:p>
          <a:p>
            <a:endParaRPr lang="en-US" sz="2400"/>
          </a:p>
          <a:p>
            <a:endParaRPr lang="en-US" sz="2400"/>
          </a:p>
          <a:p>
            <a:endParaRPr lang="en-US" sz="2400"/>
          </a:p>
          <a:p>
            <a:endParaRPr lang="en-US" sz="2400"/>
          </a:p>
          <a:p>
            <a:endParaRPr lang="en-US"/>
          </a:p>
        </p:txBody>
      </p:sp>
      <p:pic>
        <p:nvPicPr>
          <p:cNvPr id="14" name="Picture 13" descr="A picture containing icon&#10;&#10;Description automatically generated">
            <a:extLst>
              <a:ext uri="{FF2B5EF4-FFF2-40B4-BE49-F238E27FC236}">
                <a16:creationId xmlns:a16="http://schemas.microsoft.com/office/drawing/2014/main" id="{E2D90A3B-93F3-B353-5827-284C4F3F1C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7933" y="2907333"/>
            <a:ext cx="3329097" cy="3329097"/>
          </a:xfrm>
          <a:prstGeom prst="rect">
            <a:avLst/>
          </a:prstGeom>
        </p:spPr>
      </p:pic>
    </p:spTree>
    <p:extLst>
      <p:ext uri="{BB962C8B-B14F-4D97-AF65-F5344CB8AC3E}">
        <p14:creationId xmlns:p14="http://schemas.microsoft.com/office/powerpoint/2010/main" val="37575237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20654" y="456433"/>
            <a:ext cx="8564363" cy="657225"/>
          </a:xfrm>
        </p:spPr>
        <p:txBody>
          <a:bodyPr lIns="91440" tIns="45720" rIns="91440" bIns="45720" anchor="t"/>
          <a:lstStyle/>
          <a:p>
            <a:r>
              <a:rPr lang="en-US" sz="3200"/>
              <a:t>Corporate Social Responsibility</a:t>
            </a:r>
          </a:p>
        </p:txBody>
      </p:sp>
      <p:sp>
        <p:nvSpPr>
          <p:cNvPr id="3" name="TextBox 2">
            <a:extLst>
              <a:ext uri="{FF2B5EF4-FFF2-40B4-BE49-F238E27FC236}">
                <a16:creationId xmlns:a16="http://schemas.microsoft.com/office/drawing/2014/main" id="{6E62082A-24A5-68BC-B4A0-B8E1A00200A7}"/>
              </a:ext>
            </a:extLst>
          </p:cNvPr>
          <p:cNvSpPr txBox="1"/>
          <p:nvPr/>
        </p:nvSpPr>
        <p:spPr>
          <a:xfrm>
            <a:off x="1198042" y="972083"/>
            <a:ext cx="590716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Examples</a:t>
            </a:r>
          </a:p>
          <a:p>
            <a:pPr algn="ctr"/>
            <a:endParaRPr lang="en-US" sz="2400" b="1"/>
          </a:p>
        </p:txBody>
      </p:sp>
      <p:sp>
        <p:nvSpPr>
          <p:cNvPr id="16" name="TextBox 15">
            <a:extLst>
              <a:ext uri="{FF2B5EF4-FFF2-40B4-BE49-F238E27FC236}">
                <a16:creationId xmlns:a16="http://schemas.microsoft.com/office/drawing/2014/main" id="{E14C8462-F4CA-E82D-4CE6-C2587D9893DF}"/>
              </a:ext>
            </a:extLst>
          </p:cNvPr>
          <p:cNvSpPr txBox="1"/>
          <p:nvPr/>
        </p:nvSpPr>
        <p:spPr>
          <a:xfrm>
            <a:off x="1201009" y="1719933"/>
            <a:ext cx="7811586"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Tim Horton's</a:t>
            </a:r>
          </a:p>
          <a:p>
            <a:pPr marL="457200" indent="-457200">
              <a:buFont typeface="Arial"/>
              <a:buChar char="•"/>
            </a:pPr>
            <a:r>
              <a:rPr lang="en-US" sz="2800"/>
              <a:t>Involved in fair trade</a:t>
            </a:r>
          </a:p>
          <a:p>
            <a:pPr marL="457200" indent="-457200">
              <a:buFont typeface="Arial"/>
              <a:buChar char="•"/>
            </a:pPr>
            <a:r>
              <a:rPr lang="en-US" sz="2800"/>
              <a:t>Sponsors sports and other community initiatives </a:t>
            </a:r>
          </a:p>
          <a:p>
            <a:endParaRPr lang="en-US" sz="2400"/>
          </a:p>
          <a:p>
            <a:endParaRPr lang="en-US" sz="2400"/>
          </a:p>
          <a:p>
            <a:endParaRPr lang="en-US" sz="2400"/>
          </a:p>
          <a:p>
            <a:endParaRPr lang="en-US" sz="2400"/>
          </a:p>
          <a:p>
            <a:endParaRPr lang="en-US"/>
          </a:p>
        </p:txBody>
      </p:sp>
      <p:pic>
        <p:nvPicPr>
          <p:cNvPr id="4" name="Picture 4" descr="Graphical user interface, application&#10;&#10;Description automatically generated">
            <a:extLst>
              <a:ext uri="{FF2B5EF4-FFF2-40B4-BE49-F238E27FC236}">
                <a16:creationId xmlns:a16="http://schemas.microsoft.com/office/drawing/2014/main" id="{402E64A5-BEAB-6335-07CF-6626F00AE302}"/>
              </a:ext>
            </a:extLst>
          </p:cNvPr>
          <p:cNvPicPr>
            <a:picLocks noChangeAspect="1"/>
          </p:cNvPicPr>
          <p:nvPr/>
        </p:nvPicPr>
        <p:blipFill>
          <a:blip r:embed="rId3"/>
          <a:stretch>
            <a:fillRect/>
          </a:stretch>
        </p:blipFill>
        <p:spPr>
          <a:xfrm>
            <a:off x="2280249" y="3668555"/>
            <a:ext cx="7415841" cy="2209457"/>
          </a:xfrm>
          <a:prstGeom prst="rect">
            <a:avLst/>
          </a:prstGeom>
        </p:spPr>
      </p:pic>
    </p:spTree>
    <p:extLst>
      <p:ext uri="{BB962C8B-B14F-4D97-AF65-F5344CB8AC3E}">
        <p14:creationId xmlns:p14="http://schemas.microsoft.com/office/powerpoint/2010/main" val="5345807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20654" y="456433"/>
            <a:ext cx="8564363" cy="657225"/>
          </a:xfrm>
        </p:spPr>
        <p:txBody>
          <a:bodyPr lIns="91440" tIns="45720" rIns="91440" bIns="45720" anchor="t"/>
          <a:lstStyle/>
          <a:p>
            <a:r>
              <a:rPr lang="en-US" sz="3200"/>
              <a:t>Corporate Social Responsibility</a:t>
            </a:r>
          </a:p>
        </p:txBody>
      </p:sp>
      <p:sp>
        <p:nvSpPr>
          <p:cNvPr id="3" name="TextBox 2">
            <a:extLst>
              <a:ext uri="{FF2B5EF4-FFF2-40B4-BE49-F238E27FC236}">
                <a16:creationId xmlns:a16="http://schemas.microsoft.com/office/drawing/2014/main" id="{6E62082A-24A5-68BC-B4A0-B8E1A00200A7}"/>
              </a:ext>
            </a:extLst>
          </p:cNvPr>
          <p:cNvSpPr txBox="1"/>
          <p:nvPr/>
        </p:nvSpPr>
        <p:spPr>
          <a:xfrm>
            <a:off x="1198042" y="972083"/>
            <a:ext cx="590716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Examples</a:t>
            </a:r>
          </a:p>
          <a:p>
            <a:pPr algn="ctr"/>
            <a:endParaRPr lang="en-US" sz="2400" b="1"/>
          </a:p>
        </p:txBody>
      </p:sp>
      <p:sp>
        <p:nvSpPr>
          <p:cNvPr id="16" name="TextBox 15">
            <a:extLst>
              <a:ext uri="{FF2B5EF4-FFF2-40B4-BE49-F238E27FC236}">
                <a16:creationId xmlns:a16="http://schemas.microsoft.com/office/drawing/2014/main" id="{E14C8462-F4CA-E82D-4CE6-C2587D9893DF}"/>
              </a:ext>
            </a:extLst>
          </p:cNvPr>
          <p:cNvSpPr txBox="1"/>
          <p:nvPr/>
        </p:nvSpPr>
        <p:spPr>
          <a:xfrm>
            <a:off x="1201008" y="1719933"/>
            <a:ext cx="9792949"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t>TOMS Shoes</a:t>
            </a:r>
          </a:p>
          <a:p>
            <a:pPr marL="457200" indent="-457200">
              <a:buFont typeface="Arial"/>
              <a:buChar char="•"/>
            </a:pPr>
            <a:r>
              <a:rPr lang="en-US" sz="2800" dirty="0"/>
              <a:t>One for One</a:t>
            </a:r>
          </a:p>
          <a:p>
            <a:pPr marL="457200" indent="-457200">
              <a:buFont typeface="Arial"/>
              <a:buChar char="•"/>
            </a:pPr>
            <a:r>
              <a:rPr lang="en-US" sz="2800" dirty="0"/>
              <a:t>With every product purchased, the customer is helping one person in need </a:t>
            </a:r>
          </a:p>
          <a:p>
            <a:endParaRPr lang="en-US" sz="2400" dirty="0"/>
          </a:p>
          <a:p>
            <a:endParaRPr lang="en-US" sz="2400" dirty="0"/>
          </a:p>
          <a:p>
            <a:endParaRPr lang="en-US" sz="2400" dirty="0"/>
          </a:p>
          <a:p>
            <a:endParaRPr lang="en-US" sz="2400" dirty="0"/>
          </a:p>
          <a:p>
            <a:endParaRPr lang="en-US" dirty="0"/>
          </a:p>
        </p:txBody>
      </p:sp>
      <p:pic>
        <p:nvPicPr>
          <p:cNvPr id="4" name="Picture 4" descr="A picture containing text, person, reading&#10;&#10;Description automatically generated">
            <a:extLst>
              <a:ext uri="{FF2B5EF4-FFF2-40B4-BE49-F238E27FC236}">
                <a16:creationId xmlns:a16="http://schemas.microsoft.com/office/drawing/2014/main" id="{402E64A5-BEAB-6335-07CF-6626F00AE302}"/>
              </a:ext>
            </a:extLst>
          </p:cNvPr>
          <p:cNvPicPr>
            <a:picLocks noChangeAspect="1"/>
          </p:cNvPicPr>
          <p:nvPr/>
        </p:nvPicPr>
        <p:blipFill>
          <a:blip r:embed="rId3"/>
          <a:stretch>
            <a:fillRect/>
          </a:stretch>
        </p:blipFill>
        <p:spPr>
          <a:xfrm>
            <a:off x="2871216" y="3811934"/>
            <a:ext cx="6698779" cy="2066078"/>
          </a:xfrm>
          <a:prstGeom prst="rect">
            <a:avLst/>
          </a:prstGeom>
        </p:spPr>
      </p:pic>
    </p:spTree>
    <p:extLst>
      <p:ext uri="{BB962C8B-B14F-4D97-AF65-F5344CB8AC3E}">
        <p14:creationId xmlns:p14="http://schemas.microsoft.com/office/powerpoint/2010/main" val="24530895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20654" y="456433"/>
            <a:ext cx="8564363" cy="657225"/>
          </a:xfrm>
        </p:spPr>
        <p:txBody>
          <a:bodyPr lIns="91440" tIns="45720" rIns="91440" bIns="45720" anchor="t"/>
          <a:lstStyle/>
          <a:p>
            <a:r>
              <a:rPr lang="en-US" sz="3200"/>
              <a:t>Corporate Social Responsibility</a:t>
            </a:r>
          </a:p>
        </p:txBody>
      </p:sp>
      <p:sp>
        <p:nvSpPr>
          <p:cNvPr id="3" name="TextBox 2">
            <a:extLst>
              <a:ext uri="{FF2B5EF4-FFF2-40B4-BE49-F238E27FC236}">
                <a16:creationId xmlns:a16="http://schemas.microsoft.com/office/drawing/2014/main" id="{6E62082A-24A5-68BC-B4A0-B8E1A00200A7}"/>
              </a:ext>
            </a:extLst>
          </p:cNvPr>
          <p:cNvSpPr txBox="1"/>
          <p:nvPr/>
        </p:nvSpPr>
        <p:spPr>
          <a:xfrm>
            <a:off x="1198042" y="972083"/>
            <a:ext cx="590716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Examples</a:t>
            </a:r>
          </a:p>
          <a:p>
            <a:pPr algn="ctr"/>
            <a:endParaRPr lang="en-US" sz="2400" b="1"/>
          </a:p>
        </p:txBody>
      </p:sp>
      <p:sp>
        <p:nvSpPr>
          <p:cNvPr id="16" name="TextBox 15">
            <a:extLst>
              <a:ext uri="{FF2B5EF4-FFF2-40B4-BE49-F238E27FC236}">
                <a16:creationId xmlns:a16="http://schemas.microsoft.com/office/drawing/2014/main" id="{E14C8462-F4CA-E82D-4CE6-C2587D9893DF}"/>
              </a:ext>
            </a:extLst>
          </p:cNvPr>
          <p:cNvSpPr txBox="1"/>
          <p:nvPr/>
        </p:nvSpPr>
        <p:spPr>
          <a:xfrm>
            <a:off x="1201008" y="1719933"/>
            <a:ext cx="10064399"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err="1"/>
              <a:t>TenTree</a:t>
            </a:r>
            <a:endParaRPr lang="en-US" sz="2800" b="1" dirty="0"/>
          </a:p>
          <a:p>
            <a:pPr marL="457200" indent="-457200">
              <a:buFont typeface="Arial"/>
              <a:buChar char="•"/>
            </a:pPr>
            <a:r>
              <a:rPr lang="en-US" sz="2800" dirty="0"/>
              <a:t>Partnered with non-profits to provide a long-term solution by restoring the ecosystem and offering long-term employment to local communities </a:t>
            </a:r>
          </a:p>
          <a:p>
            <a:endParaRPr lang="en-US" sz="2400" dirty="0"/>
          </a:p>
          <a:p>
            <a:endParaRPr lang="en-US" sz="2400" dirty="0"/>
          </a:p>
          <a:p>
            <a:endParaRPr lang="en-US" sz="2400" dirty="0"/>
          </a:p>
          <a:p>
            <a:endParaRPr lang="en-US" sz="2400" dirty="0"/>
          </a:p>
          <a:p>
            <a:endParaRPr lang="en-US" dirty="0"/>
          </a:p>
        </p:txBody>
      </p:sp>
      <p:pic>
        <p:nvPicPr>
          <p:cNvPr id="5" name="Picture 5" descr="A picture containing text, sky, outdoor, sign&#10;&#10;Description automatically generated">
            <a:extLst>
              <a:ext uri="{FF2B5EF4-FFF2-40B4-BE49-F238E27FC236}">
                <a16:creationId xmlns:a16="http://schemas.microsoft.com/office/drawing/2014/main" id="{2DFA1F3B-B008-29F1-9DF5-B45EB9C323A2}"/>
              </a:ext>
            </a:extLst>
          </p:cNvPr>
          <p:cNvPicPr>
            <a:picLocks noChangeAspect="1"/>
          </p:cNvPicPr>
          <p:nvPr/>
        </p:nvPicPr>
        <p:blipFill>
          <a:blip r:embed="rId3"/>
          <a:stretch>
            <a:fillRect/>
          </a:stretch>
        </p:blipFill>
        <p:spPr>
          <a:xfrm>
            <a:off x="4886325" y="3992413"/>
            <a:ext cx="2419350" cy="2381250"/>
          </a:xfrm>
          <a:prstGeom prst="rect">
            <a:avLst/>
          </a:prstGeom>
        </p:spPr>
      </p:pic>
    </p:spTree>
    <p:extLst>
      <p:ext uri="{BB962C8B-B14F-4D97-AF65-F5344CB8AC3E}">
        <p14:creationId xmlns:p14="http://schemas.microsoft.com/office/powerpoint/2010/main" val="13859267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7072336" cy="657225"/>
          </a:xfrm>
        </p:spPr>
        <p:txBody>
          <a:bodyPr lIns="91440" tIns="45720" rIns="91440" bIns="45720" anchor="t"/>
          <a:lstStyle/>
          <a:p>
            <a:r>
              <a:rPr lang="en-US"/>
              <a:t>Styles of Leadership </a:t>
            </a:r>
          </a:p>
        </p:txBody>
      </p:sp>
      <p:sp>
        <p:nvSpPr>
          <p:cNvPr id="3" name="Rectangle 2">
            <a:extLst>
              <a:ext uri="{FF2B5EF4-FFF2-40B4-BE49-F238E27FC236}">
                <a16:creationId xmlns:a16="http://schemas.microsoft.com/office/drawing/2014/main" id="{3182DCD4-3DCE-7F4D-9BB0-B9799B3609A4}"/>
              </a:ext>
            </a:extLst>
          </p:cNvPr>
          <p:cNvSpPr/>
          <p:nvPr/>
        </p:nvSpPr>
        <p:spPr>
          <a:xfrm>
            <a:off x="4279140" y="1548952"/>
            <a:ext cx="5292636" cy="3785652"/>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2"/>
            <a:r>
              <a:rPr lang="en-US" sz="2000">
                <a:latin typeface="Montserrat Medium" panose="00000600000000000000" pitchFamily="50" charset="0"/>
              </a:rPr>
              <a:t>First Follower: </a:t>
            </a:r>
            <a:r>
              <a:rPr lang="en-US" sz="2000">
                <a:latin typeface="Montserrat Medium" panose="00000600000000000000" pitchFamily="50" charset="0"/>
                <a:hlinkClick r:id="rId3"/>
              </a:rPr>
              <a:t>https://www.youtube.com/watch?v=fW8amMCVAJQ</a:t>
            </a:r>
            <a:endParaRPr lang="en-US" sz="2000">
              <a:latin typeface="Montserrat Medium" panose="00000600000000000000" pitchFamily="50" charset="0"/>
            </a:endParaRPr>
          </a:p>
          <a:p>
            <a:pPr lvl="2"/>
            <a:endParaRPr lang="en-CA" sz="2000">
              <a:latin typeface="Montserrat Medium" panose="00000600000000000000" pitchFamily="50" charset="0"/>
            </a:endParaRPr>
          </a:p>
          <a:p>
            <a:pPr lvl="2"/>
            <a:r>
              <a:rPr lang="en-US" sz="2000">
                <a:latin typeface="Montserrat Medium" panose="00000600000000000000" pitchFamily="50" charset="0"/>
              </a:rPr>
              <a:t>Steve Jobs - Tips for Management: </a:t>
            </a:r>
            <a:r>
              <a:rPr lang="en-US" sz="2000">
                <a:latin typeface="Montserrat Medium" panose="00000600000000000000" pitchFamily="50" charset="0"/>
                <a:hlinkClick r:id="rId4"/>
              </a:rPr>
              <a:t>https://www.youtube.com/watch?v=f60dheI4ARg</a:t>
            </a:r>
            <a:endParaRPr lang="en-US" sz="2000">
              <a:latin typeface="Montserrat Medium" panose="00000600000000000000" pitchFamily="50" charset="0"/>
            </a:endParaRPr>
          </a:p>
          <a:p>
            <a:pPr lvl="2"/>
            <a:endParaRPr lang="en-CA" sz="2000">
              <a:latin typeface="Montserrat Medium" panose="00000600000000000000" pitchFamily="50" charset="0"/>
            </a:endParaRPr>
          </a:p>
          <a:p>
            <a:pPr lvl="2"/>
            <a:r>
              <a:rPr lang="en-US" sz="2000">
                <a:latin typeface="Montserrat Medium" panose="00000600000000000000" pitchFamily="50" charset="0"/>
              </a:rPr>
              <a:t>The Science of Happiness: </a:t>
            </a:r>
            <a:r>
              <a:rPr lang="en-US" sz="2000">
                <a:latin typeface="Montserrat Medium" panose="00000600000000000000" pitchFamily="50" charset="0"/>
                <a:hlinkClick r:id="rId5"/>
              </a:rPr>
              <a:t>https://www.youtube.com/watch?v=IkMHZ7mchVo</a:t>
            </a:r>
            <a:endParaRPr lang="en-CA" sz="2000">
              <a:latin typeface="Montserrat Medium" panose="00000600000000000000" pitchFamily="50" charset="0"/>
            </a:endParaRPr>
          </a:p>
        </p:txBody>
      </p:sp>
      <p:pic>
        <p:nvPicPr>
          <p:cNvPr id="5" name="Picture 4" descr="Icon&#10;&#10;Description automatically generated">
            <a:extLst>
              <a:ext uri="{FF2B5EF4-FFF2-40B4-BE49-F238E27FC236}">
                <a16:creationId xmlns:a16="http://schemas.microsoft.com/office/drawing/2014/main" id="{61C0D87F-91CA-4D35-77AC-521E61BB63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26014" y="1519270"/>
            <a:ext cx="3577588" cy="3542454"/>
          </a:xfrm>
          <a:prstGeom prst="rect">
            <a:avLst/>
          </a:prstGeom>
        </p:spPr>
      </p:pic>
    </p:spTree>
    <p:extLst>
      <p:ext uri="{BB962C8B-B14F-4D97-AF65-F5344CB8AC3E}">
        <p14:creationId xmlns:p14="http://schemas.microsoft.com/office/powerpoint/2010/main" val="37700940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Company Program Cycle: ELECT</a:t>
            </a:r>
          </a:p>
        </p:txBody>
      </p:sp>
      <p:sp>
        <p:nvSpPr>
          <p:cNvPr id="3" name="TextBox 2">
            <a:extLst>
              <a:ext uri="{FF2B5EF4-FFF2-40B4-BE49-F238E27FC236}">
                <a16:creationId xmlns:a16="http://schemas.microsoft.com/office/drawing/2014/main" id="{ADA4BD97-9570-9264-A531-538A16936254}"/>
              </a:ext>
            </a:extLst>
          </p:cNvPr>
          <p:cNvSpPr txBox="1"/>
          <p:nvPr/>
        </p:nvSpPr>
        <p:spPr>
          <a:xfrm>
            <a:off x="6779262" y="1028343"/>
            <a:ext cx="4606119"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85F74"/>
                </a:solidFill>
                <a:effectLst/>
                <a:uLnTx/>
                <a:uFillTx/>
                <a:latin typeface="Montserrat"/>
                <a:ea typeface="+mn-ea"/>
                <a:cs typeface="+mn-cs"/>
              </a:rPr>
              <a:t>Elections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85F74"/>
                </a:solidFill>
                <a:effectLst/>
                <a:uLnTx/>
                <a:uFillTx/>
                <a:latin typeface="Montserrat"/>
                <a:ea typeface="+mn-ea"/>
                <a:cs typeface="+mn-cs"/>
              </a:rPr>
              <a:t>Each team will elect an executive team consisting of the positions on the next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5F74"/>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85F74"/>
                </a:solidFill>
                <a:effectLst/>
                <a:uLnTx/>
                <a:uFillTx/>
                <a:latin typeface="Montserrat"/>
                <a:ea typeface="+mn-ea"/>
                <a:cs typeface="+mn-cs"/>
              </a:rPr>
              <a:t>To be elected, students must submit an application form and will need to prepare a presentation stating why they should be elected into their chosen role and the team votes on each position.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5F74"/>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85F74"/>
                </a:solidFill>
                <a:effectLst/>
                <a:uLnTx/>
                <a:uFillTx/>
                <a:latin typeface="Montserrat"/>
                <a:ea typeface="+mn-ea"/>
                <a:cs typeface="+mn-cs"/>
              </a:rPr>
              <a:t>Student Management Training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85F74"/>
                </a:solidFill>
                <a:effectLst/>
                <a:uLnTx/>
                <a:uFillTx/>
                <a:latin typeface="Montserrat"/>
                <a:ea typeface="+mn-ea"/>
                <a:cs typeface="+mn-cs"/>
              </a:rPr>
              <a:t>December 9,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85F74"/>
                </a:solidFill>
                <a:effectLst/>
                <a:uLnTx/>
                <a:uFillTx/>
                <a:latin typeface="Montserrat"/>
                <a:ea typeface="+mn-ea"/>
                <a:cs typeface="+mn-cs"/>
              </a:rPr>
              <a:t>Virtual Training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85F74"/>
                </a:solidFill>
                <a:effectLst/>
                <a:uLnTx/>
                <a:uFillTx/>
                <a:latin typeface="Montserrat"/>
                <a:ea typeface="+mn-ea"/>
                <a:cs typeface="+mn-cs"/>
              </a:rPr>
              <a:t>Open to all students but mandatory for executives </a:t>
            </a:r>
          </a:p>
        </p:txBody>
      </p:sp>
      <p:sp>
        <p:nvSpPr>
          <p:cNvPr id="5" name="TextBox 2">
            <a:extLst>
              <a:ext uri="{FF2B5EF4-FFF2-40B4-BE49-F238E27FC236}">
                <a16:creationId xmlns:a16="http://schemas.microsoft.com/office/drawing/2014/main" id="{3EC1924A-17A0-B3D5-74A1-F58DC00A89DF}"/>
              </a:ext>
            </a:extLst>
          </p:cNvPr>
          <p:cNvSpPr txBox="1"/>
          <p:nvPr/>
        </p:nvSpPr>
        <p:spPr>
          <a:xfrm>
            <a:off x="562949" y="4579391"/>
            <a:ext cx="1141410" cy="50644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Liquidate</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your business and keep the profits</a:t>
            </a:r>
          </a:p>
        </p:txBody>
      </p:sp>
      <p:sp>
        <p:nvSpPr>
          <p:cNvPr id="6" name="TextBox 3">
            <a:extLst>
              <a:ext uri="{FF2B5EF4-FFF2-40B4-BE49-F238E27FC236}">
                <a16:creationId xmlns:a16="http://schemas.microsoft.com/office/drawing/2014/main" id="{FC8B0FFC-2005-83AE-88F4-DCADC3F00474}"/>
              </a:ext>
            </a:extLst>
          </p:cNvPr>
          <p:cNvSpPr txBox="1"/>
          <p:nvPr/>
        </p:nvSpPr>
        <p:spPr>
          <a:xfrm>
            <a:off x="2490376" y="5045689"/>
            <a:ext cx="1013703" cy="50501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Market &amp; sell</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your product for real money</a:t>
            </a:r>
          </a:p>
        </p:txBody>
      </p:sp>
      <p:sp>
        <p:nvSpPr>
          <p:cNvPr id="7" name="TextBox 4">
            <a:extLst>
              <a:ext uri="{FF2B5EF4-FFF2-40B4-BE49-F238E27FC236}">
                <a16:creationId xmlns:a16="http://schemas.microsoft.com/office/drawing/2014/main" id="{7C71434E-E35A-A9B8-4E61-05E2FECDBD7F}"/>
              </a:ext>
            </a:extLst>
          </p:cNvPr>
          <p:cNvSpPr txBox="1"/>
          <p:nvPr/>
        </p:nvSpPr>
        <p:spPr>
          <a:xfrm>
            <a:off x="4366884" y="5047772"/>
            <a:ext cx="1356020" cy="3572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Produce &amp; Implement </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your digital idea</a:t>
            </a:r>
          </a:p>
        </p:txBody>
      </p:sp>
      <p:sp>
        <p:nvSpPr>
          <p:cNvPr id="8" name="TextBox 5">
            <a:extLst>
              <a:ext uri="{FF2B5EF4-FFF2-40B4-BE49-F238E27FC236}">
                <a16:creationId xmlns:a16="http://schemas.microsoft.com/office/drawing/2014/main" id="{459D52C4-C5A6-7C3F-3E09-6EF71E7A307E}"/>
              </a:ext>
            </a:extLst>
          </p:cNvPr>
          <p:cNvSpPr txBox="1"/>
          <p:nvPr/>
        </p:nvSpPr>
        <p:spPr>
          <a:xfrm>
            <a:off x="4539162" y="2862702"/>
            <a:ext cx="1153059" cy="35869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Buy shares</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in your company</a:t>
            </a:r>
          </a:p>
        </p:txBody>
      </p:sp>
      <p:sp>
        <p:nvSpPr>
          <p:cNvPr id="9" name="TextBox 6">
            <a:extLst>
              <a:ext uri="{FF2B5EF4-FFF2-40B4-BE49-F238E27FC236}">
                <a16:creationId xmlns:a16="http://schemas.microsoft.com/office/drawing/2014/main" id="{9A0D424F-32A2-F433-8B4A-57B5A7E55DD5}"/>
              </a:ext>
            </a:extLst>
          </p:cNvPr>
          <p:cNvSpPr txBox="1"/>
          <p:nvPr/>
        </p:nvSpPr>
        <p:spPr>
          <a:xfrm>
            <a:off x="586234" y="2698118"/>
            <a:ext cx="1240997" cy="46698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a:ea typeface="+mn-ea"/>
                <a:cs typeface="+mn-cs"/>
              </a:rPr>
              <a:t>Brainstorm</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w="3175">
                  <a:noFill/>
                </a:ln>
                <a:solidFill>
                  <a:srgbClr val="1DB46C"/>
                </a:solidFill>
                <a:effectLst/>
                <a:uLnTx/>
                <a:uFillTx/>
                <a:latin typeface="Montserrat"/>
                <a:ea typeface="+mn-ea"/>
                <a:cs typeface="+mn-cs"/>
              </a:rPr>
              <a:t>a product</a:t>
            </a:r>
          </a:p>
        </p:txBody>
      </p:sp>
      <p:sp>
        <p:nvSpPr>
          <p:cNvPr id="37" name="TextBox 3">
            <a:extLst>
              <a:ext uri="{FF2B5EF4-FFF2-40B4-BE49-F238E27FC236}">
                <a16:creationId xmlns:a16="http://schemas.microsoft.com/office/drawing/2014/main" id="{646C8966-3B77-2C3D-5B77-36832B55404F}"/>
              </a:ext>
            </a:extLst>
          </p:cNvPr>
          <p:cNvSpPr txBox="1"/>
          <p:nvPr/>
        </p:nvSpPr>
        <p:spPr>
          <a:xfrm>
            <a:off x="2297032" y="2896166"/>
            <a:ext cx="1707463" cy="659348"/>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a:ea typeface="+mn-ea"/>
                <a:cs typeface="+mn-cs"/>
              </a:rPr>
              <a:t>Elect</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a:ea typeface="+mn-ea"/>
                <a:cs typeface="+mn-cs"/>
              </a:rPr>
              <a:t>An executive </a:t>
            </a:r>
            <a:endPar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endParaRP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a:ea typeface="+mn-ea"/>
                <a:cs typeface="+mn-cs"/>
              </a:rPr>
              <a:t>team </a:t>
            </a:r>
            <a:endPar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endParaRPr>
          </a:p>
        </p:txBody>
      </p:sp>
      <p:pic>
        <p:nvPicPr>
          <p:cNvPr id="39" name="Picture 38" descr="Shape&#10;&#10;Description automatically generated">
            <a:extLst>
              <a:ext uri="{FF2B5EF4-FFF2-40B4-BE49-F238E27FC236}">
                <a16:creationId xmlns:a16="http://schemas.microsoft.com/office/drawing/2014/main" id="{DDB11857-32AA-1B60-D65C-D627982A8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8653" y="2013389"/>
            <a:ext cx="1142723" cy="1142723"/>
          </a:xfrm>
          <a:prstGeom prst="rect">
            <a:avLst/>
          </a:prstGeom>
        </p:spPr>
      </p:pic>
      <p:pic>
        <p:nvPicPr>
          <p:cNvPr id="41" name="Picture 40" descr="Icon&#10;&#10;Description automatically generated">
            <a:extLst>
              <a:ext uri="{FF2B5EF4-FFF2-40B4-BE49-F238E27FC236}">
                <a16:creationId xmlns:a16="http://schemas.microsoft.com/office/drawing/2014/main" id="{5B9E578E-9ADC-BF20-3318-22A6714344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0217" y="1888487"/>
            <a:ext cx="1143739" cy="1143739"/>
          </a:xfrm>
          <a:prstGeom prst="rect">
            <a:avLst/>
          </a:prstGeom>
        </p:spPr>
      </p:pic>
      <p:pic>
        <p:nvPicPr>
          <p:cNvPr id="43" name="Picture 42" descr="Icon&#10;&#10;Description automatically generated">
            <a:extLst>
              <a:ext uri="{FF2B5EF4-FFF2-40B4-BE49-F238E27FC236}">
                <a16:creationId xmlns:a16="http://schemas.microsoft.com/office/drawing/2014/main" id="{58A9EEF1-01C0-7A9D-966A-78908E28B0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7861" y="4129661"/>
            <a:ext cx="1142723" cy="1143739"/>
          </a:xfrm>
          <a:prstGeom prst="rect">
            <a:avLst/>
          </a:prstGeom>
        </p:spPr>
      </p:pic>
      <p:pic>
        <p:nvPicPr>
          <p:cNvPr id="45" name="Picture 44" descr="Icon&#10;&#10;Description automatically generated">
            <a:extLst>
              <a:ext uri="{FF2B5EF4-FFF2-40B4-BE49-F238E27FC236}">
                <a16:creationId xmlns:a16="http://schemas.microsoft.com/office/drawing/2014/main" id="{FE283718-E0C1-738D-42B7-FA5FAFE492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20938" y="4205694"/>
            <a:ext cx="1143739" cy="1142723"/>
          </a:xfrm>
          <a:prstGeom prst="rect">
            <a:avLst/>
          </a:prstGeom>
        </p:spPr>
      </p:pic>
      <p:pic>
        <p:nvPicPr>
          <p:cNvPr id="47" name="Picture 46" descr="Icon&#10;&#10;Description automatically generated">
            <a:extLst>
              <a:ext uri="{FF2B5EF4-FFF2-40B4-BE49-F238E27FC236}">
                <a16:creationId xmlns:a16="http://schemas.microsoft.com/office/drawing/2014/main" id="{1C107F93-C7FB-1BD5-73B0-6E9E79522D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8495" y="3637244"/>
            <a:ext cx="1143739" cy="1143739"/>
          </a:xfrm>
          <a:prstGeom prst="rect">
            <a:avLst/>
          </a:prstGeom>
        </p:spPr>
      </p:pic>
      <p:pic>
        <p:nvPicPr>
          <p:cNvPr id="49" name="Picture 48" descr="Icon&#10;&#10;Description automatically generated">
            <a:extLst>
              <a:ext uri="{FF2B5EF4-FFF2-40B4-BE49-F238E27FC236}">
                <a16:creationId xmlns:a16="http://schemas.microsoft.com/office/drawing/2014/main" id="{CA7AC058-B944-3C13-E793-030115F725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2665" y="1759209"/>
            <a:ext cx="1143739" cy="1142723"/>
          </a:xfrm>
          <a:prstGeom prst="rect">
            <a:avLst/>
          </a:prstGeom>
        </p:spPr>
      </p:pic>
      <p:pic>
        <p:nvPicPr>
          <p:cNvPr id="50" name="Graphic 50" descr="Line arrow: Clockwise curve outline">
            <a:extLst>
              <a:ext uri="{FF2B5EF4-FFF2-40B4-BE49-F238E27FC236}">
                <a16:creationId xmlns:a16="http://schemas.microsoft.com/office/drawing/2014/main" id="{9959AECA-2B48-FFD2-BE6A-6B8AE0E4826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7320000">
            <a:off x="3671248" y="2403144"/>
            <a:ext cx="914400" cy="914400"/>
          </a:xfrm>
          <a:prstGeom prst="rect">
            <a:avLst/>
          </a:prstGeom>
        </p:spPr>
      </p:pic>
      <p:pic>
        <p:nvPicPr>
          <p:cNvPr id="51" name="Graphic 51" descr="Line arrow: Counter-clockwise curve outline">
            <a:extLst>
              <a:ext uri="{FF2B5EF4-FFF2-40B4-BE49-F238E27FC236}">
                <a16:creationId xmlns:a16="http://schemas.microsoft.com/office/drawing/2014/main" id="{2240CF91-32B7-1C22-F62E-647F4282D1F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7680000">
            <a:off x="1692322" y="2641978"/>
            <a:ext cx="914400" cy="914400"/>
          </a:xfrm>
          <a:prstGeom prst="rect">
            <a:avLst/>
          </a:prstGeom>
        </p:spPr>
      </p:pic>
      <p:pic>
        <p:nvPicPr>
          <p:cNvPr id="52" name="Graphic 50" descr="Line arrow: Clockwise curve outline">
            <a:extLst>
              <a:ext uri="{FF2B5EF4-FFF2-40B4-BE49-F238E27FC236}">
                <a16:creationId xmlns:a16="http://schemas.microsoft.com/office/drawing/2014/main" id="{F57A41C3-C803-50D2-4A20-A6182954973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3260000">
            <a:off x="5297605" y="3540456"/>
            <a:ext cx="914400" cy="914400"/>
          </a:xfrm>
          <a:prstGeom prst="rect">
            <a:avLst/>
          </a:prstGeom>
        </p:spPr>
      </p:pic>
      <p:pic>
        <p:nvPicPr>
          <p:cNvPr id="53" name="Graphic 50" descr="Line arrow: Clockwise curve outline">
            <a:extLst>
              <a:ext uri="{FF2B5EF4-FFF2-40B4-BE49-F238E27FC236}">
                <a16:creationId xmlns:a16="http://schemas.microsoft.com/office/drawing/2014/main" id="{FF37260E-3551-9F55-FE33-FC40A2E006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4320000">
            <a:off x="3443783" y="5394276"/>
            <a:ext cx="914400" cy="914400"/>
          </a:xfrm>
          <a:prstGeom prst="rect">
            <a:avLst/>
          </a:prstGeom>
        </p:spPr>
      </p:pic>
      <p:pic>
        <p:nvPicPr>
          <p:cNvPr id="54" name="Graphic 50" descr="Line arrow: Clockwise curve outline">
            <a:extLst>
              <a:ext uri="{FF2B5EF4-FFF2-40B4-BE49-F238E27FC236}">
                <a16:creationId xmlns:a16="http://schemas.microsoft.com/office/drawing/2014/main" id="{00AE03EF-ACE2-53A7-1182-E39DCA4B7B8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9500000">
            <a:off x="1601334" y="4882485"/>
            <a:ext cx="914400" cy="914400"/>
          </a:xfrm>
          <a:prstGeom prst="rect">
            <a:avLst/>
          </a:prstGeom>
        </p:spPr>
      </p:pic>
      <p:sp>
        <p:nvSpPr>
          <p:cNvPr id="59" name="Oval 58">
            <a:extLst>
              <a:ext uri="{FF2B5EF4-FFF2-40B4-BE49-F238E27FC236}">
                <a16:creationId xmlns:a16="http://schemas.microsoft.com/office/drawing/2014/main" id="{5A0A98F8-EBC9-A76F-1033-EE4E49FAA6F3}"/>
              </a:ext>
            </a:extLst>
          </p:cNvPr>
          <p:cNvSpPr/>
          <p:nvPr/>
        </p:nvSpPr>
        <p:spPr>
          <a:xfrm>
            <a:off x="2260979" y="2141561"/>
            <a:ext cx="1740088" cy="169459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1822262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Company Program Cycle: ELECT</a:t>
            </a:r>
          </a:p>
        </p:txBody>
      </p:sp>
      <p:sp>
        <p:nvSpPr>
          <p:cNvPr id="3" name="TextBox 2">
            <a:extLst>
              <a:ext uri="{FF2B5EF4-FFF2-40B4-BE49-F238E27FC236}">
                <a16:creationId xmlns:a16="http://schemas.microsoft.com/office/drawing/2014/main" id="{ADA4BD97-9570-9264-A531-538A16936254}"/>
              </a:ext>
            </a:extLst>
          </p:cNvPr>
          <p:cNvSpPr txBox="1"/>
          <p:nvPr/>
        </p:nvSpPr>
        <p:spPr>
          <a:xfrm>
            <a:off x="6585045" y="1125940"/>
            <a:ext cx="4606119" cy="42780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85F74"/>
                </a:solidFill>
                <a:effectLst/>
                <a:uLnTx/>
                <a:uFillTx/>
                <a:latin typeface="Montserrat"/>
                <a:ea typeface="+mn-ea"/>
                <a:cs typeface="+mn-cs"/>
              </a:rPr>
              <a:t>Elected Company Program Roles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President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VP of HR</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VP of Finance</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VP of Sales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VP of Marketing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VP of Production</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VP of Technology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600" b="0" i="0" u="none" strike="noStrike" kern="1200" cap="none" spc="0" normalizeH="0" baseline="0" noProof="0" dirty="0">
              <a:ln>
                <a:noFill/>
              </a:ln>
              <a:solidFill>
                <a:srgbClr val="285F74"/>
              </a:solidFill>
              <a:effectLst/>
              <a:uLnTx/>
              <a:uFillTx/>
              <a:latin typeface="Montserra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600" b="0" i="0" u="none" strike="noStrike" kern="1200" cap="none" spc="0" normalizeH="0" baseline="0" noProof="0" dirty="0">
              <a:ln>
                <a:noFill/>
              </a:ln>
              <a:solidFill>
                <a:srgbClr val="285F74"/>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85F74"/>
                </a:solidFill>
                <a:effectLst/>
                <a:uLnTx/>
                <a:uFillTx/>
                <a:latin typeface="Montserrat"/>
                <a:ea typeface="+mn-ea"/>
                <a:cs typeface="+mn-cs"/>
              </a:rPr>
              <a:t>Non-executive Roles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85F74"/>
                </a:solidFill>
                <a:effectLst/>
                <a:uLnTx/>
                <a:uFillTx/>
                <a:latin typeface="Montserrat"/>
                <a:ea typeface="+mn-ea"/>
                <a:cs typeface="+mn-cs"/>
              </a:rPr>
              <a:t>If a student doesn't wish to run for an elected position, they will decide on a job title and which department they want to work in after elections occur. Every student has an important role in the company regardless of what department they are in. </a:t>
            </a:r>
            <a:endParaRPr kumimoji="0" lang="en-US" sz="1800" b="0" i="0" u="none" strike="noStrike" kern="1200" cap="none" spc="0" normalizeH="0" baseline="0" noProof="0" dirty="0">
              <a:ln>
                <a:noFill/>
              </a:ln>
              <a:solidFill>
                <a:srgbClr val="285F74"/>
              </a:solidFill>
              <a:effectLst/>
              <a:uLnTx/>
              <a:uFillTx/>
              <a:latin typeface="Montserrat"/>
              <a:ea typeface="+mn-ea"/>
              <a:cs typeface="+mn-cs"/>
            </a:endParaRPr>
          </a:p>
        </p:txBody>
      </p:sp>
      <p:sp>
        <p:nvSpPr>
          <p:cNvPr id="5" name="TextBox 2">
            <a:extLst>
              <a:ext uri="{FF2B5EF4-FFF2-40B4-BE49-F238E27FC236}">
                <a16:creationId xmlns:a16="http://schemas.microsoft.com/office/drawing/2014/main" id="{3EC1924A-17A0-B3D5-74A1-F58DC00A89DF}"/>
              </a:ext>
            </a:extLst>
          </p:cNvPr>
          <p:cNvSpPr txBox="1"/>
          <p:nvPr/>
        </p:nvSpPr>
        <p:spPr>
          <a:xfrm>
            <a:off x="562949" y="4579391"/>
            <a:ext cx="1141410" cy="50644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Liquidate</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your business and keep the profits</a:t>
            </a:r>
          </a:p>
        </p:txBody>
      </p:sp>
      <p:sp>
        <p:nvSpPr>
          <p:cNvPr id="6" name="TextBox 3">
            <a:extLst>
              <a:ext uri="{FF2B5EF4-FFF2-40B4-BE49-F238E27FC236}">
                <a16:creationId xmlns:a16="http://schemas.microsoft.com/office/drawing/2014/main" id="{FC8B0FFC-2005-83AE-88F4-DCADC3F00474}"/>
              </a:ext>
            </a:extLst>
          </p:cNvPr>
          <p:cNvSpPr txBox="1"/>
          <p:nvPr/>
        </p:nvSpPr>
        <p:spPr>
          <a:xfrm>
            <a:off x="2490376" y="5045689"/>
            <a:ext cx="1013703" cy="50501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Market &amp; sell</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your product for real money</a:t>
            </a:r>
          </a:p>
        </p:txBody>
      </p:sp>
      <p:sp>
        <p:nvSpPr>
          <p:cNvPr id="7" name="TextBox 4">
            <a:extLst>
              <a:ext uri="{FF2B5EF4-FFF2-40B4-BE49-F238E27FC236}">
                <a16:creationId xmlns:a16="http://schemas.microsoft.com/office/drawing/2014/main" id="{7C71434E-E35A-A9B8-4E61-05E2FECDBD7F}"/>
              </a:ext>
            </a:extLst>
          </p:cNvPr>
          <p:cNvSpPr txBox="1"/>
          <p:nvPr/>
        </p:nvSpPr>
        <p:spPr>
          <a:xfrm>
            <a:off x="4366884" y="5047772"/>
            <a:ext cx="1356020" cy="3572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Produce &amp; Implement </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your digital idea</a:t>
            </a:r>
          </a:p>
        </p:txBody>
      </p:sp>
      <p:sp>
        <p:nvSpPr>
          <p:cNvPr id="8" name="TextBox 5">
            <a:extLst>
              <a:ext uri="{FF2B5EF4-FFF2-40B4-BE49-F238E27FC236}">
                <a16:creationId xmlns:a16="http://schemas.microsoft.com/office/drawing/2014/main" id="{459D52C4-C5A6-7C3F-3E09-6EF71E7A307E}"/>
              </a:ext>
            </a:extLst>
          </p:cNvPr>
          <p:cNvSpPr txBox="1"/>
          <p:nvPr/>
        </p:nvSpPr>
        <p:spPr>
          <a:xfrm>
            <a:off x="4539162" y="2862702"/>
            <a:ext cx="1153059" cy="35869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panose="00000A00000000000000" pitchFamily="50" charset="0"/>
                <a:ea typeface="+mn-ea"/>
                <a:cs typeface="+mn-cs"/>
              </a:rPr>
              <a:t>Buy shares</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rPr>
              <a:t>in your company</a:t>
            </a:r>
          </a:p>
        </p:txBody>
      </p:sp>
      <p:sp>
        <p:nvSpPr>
          <p:cNvPr id="9" name="TextBox 6">
            <a:extLst>
              <a:ext uri="{FF2B5EF4-FFF2-40B4-BE49-F238E27FC236}">
                <a16:creationId xmlns:a16="http://schemas.microsoft.com/office/drawing/2014/main" id="{9A0D424F-32A2-F433-8B4A-57B5A7E55DD5}"/>
              </a:ext>
            </a:extLst>
          </p:cNvPr>
          <p:cNvSpPr txBox="1"/>
          <p:nvPr/>
        </p:nvSpPr>
        <p:spPr>
          <a:xfrm>
            <a:off x="586234" y="2698118"/>
            <a:ext cx="1240997" cy="46698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a:ea typeface="+mn-ea"/>
                <a:cs typeface="+mn-cs"/>
              </a:rPr>
              <a:t>Brainstorm</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w="3175">
                  <a:noFill/>
                </a:ln>
                <a:solidFill>
                  <a:srgbClr val="1DB46C"/>
                </a:solidFill>
                <a:effectLst/>
                <a:uLnTx/>
                <a:uFillTx/>
                <a:latin typeface="Montserrat"/>
                <a:ea typeface="+mn-ea"/>
                <a:cs typeface="+mn-cs"/>
              </a:rPr>
              <a:t>a product</a:t>
            </a:r>
          </a:p>
        </p:txBody>
      </p:sp>
      <p:sp>
        <p:nvSpPr>
          <p:cNvPr id="37" name="TextBox 3">
            <a:extLst>
              <a:ext uri="{FF2B5EF4-FFF2-40B4-BE49-F238E27FC236}">
                <a16:creationId xmlns:a16="http://schemas.microsoft.com/office/drawing/2014/main" id="{646C8966-3B77-2C3D-5B77-36832B55404F}"/>
              </a:ext>
            </a:extLst>
          </p:cNvPr>
          <p:cNvSpPr txBox="1"/>
          <p:nvPr/>
        </p:nvSpPr>
        <p:spPr>
          <a:xfrm>
            <a:off x="2297032" y="2896166"/>
            <a:ext cx="1707463" cy="659348"/>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0AF"/>
                </a:solidFill>
                <a:effectLst/>
                <a:uLnTx/>
                <a:uFillTx/>
                <a:latin typeface="Montserrat Black"/>
                <a:ea typeface="+mn-ea"/>
                <a:cs typeface="+mn-cs"/>
              </a:rPr>
              <a:t>Elect</a:t>
            </a: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a:ea typeface="+mn-ea"/>
                <a:cs typeface="+mn-cs"/>
              </a:rPr>
              <a:t>An executive </a:t>
            </a:r>
            <a:endPar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endParaRPr>
          </a:p>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rgbClr val="1DB46C"/>
                </a:solidFill>
                <a:effectLst/>
                <a:uLnTx/>
                <a:uFillTx/>
                <a:latin typeface="Montserrat Black"/>
                <a:ea typeface="+mn-ea"/>
                <a:cs typeface="+mn-cs"/>
              </a:rPr>
              <a:t>team </a:t>
            </a:r>
            <a:endParaRPr kumimoji="0" lang="en-US" sz="1200" b="1" i="0" u="none" strike="noStrike" kern="1200" cap="none" spc="0" normalizeH="0" baseline="0" noProof="0">
              <a:ln>
                <a:noFill/>
              </a:ln>
              <a:solidFill>
                <a:srgbClr val="1DB46C"/>
              </a:solidFill>
              <a:effectLst/>
              <a:uLnTx/>
              <a:uFillTx/>
              <a:latin typeface="Montserrat Black" panose="00000A00000000000000" pitchFamily="50" charset="0"/>
              <a:ea typeface="+mn-ea"/>
              <a:cs typeface="+mn-cs"/>
            </a:endParaRPr>
          </a:p>
        </p:txBody>
      </p:sp>
      <p:pic>
        <p:nvPicPr>
          <p:cNvPr id="39" name="Picture 38" descr="Shape&#10;&#10;Description automatically generated">
            <a:extLst>
              <a:ext uri="{FF2B5EF4-FFF2-40B4-BE49-F238E27FC236}">
                <a16:creationId xmlns:a16="http://schemas.microsoft.com/office/drawing/2014/main" id="{DDB11857-32AA-1B60-D65C-D627982A8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8653" y="2013389"/>
            <a:ext cx="1142723" cy="1142723"/>
          </a:xfrm>
          <a:prstGeom prst="rect">
            <a:avLst/>
          </a:prstGeom>
        </p:spPr>
      </p:pic>
      <p:pic>
        <p:nvPicPr>
          <p:cNvPr id="41" name="Picture 40" descr="Icon&#10;&#10;Description automatically generated">
            <a:extLst>
              <a:ext uri="{FF2B5EF4-FFF2-40B4-BE49-F238E27FC236}">
                <a16:creationId xmlns:a16="http://schemas.microsoft.com/office/drawing/2014/main" id="{5B9E578E-9ADC-BF20-3318-22A6714344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0217" y="1888487"/>
            <a:ext cx="1143739" cy="1143739"/>
          </a:xfrm>
          <a:prstGeom prst="rect">
            <a:avLst/>
          </a:prstGeom>
        </p:spPr>
      </p:pic>
      <p:pic>
        <p:nvPicPr>
          <p:cNvPr id="43" name="Picture 42" descr="Icon&#10;&#10;Description automatically generated">
            <a:extLst>
              <a:ext uri="{FF2B5EF4-FFF2-40B4-BE49-F238E27FC236}">
                <a16:creationId xmlns:a16="http://schemas.microsoft.com/office/drawing/2014/main" id="{58A9EEF1-01C0-7A9D-966A-78908E28B0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7861" y="4129661"/>
            <a:ext cx="1142723" cy="1143739"/>
          </a:xfrm>
          <a:prstGeom prst="rect">
            <a:avLst/>
          </a:prstGeom>
        </p:spPr>
      </p:pic>
      <p:pic>
        <p:nvPicPr>
          <p:cNvPr id="45" name="Picture 44" descr="Icon&#10;&#10;Description automatically generated">
            <a:extLst>
              <a:ext uri="{FF2B5EF4-FFF2-40B4-BE49-F238E27FC236}">
                <a16:creationId xmlns:a16="http://schemas.microsoft.com/office/drawing/2014/main" id="{FE283718-E0C1-738D-42B7-FA5FAFE492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20938" y="4205694"/>
            <a:ext cx="1143739" cy="1142723"/>
          </a:xfrm>
          <a:prstGeom prst="rect">
            <a:avLst/>
          </a:prstGeom>
        </p:spPr>
      </p:pic>
      <p:pic>
        <p:nvPicPr>
          <p:cNvPr id="47" name="Picture 46" descr="Icon&#10;&#10;Description automatically generated">
            <a:extLst>
              <a:ext uri="{FF2B5EF4-FFF2-40B4-BE49-F238E27FC236}">
                <a16:creationId xmlns:a16="http://schemas.microsoft.com/office/drawing/2014/main" id="{1C107F93-C7FB-1BD5-73B0-6E9E79522D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8495" y="3637244"/>
            <a:ext cx="1143739" cy="1143739"/>
          </a:xfrm>
          <a:prstGeom prst="rect">
            <a:avLst/>
          </a:prstGeom>
        </p:spPr>
      </p:pic>
      <p:pic>
        <p:nvPicPr>
          <p:cNvPr id="49" name="Picture 48" descr="Icon&#10;&#10;Description automatically generated">
            <a:extLst>
              <a:ext uri="{FF2B5EF4-FFF2-40B4-BE49-F238E27FC236}">
                <a16:creationId xmlns:a16="http://schemas.microsoft.com/office/drawing/2014/main" id="{CA7AC058-B944-3C13-E793-030115F725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2665" y="1759209"/>
            <a:ext cx="1143739" cy="1142723"/>
          </a:xfrm>
          <a:prstGeom prst="rect">
            <a:avLst/>
          </a:prstGeom>
        </p:spPr>
      </p:pic>
      <p:pic>
        <p:nvPicPr>
          <p:cNvPr id="50" name="Graphic 50" descr="Line arrow: Clockwise curve outline">
            <a:extLst>
              <a:ext uri="{FF2B5EF4-FFF2-40B4-BE49-F238E27FC236}">
                <a16:creationId xmlns:a16="http://schemas.microsoft.com/office/drawing/2014/main" id="{9959AECA-2B48-FFD2-BE6A-6B8AE0E4826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7320000">
            <a:off x="3671248" y="2403144"/>
            <a:ext cx="914400" cy="914400"/>
          </a:xfrm>
          <a:prstGeom prst="rect">
            <a:avLst/>
          </a:prstGeom>
        </p:spPr>
      </p:pic>
      <p:pic>
        <p:nvPicPr>
          <p:cNvPr id="51" name="Graphic 51" descr="Line arrow: Counter-clockwise curve outline">
            <a:extLst>
              <a:ext uri="{FF2B5EF4-FFF2-40B4-BE49-F238E27FC236}">
                <a16:creationId xmlns:a16="http://schemas.microsoft.com/office/drawing/2014/main" id="{2240CF91-32B7-1C22-F62E-647F4282D1F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7680000">
            <a:off x="1692322" y="2641978"/>
            <a:ext cx="914400" cy="914400"/>
          </a:xfrm>
          <a:prstGeom prst="rect">
            <a:avLst/>
          </a:prstGeom>
        </p:spPr>
      </p:pic>
      <p:pic>
        <p:nvPicPr>
          <p:cNvPr id="52" name="Graphic 50" descr="Line arrow: Clockwise curve outline">
            <a:extLst>
              <a:ext uri="{FF2B5EF4-FFF2-40B4-BE49-F238E27FC236}">
                <a16:creationId xmlns:a16="http://schemas.microsoft.com/office/drawing/2014/main" id="{F57A41C3-C803-50D2-4A20-A6182954973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3260000">
            <a:off x="5297605" y="3540456"/>
            <a:ext cx="914400" cy="914400"/>
          </a:xfrm>
          <a:prstGeom prst="rect">
            <a:avLst/>
          </a:prstGeom>
        </p:spPr>
      </p:pic>
      <p:pic>
        <p:nvPicPr>
          <p:cNvPr id="53" name="Graphic 50" descr="Line arrow: Clockwise curve outline">
            <a:extLst>
              <a:ext uri="{FF2B5EF4-FFF2-40B4-BE49-F238E27FC236}">
                <a16:creationId xmlns:a16="http://schemas.microsoft.com/office/drawing/2014/main" id="{FF37260E-3551-9F55-FE33-FC40A2E006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4320000">
            <a:off x="3443783" y="5394276"/>
            <a:ext cx="914400" cy="914400"/>
          </a:xfrm>
          <a:prstGeom prst="rect">
            <a:avLst/>
          </a:prstGeom>
        </p:spPr>
      </p:pic>
      <p:pic>
        <p:nvPicPr>
          <p:cNvPr id="54" name="Graphic 50" descr="Line arrow: Clockwise curve outline">
            <a:extLst>
              <a:ext uri="{FF2B5EF4-FFF2-40B4-BE49-F238E27FC236}">
                <a16:creationId xmlns:a16="http://schemas.microsoft.com/office/drawing/2014/main" id="{00AE03EF-ACE2-53A7-1182-E39DCA4B7B8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9500000">
            <a:off x="1601334" y="4882485"/>
            <a:ext cx="914400" cy="914400"/>
          </a:xfrm>
          <a:prstGeom prst="rect">
            <a:avLst/>
          </a:prstGeom>
        </p:spPr>
      </p:pic>
      <p:sp>
        <p:nvSpPr>
          <p:cNvPr id="59" name="Oval 58">
            <a:extLst>
              <a:ext uri="{FF2B5EF4-FFF2-40B4-BE49-F238E27FC236}">
                <a16:creationId xmlns:a16="http://schemas.microsoft.com/office/drawing/2014/main" id="{5A0A98F8-EBC9-A76F-1033-EE4E49FAA6F3}"/>
              </a:ext>
            </a:extLst>
          </p:cNvPr>
          <p:cNvSpPr/>
          <p:nvPr/>
        </p:nvSpPr>
        <p:spPr>
          <a:xfrm>
            <a:off x="2260979" y="2141561"/>
            <a:ext cx="1740088" cy="169459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32837569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CABBD3-8DC7-A2AC-E220-AE2F18F754E1}"/>
              </a:ext>
            </a:extLst>
          </p:cNvPr>
          <p:cNvSpPr>
            <a:spLocks noGrp="1"/>
          </p:cNvSpPr>
          <p:nvPr>
            <p:ph type="body" sz="quarter" idx="10"/>
          </p:nvPr>
        </p:nvSpPr>
        <p:spPr/>
        <p:txBody>
          <a:bodyPr lIns="91440" tIns="45720" rIns="91440" bIns="45720" anchor="t"/>
          <a:lstStyle/>
          <a:p>
            <a:r>
              <a:rPr lang="en-US"/>
              <a:t>Brainstorming</a:t>
            </a:r>
          </a:p>
        </p:txBody>
      </p:sp>
      <p:sp>
        <p:nvSpPr>
          <p:cNvPr id="5" name="TextBox 4">
            <a:extLst>
              <a:ext uri="{FF2B5EF4-FFF2-40B4-BE49-F238E27FC236}">
                <a16:creationId xmlns:a16="http://schemas.microsoft.com/office/drawing/2014/main" id="{C80A3070-207B-5840-0BBD-0BFCFB5BB909}"/>
              </a:ext>
            </a:extLst>
          </p:cNvPr>
          <p:cNvSpPr txBox="1"/>
          <p:nvPr/>
        </p:nvSpPr>
        <p:spPr>
          <a:xfrm>
            <a:off x="4146698" y="2268278"/>
            <a:ext cx="7176976" cy="2427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xtBox 5">
            <a:extLst>
              <a:ext uri="{FF2B5EF4-FFF2-40B4-BE49-F238E27FC236}">
                <a16:creationId xmlns:a16="http://schemas.microsoft.com/office/drawing/2014/main" id="{4625F26B-4661-B6CE-A353-9D726E223EC5}"/>
              </a:ext>
            </a:extLst>
          </p:cNvPr>
          <p:cNvSpPr txBox="1"/>
          <p:nvPr/>
        </p:nvSpPr>
        <p:spPr>
          <a:xfrm>
            <a:off x="2265871" y="2999117"/>
            <a:ext cx="856603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6"/>
                </a:solidFill>
                <a:latin typeface="Montserrat"/>
              </a:rPr>
              <a:t>Human-Centered Design Thinking </a:t>
            </a:r>
            <a:r>
              <a:rPr lang="en-US" sz="2400">
                <a:solidFill>
                  <a:schemeClr val="accent6"/>
                </a:solidFill>
                <a:latin typeface="Montserrat"/>
              </a:rPr>
              <a:t>is an innovative way of approaching a problem when searching for product inspiration. Let's review the    </a:t>
            </a:r>
            <a:r>
              <a:rPr lang="en-US" sz="2400">
                <a:solidFill>
                  <a:schemeClr val="accent6"/>
                </a:solidFill>
                <a:latin typeface="Montserrat"/>
                <a:hlinkClick r:id="rId3">
                  <a:extLst>
                    <a:ext uri="{A12FA001-AC4F-418D-AE19-62706E023703}">
                      <ahyp:hlinkClr xmlns:ahyp="http://schemas.microsoft.com/office/drawing/2018/hyperlinkcolor" val="tx"/>
                    </a:ext>
                  </a:extLst>
                </a:hlinkClick>
              </a:rPr>
              <a:t>Human-Centered Design Thinking Deck</a:t>
            </a:r>
            <a:r>
              <a:rPr lang="en-US" sz="2400">
                <a:solidFill>
                  <a:schemeClr val="accent6"/>
                </a:solidFill>
                <a:latin typeface="Montserrat"/>
              </a:rPr>
              <a:t> to encourage this problem-solving approach. </a:t>
            </a:r>
            <a:endParaRPr lang="en-US" sz="2400">
              <a:solidFill>
                <a:schemeClr val="accent6"/>
              </a:solidFill>
            </a:endParaRPr>
          </a:p>
        </p:txBody>
      </p:sp>
      <p:pic>
        <p:nvPicPr>
          <p:cNvPr id="4" name="Picture 3" descr="Icon&#10;&#10;Description automatically generated">
            <a:extLst>
              <a:ext uri="{FF2B5EF4-FFF2-40B4-BE49-F238E27FC236}">
                <a16:creationId xmlns:a16="http://schemas.microsoft.com/office/drawing/2014/main" id="{D8680919-7029-3257-EB56-E7FA0E3DEB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2401" y="670178"/>
            <a:ext cx="2653361" cy="2623590"/>
          </a:xfrm>
          <a:prstGeom prst="rect">
            <a:avLst/>
          </a:prstGeom>
        </p:spPr>
      </p:pic>
      <p:pic>
        <p:nvPicPr>
          <p:cNvPr id="8" name="Picture 7" descr="Logo, company name&#10;&#10;Description automatically generated">
            <a:extLst>
              <a:ext uri="{FF2B5EF4-FFF2-40B4-BE49-F238E27FC236}">
                <a16:creationId xmlns:a16="http://schemas.microsoft.com/office/drawing/2014/main" id="{49002B23-FA7A-284F-3D09-EB838F9883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7350" y="3672048"/>
            <a:ext cx="567629" cy="567629"/>
          </a:xfrm>
          <a:prstGeom prst="rect">
            <a:avLst/>
          </a:prstGeom>
        </p:spPr>
      </p:pic>
    </p:spTree>
    <p:extLst>
      <p:ext uri="{BB962C8B-B14F-4D97-AF65-F5344CB8AC3E}">
        <p14:creationId xmlns:p14="http://schemas.microsoft.com/office/powerpoint/2010/main" val="2851469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219273" y="421841"/>
            <a:ext cx="7015815" cy="657225"/>
          </a:xfrm>
        </p:spPr>
        <p:txBody>
          <a:bodyPr lIns="91440" tIns="45720" rIns="91440" bIns="45720" anchor="t"/>
          <a:lstStyle/>
          <a:p>
            <a:r>
              <a:rPr lang="en-US"/>
              <a:t>Innovation vs. Invention</a:t>
            </a:r>
          </a:p>
        </p:txBody>
      </p:sp>
      <p:sp>
        <p:nvSpPr>
          <p:cNvPr id="3" name="TextBox 2">
            <a:extLst>
              <a:ext uri="{FF2B5EF4-FFF2-40B4-BE49-F238E27FC236}">
                <a16:creationId xmlns:a16="http://schemas.microsoft.com/office/drawing/2014/main" id="{FF2BA73D-C2B6-B3D5-EC74-D3A3DE8961E8}"/>
              </a:ext>
            </a:extLst>
          </p:cNvPr>
          <p:cNvSpPr txBox="1"/>
          <p:nvPr/>
        </p:nvSpPr>
        <p:spPr>
          <a:xfrm>
            <a:off x="4662098" y="3130692"/>
            <a:ext cx="46135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rPr>
              <a:t>https://youtu.be/jFQSa6k5ofs</a:t>
            </a:r>
            <a:endParaRPr lang="en-US"/>
          </a:p>
        </p:txBody>
      </p:sp>
      <p:pic>
        <p:nvPicPr>
          <p:cNvPr id="5" name="Picture 4" descr="Icon&#10;&#10;Description automatically generated">
            <a:extLst>
              <a:ext uri="{FF2B5EF4-FFF2-40B4-BE49-F238E27FC236}">
                <a16:creationId xmlns:a16="http://schemas.microsoft.com/office/drawing/2014/main" id="{69573E43-824A-7869-4543-2159849C71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6379" y="1745660"/>
            <a:ext cx="2638983" cy="2666722"/>
          </a:xfrm>
          <a:prstGeom prst="rect">
            <a:avLst/>
          </a:prstGeom>
        </p:spPr>
      </p:pic>
    </p:spTree>
    <p:extLst>
      <p:ext uri="{BB962C8B-B14F-4D97-AF65-F5344CB8AC3E}">
        <p14:creationId xmlns:p14="http://schemas.microsoft.com/office/powerpoint/2010/main" val="25766059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CABBD3-8DC7-A2AC-E220-AE2F18F754E1}"/>
              </a:ext>
            </a:extLst>
          </p:cNvPr>
          <p:cNvSpPr>
            <a:spLocks noGrp="1"/>
          </p:cNvSpPr>
          <p:nvPr>
            <p:ph type="body" sz="quarter" idx="10"/>
          </p:nvPr>
        </p:nvSpPr>
        <p:spPr/>
        <p:txBody>
          <a:bodyPr lIns="91440" tIns="45720" rIns="91440" bIns="45720" anchor="t"/>
          <a:lstStyle/>
          <a:p>
            <a:r>
              <a:rPr lang="en-US"/>
              <a:t>Product Inspiration</a:t>
            </a:r>
          </a:p>
        </p:txBody>
      </p:sp>
      <p:pic>
        <p:nvPicPr>
          <p:cNvPr id="3" name="Picture 3" descr="A picture containing text&#10;&#10;Description automatically generated">
            <a:extLst>
              <a:ext uri="{FF2B5EF4-FFF2-40B4-BE49-F238E27FC236}">
                <a16:creationId xmlns:a16="http://schemas.microsoft.com/office/drawing/2014/main" id="{B94C5CE9-1CAC-10E0-E62B-F82491868F77}"/>
              </a:ext>
            </a:extLst>
          </p:cNvPr>
          <p:cNvPicPr>
            <a:picLocks noChangeAspect="1"/>
          </p:cNvPicPr>
          <p:nvPr/>
        </p:nvPicPr>
        <p:blipFill>
          <a:blip r:embed="rId3"/>
          <a:stretch>
            <a:fillRect/>
          </a:stretch>
        </p:blipFill>
        <p:spPr>
          <a:xfrm>
            <a:off x="385172" y="1713421"/>
            <a:ext cx="4569124" cy="3431157"/>
          </a:xfrm>
          <a:prstGeom prst="rect">
            <a:avLst/>
          </a:prstGeom>
        </p:spPr>
      </p:pic>
      <p:pic>
        <p:nvPicPr>
          <p:cNvPr id="6" name="Picture 5">
            <a:extLst>
              <a:ext uri="{FF2B5EF4-FFF2-40B4-BE49-F238E27FC236}">
                <a16:creationId xmlns:a16="http://schemas.microsoft.com/office/drawing/2014/main" id="{E46CBDA1-0F9C-976B-2315-901FCA40221C}"/>
              </a:ext>
            </a:extLst>
          </p:cNvPr>
          <p:cNvPicPr>
            <a:picLocks noChangeAspect="1"/>
          </p:cNvPicPr>
          <p:nvPr/>
        </p:nvPicPr>
        <p:blipFill rotWithShape="1">
          <a:blip r:embed="rId4"/>
          <a:srcRect t="11153" r="3118"/>
          <a:stretch/>
        </p:blipFill>
        <p:spPr>
          <a:xfrm>
            <a:off x="5074217" y="1724663"/>
            <a:ext cx="6952891" cy="3582383"/>
          </a:xfrm>
          <a:prstGeom prst="rect">
            <a:avLst/>
          </a:prstGeom>
        </p:spPr>
      </p:pic>
    </p:spTree>
    <p:extLst>
      <p:ext uri="{BB962C8B-B14F-4D97-AF65-F5344CB8AC3E}">
        <p14:creationId xmlns:p14="http://schemas.microsoft.com/office/powerpoint/2010/main" val="6059649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CABBD3-8DC7-A2AC-E220-AE2F18F754E1}"/>
              </a:ext>
            </a:extLst>
          </p:cNvPr>
          <p:cNvSpPr>
            <a:spLocks noGrp="1"/>
          </p:cNvSpPr>
          <p:nvPr>
            <p:ph type="body" sz="quarter" idx="10"/>
          </p:nvPr>
        </p:nvSpPr>
        <p:spPr/>
        <p:txBody>
          <a:bodyPr lIns="91440" tIns="45720" rIns="91440" bIns="45720" anchor="t"/>
          <a:lstStyle/>
          <a:p>
            <a:r>
              <a:rPr lang="en-US"/>
              <a:t>Product Inspiration</a:t>
            </a:r>
          </a:p>
        </p:txBody>
      </p:sp>
      <p:pic>
        <p:nvPicPr>
          <p:cNvPr id="3" name="Picture 3" descr="A picture containing cup, coffee, beverage&#10;&#10;Description automatically generated">
            <a:extLst>
              <a:ext uri="{FF2B5EF4-FFF2-40B4-BE49-F238E27FC236}">
                <a16:creationId xmlns:a16="http://schemas.microsoft.com/office/drawing/2014/main" id="{B94C5CE9-1CAC-10E0-E62B-F82491868F77}"/>
              </a:ext>
            </a:extLst>
          </p:cNvPr>
          <p:cNvPicPr>
            <a:picLocks noChangeAspect="1"/>
          </p:cNvPicPr>
          <p:nvPr/>
        </p:nvPicPr>
        <p:blipFill>
          <a:blip r:embed="rId3"/>
          <a:stretch>
            <a:fillRect/>
          </a:stretch>
        </p:blipFill>
        <p:spPr>
          <a:xfrm>
            <a:off x="475113" y="1742054"/>
            <a:ext cx="4569124" cy="3373889"/>
          </a:xfrm>
          <a:prstGeom prst="rect">
            <a:avLst/>
          </a:prstGeom>
        </p:spPr>
      </p:pic>
      <p:pic>
        <p:nvPicPr>
          <p:cNvPr id="6" name="Picture 5">
            <a:extLst>
              <a:ext uri="{FF2B5EF4-FFF2-40B4-BE49-F238E27FC236}">
                <a16:creationId xmlns:a16="http://schemas.microsoft.com/office/drawing/2014/main" id="{33C78EDF-0240-9500-7C20-0E8018816DB3}"/>
              </a:ext>
            </a:extLst>
          </p:cNvPr>
          <p:cNvPicPr>
            <a:picLocks noChangeAspect="1"/>
          </p:cNvPicPr>
          <p:nvPr/>
        </p:nvPicPr>
        <p:blipFill>
          <a:blip r:embed="rId4"/>
          <a:stretch>
            <a:fillRect/>
          </a:stretch>
        </p:blipFill>
        <p:spPr>
          <a:xfrm>
            <a:off x="5194138" y="1868726"/>
            <a:ext cx="6784074" cy="3120543"/>
          </a:xfrm>
          <a:prstGeom prst="rect">
            <a:avLst/>
          </a:prstGeom>
        </p:spPr>
      </p:pic>
    </p:spTree>
    <p:extLst>
      <p:ext uri="{BB962C8B-B14F-4D97-AF65-F5344CB8AC3E}">
        <p14:creationId xmlns:p14="http://schemas.microsoft.com/office/powerpoint/2010/main" val="27474836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CABBD3-8DC7-A2AC-E220-AE2F18F754E1}"/>
              </a:ext>
            </a:extLst>
          </p:cNvPr>
          <p:cNvSpPr>
            <a:spLocks noGrp="1"/>
          </p:cNvSpPr>
          <p:nvPr>
            <p:ph type="body" sz="quarter" idx="10"/>
          </p:nvPr>
        </p:nvSpPr>
        <p:spPr/>
        <p:txBody>
          <a:bodyPr lIns="91440" tIns="45720" rIns="91440" bIns="45720" anchor="t"/>
          <a:lstStyle/>
          <a:p>
            <a:r>
              <a:rPr lang="en-US"/>
              <a:t>Product Inspiration</a:t>
            </a:r>
          </a:p>
        </p:txBody>
      </p:sp>
      <p:pic>
        <p:nvPicPr>
          <p:cNvPr id="3" name="Picture 3">
            <a:extLst>
              <a:ext uri="{FF2B5EF4-FFF2-40B4-BE49-F238E27FC236}">
                <a16:creationId xmlns:a16="http://schemas.microsoft.com/office/drawing/2014/main" id="{B94C5CE9-1CAC-10E0-E62B-F82491868F77}"/>
              </a:ext>
            </a:extLst>
          </p:cNvPr>
          <p:cNvPicPr>
            <a:picLocks noChangeAspect="1"/>
          </p:cNvPicPr>
          <p:nvPr/>
        </p:nvPicPr>
        <p:blipFill>
          <a:blip r:embed="rId3"/>
          <a:stretch>
            <a:fillRect/>
          </a:stretch>
        </p:blipFill>
        <p:spPr>
          <a:xfrm>
            <a:off x="689115" y="1749245"/>
            <a:ext cx="4530864" cy="3373889"/>
          </a:xfrm>
          <a:prstGeom prst="rect">
            <a:avLst/>
          </a:prstGeom>
        </p:spPr>
      </p:pic>
      <p:pic>
        <p:nvPicPr>
          <p:cNvPr id="4" name="Picture 4" descr="A picture containing website&#10;&#10;Description automatically generated">
            <a:extLst>
              <a:ext uri="{FF2B5EF4-FFF2-40B4-BE49-F238E27FC236}">
                <a16:creationId xmlns:a16="http://schemas.microsoft.com/office/drawing/2014/main" id="{CEFCD91D-A049-65BB-6743-FEA48B8DB063}"/>
              </a:ext>
            </a:extLst>
          </p:cNvPr>
          <p:cNvPicPr>
            <a:picLocks noChangeAspect="1"/>
          </p:cNvPicPr>
          <p:nvPr/>
        </p:nvPicPr>
        <p:blipFill>
          <a:blip r:embed="rId4"/>
          <a:stretch>
            <a:fillRect/>
          </a:stretch>
        </p:blipFill>
        <p:spPr>
          <a:xfrm>
            <a:off x="5443653" y="1721662"/>
            <a:ext cx="6408657" cy="3400296"/>
          </a:xfrm>
          <a:prstGeom prst="rect">
            <a:avLst/>
          </a:prstGeom>
        </p:spPr>
      </p:pic>
    </p:spTree>
    <p:extLst>
      <p:ext uri="{BB962C8B-B14F-4D97-AF65-F5344CB8AC3E}">
        <p14:creationId xmlns:p14="http://schemas.microsoft.com/office/powerpoint/2010/main" val="4881259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CABBD3-8DC7-A2AC-E220-AE2F18F754E1}"/>
              </a:ext>
            </a:extLst>
          </p:cNvPr>
          <p:cNvSpPr>
            <a:spLocks noGrp="1"/>
          </p:cNvSpPr>
          <p:nvPr>
            <p:ph type="body" sz="quarter" idx="10"/>
          </p:nvPr>
        </p:nvSpPr>
        <p:spPr/>
        <p:txBody>
          <a:bodyPr lIns="91440" tIns="45720" rIns="91440" bIns="45720" anchor="t"/>
          <a:lstStyle/>
          <a:p>
            <a:r>
              <a:rPr lang="en-US"/>
              <a:t>Product Inspiration</a:t>
            </a:r>
          </a:p>
        </p:txBody>
      </p:sp>
      <p:pic>
        <p:nvPicPr>
          <p:cNvPr id="6" name="Picture 5">
            <a:extLst>
              <a:ext uri="{FF2B5EF4-FFF2-40B4-BE49-F238E27FC236}">
                <a16:creationId xmlns:a16="http://schemas.microsoft.com/office/drawing/2014/main" id="{9A030862-98D1-8B93-2347-45C33711F306}"/>
              </a:ext>
            </a:extLst>
          </p:cNvPr>
          <p:cNvPicPr>
            <a:picLocks noChangeAspect="1"/>
          </p:cNvPicPr>
          <p:nvPr/>
        </p:nvPicPr>
        <p:blipFill>
          <a:blip r:embed="rId3"/>
          <a:stretch>
            <a:fillRect/>
          </a:stretch>
        </p:blipFill>
        <p:spPr>
          <a:xfrm>
            <a:off x="229849" y="1673080"/>
            <a:ext cx="4092295" cy="4084674"/>
          </a:xfrm>
          <a:prstGeom prst="rect">
            <a:avLst/>
          </a:prstGeom>
        </p:spPr>
      </p:pic>
      <p:pic>
        <p:nvPicPr>
          <p:cNvPr id="8" name="Picture 7">
            <a:extLst>
              <a:ext uri="{FF2B5EF4-FFF2-40B4-BE49-F238E27FC236}">
                <a16:creationId xmlns:a16="http://schemas.microsoft.com/office/drawing/2014/main" id="{77688FB1-0958-4659-59BF-ED66A888F4FC}"/>
              </a:ext>
            </a:extLst>
          </p:cNvPr>
          <p:cNvPicPr>
            <a:picLocks noChangeAspect="1"/>
          </p:cNvPicPr>
          <p:nvPr/>
        </p:nvPicPr>
        <p:blipFill>
          <a:blip r:embed="rId4"/>
          <a:stretch>
            <a:fillRect/>
          </a:stretch>
        </p:blipFill>
        <p:spPr>
          <a:xfrm>
            <a:off x="4592076" y="1629400"/>
            <a:ext cx="7599924" cy="4128354"/>
          </a:xfrm>
          <a:prstGeom prst="rect">
            <a:avLst/>
          </a:prstGeom>
        </p:spPr>
      </p:pic>
    </p:spTree>
    <p:extLst>
      <p:ext uri="{BB962C8B-B14F-4D97-AF65-F5344CB8AC3E}">
        <p14:creationId xmlns:p14="http://schemas.microsoft.com/office/powerpoint/2010/main" val="18217606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CABBD3-8DC7-A2AC-E220-AE2F18F754E1}"/>
              </a:ext>
            </a:extLst>
          </p:cNvPr>
          <p:cNvSpPr>
            <a:spLocks noGrp="1"/>
          </p:cNvSpPr>
          <p:nvPr>
            <p:ph type="body" sz="quarter" idx="10"/>
          </p:nvPr>
        </p:nvSpPr>
        <p:spPr/>
        <p:txBody>
          <a:bodyPr lIns="91440" tIns="45720" rIns="91440" bIns="45720" anchor="t"/>
          <a:lstStyle/>
          <a:p>
            <a:r>
              <a:rPr lang="en-US"/>
              <a:t>Product Inspiration</a:t>
            </a:r>
          </a:p>
        </p:txBody>
      </p:sp>
      <p:pic>
        <p:nvPicPr>
          <p:cNvPr id="3" name="Picture 3" descr="A picture containing calendar&#10;&#10;Description automatically generated">
            <a:extLst>
              <a:ext uri="{FF2B5EF4-FFF2-40B4-BE49-F238E27FC236}">
                <a16:creationId xmlns:a16="http://schemas.microsoft.com/office/drawing/2014/main" id="{B94C5CE9-1CAC-10E0-E62B-F82491868F77}"/>
              </a:ext>
            </a:extLst>
          </p:cNvPr>
          <p:cNvPicPr>
            <a:picLocks noChangeAspect="1"/>
          </p:cNvPicPr>
          <p:nvPr/>
        </p:nvPicPr>
        <p:blipFill>
          <a:blip r:embed="rId3"/>
          <a:stretch>
            <a:fillRect/>
          </a:stretch>
        </p:blipFill>
        <p:spPr>
          <a:xfrm>
            <a:off x="696579" y="1769683"/>
            <a:ext cx="4515935" cy="3333012"/>
          </a:xfrm>
          <a:prstGeom prst="rect">
            <a:avLst/>
          </a:prstGeom>
        </p:spPr>
      </p:pic>
      <p:pic>
        <p:nvPicPr>
          <p:cNvPr id="4" name="Picture 4">
            <a:extLst>
              <a:ext uri="{FF2B5EF4-FFF2-40B4-BE49-F238E27FC236}">
                <a16:creationId xmlns:a16="http://schemas.microsoft.com/office/drawing/2014/main" id="{CEFCD91D-A049-65BB-6743-FEA48B8DB063}"/>
              </a:ext>
            </a:extLst>
          </p:cNvPr>
          <p:cNvPicPr>
            <a:picLocks noChangeAspect="1"/>
          </p:cNvPicPr>
          <p:nvPr/>
        </p:nvPicPr>
        <p:blipFill>
          <a:blip r:embed="rId4"/>
          <a:stretch>
            <a:fillRect/>
          </a:stretch>
        </p:blipFill>
        <p:spPr>
          <a:xfrm>
            <a:off x="5494529" y="1766769"/>
            <a:ext cx="6306905" cy="3310081"/>
          </a:xfrm>
          <a:prstGeom prst="rect">
            <a:avLst/>
          </a:prstGeom>
        </p:spPr>
      </p:pic>
    </p:spTree>
    <p:extLst>
      <p:ext uri="{BB962C8B-B14F-4D97-AF65-F5344CB8AC3E}">
        <p14:creationId xmlns:p14="http://schemas.microsoft.com/office/powerpoint/2010/main" val="21215717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CABBD3-8DC7-A2AC-E220-AE2F18F754E1}"/>
              </a:ext>
            </a:extLst>
          </p:cNvPr>
          <p:cNvSpPr>
            <a:spLocks noGrp="1"/>
          </p:cNvSpPr>
          <p:nvPr>
            <p:ph type="body" sz="quarter" idx="10"/>
          </p:nvPr>
        </p:nvSpPr>
        <p:spPr/>
        <p:txBody>
          <a:bodyPr lIns="91440" tIns="45720" rIns="91440" bIns="45720" anchor="t"/>
          <a:lstStyle/>
          <a:p>
            <a:r>
              <a:rPr lang="en-US"/>
              <a:t>Product Inspiration</a:t>
            </a:r>
          </a:p>
        </p:txBody>
      </p:sp>
      <p:pic>
        <p:nvPicPr>
          <p:cNvPr id="3" name="Picture 3" descr="A picture containing text, person&#10;&#10;Description automatically generated">
            <a:extLst>
              <a:ext uri="{FF2B5EF4-FFF2-40B4-BE49-F238E27FC236}">
                <a16:creationId xmlns:a16="http://schemas.microsoft.com/office/drawing/2014/main" id="{B94C5CE9-1CAC-10E0-E62B-F82491868F77}"/>
              </a:ext>
            </a:extLst>
          </p:cNvPr>
          <p:cNvPicPr>
            <a:picLocks noChangeAspect="1"/>
          </p:cNvPicPr>
          <p:nvPr/>
        </p:nvPicPr>
        <p:blipFill>
          <a:blip r:embed="rId3"/>
          <a:stretch>
            <a:fillRect/>
          </a:stretch>
        </p:blipFill>
        <p:spPr>
          <a:xfrm>
            <a:off x="744774" y="1769683"/>
            <a:ext cx="4419544" cy="3333012"/>
          </a:xfrm>
          <a:prstGeom prst="rect">
            <a:avLst/>
          </a:prstGeom>
        </p:spPr>
      </p:pic>
      <p:pic>
        <p:nvPicPr>
          <p:cNvPr id="4" name="Picture 4" descr="A picture containing website&#10;&#10;Description automatically generated">
            <a:extLst>
              <a:ext uri="{FF2B5EF4-FFF2-40B4-BE49-F238E27FC236}">
                <a16:creationId xmlns:a16="http://schemas.microsoft.com/office/drawing/2014/main" id="{CEFCD91D-A049-65BB-6743-FEA48B8DB063}"/>
              </a:ext>
            </a:extLst>
          </p:cNvPr>
          <p:cNvPicPr>
            <a:picLocks noChangeAspect="1"/>
          </p:cNvPicPr>
          <p:nvPr/>
        </p:nvPicPr>
        <p:blipFill>
          <a:blip r:embed="rId4"/>
          <a:stretch>
            <a:fillRect/>
          </a:stretch>
        </p:blipFill>
        <p:spPr>
          <a:xfrm>
            <a:off x="5553775" y="1766769"/>
            <a:ext cx="6188412" cy="3310081"/>
          </a:xfrm>
          <a:prstGeom prst="rect">
            <a:avLst/>
          </a:prstGeom>
        </p:spPr>
      </p:pic>
    </p:spTree>
    <p:extLst>
      <p:ext uri="{BB962C8B-B14F-4D97-AF65-F5344CB8AC3E}">
        <p14:creationId xmlns:p14="http://schemas.microsoft.com/office/powerpoint/2010/main" val="27451273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Prototyping </a:t>
            </a:r>
          </a:p>
        </p:txBody>
      </p:sp>
      <p:pic>
        <p:nvPicPr>
          <p:cNvPr id="3" name="Picture 3" descr="Diagram&#10;&#10;Description automatically generated">
            <a:extLst>
              <a:ext uri="{FF2B5EF4-FFF2-40B4-BE49-F238E27FC236}">
                <a16:creationId xmlns:a16="http://schemas.microsoft.com/office/drawing/2014/main" id="{33FBCC83-54BC-D967-0BCE-8AAC9E70A62C}"/>
              </a:ext>
            </a:extLst>
          </p:cNvPr>
          <p:cNvPicPr>
            <a:picLocks noChangeAspect="1"/>
          </p:cNvPicPr>
          <p:nvPr/>
        </p:nvPicPr>
        <p:blipFill rotWithShape="1">
          <a:blip r:embed="rId3"/>
          <a:srcRect t="39277" r="-181" b="30602"/>
          <a:stretch/>
        </p:blipFill>
        <p:spPr>
          <a:xfrm>
            <a:off x="2552131" y="2814442"/>
            <a:ext cx="6302998" cy="1421890"/>
          </a:xfrm>
          <a:prstGeom prst="rect">
            <a:avLst/>
          </a:prstGeom>
        </p:spPr>
      </p:pic>
      <p:sp>
        <p:nvSpPr>
          <p:cNvPr id="4" name="TextBox 3">
            <a:extLst>
              <a:ext uri="{FF2B5EF4-FFF2-40B4-BE49-F238E27FC236}">
                <a16:creationId xmlns:a16="http://schemas.microsoft.com/office/drawing/2014/main" id="{6F748D43-26A2-E908-CE11-D2465D1FB9BF}"/>
              </a:ext>
            </a:extLst>
          </p:cNvPr>
          <p:cNvSpPr txBox="1"/>
          <p:nvPr/>
        </p:nvSpPr>
        <p:spPr>
          <a:xfrm>
            <a:off x="1728716" y="1421641"/>
            <a:ext cx="815453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Prototyping is important: </a:t>
            </a:r>
          </a:p>
          <a:p>
            <a:endParaRPr lang="en-US"/>
          </a:p>
          <a:p>
            <a:r>
              <a:rPr lang="en-US"/>
              <a:t>1. Evaluate and Test Your Idea </a:t>
            </a:r>
          </a:p>
        </p:txBody>
      </p:sp>
      <p:sp>
        <p:nvSpPr>
          <p:cNvPr id="5" name="TextBox 4">
            <a:extLst>
              <a:ext uri="{FF2B5EF4-FFF2-40B4-BE49-F238E27FC236}">
                <a16:creationId xmlns:a16="http://schemas.microsoft.com/office/drawing/2014/main" id="{D4DFB1D1-AD41-C815-8A5E-4D14539BB115}"/>
              </a:ext>
            </a:extLst>
          </p:cNvPr>
          <p:cNvSpPr txBox="1"/>
          <p:nvPr/>
        </p:nvSpPr>
        <p:spPr>
          <a:xfrm>
            <a:off x="3320955" y="4276298"/>
            <a:ext cx="121692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t>prototype</a:t>
            </a:r>
          </a:p>
        </p:txBody>
      </p:sp>
      <p:sp>
        <p:nvSpPr>
          <p:cNvPr id="6" name="TextBox 5">
            <a:extLst>
              <a:ext uri="{FF2B5EF4-FFF2-40B4-BE49-F238E27FC236}">
                <a16:creationId xmlns:a16="http://schemas.microsoft.com/office/drawing/2014/main" id="{E7D2D784-0788-DFDF-CF2A-04184665CB63}"/>
              </a:ext>
            </a:extLst>
          </p:cNvPr>
          <p:cNvSpPr txBox="1"/>
          <p:nvPr/>
        </p:nvSpPr>
        <p:spPr>
          <a:xfrm>
            <a:off x="7301551" y="4276297"/>
            <a:ext cx="121692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t>product</a:t>
            </a:r>
          </a:p>
        </p:txBody>
      </p:sp>
      <p:sp>
        <p:nvSpPr>
          <p:cNvPr id="7" name="TextBox 6">
            <a:extLst>
              <a:ext uri="{FF2B5EF4-FFF2-40B4-BE49-F238E27FC236}">
                <a16:creationId xmlns:a16="http://schemas.microsoft.com/office/drawing/2014/main" id="{21B57FA5-562A-8A4F-9F7E-AD03477195C9}"/>
              </a:ext>
            </a:extLst>
          </p:cNvPr>
          <p:cNvSpPr txBox="1"/>
          <p:nvPr/>
        </p:nvSpPr>
        <p:spPr>
          <a:xfrm>
            <a:off x="4651612" y="4276297"/>
            <a:ext cx="253620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Minimum viable product</a:t>
            </a:r>
          </a:p>
        </p:txBody>
      </p:sp>
      <p:sp>
        <p:nvSpPr>
          <p:cNvPr id="8" name="TextBox 7">
            <a:extLst>
              <a:ext uri="{FF2B5EF4-FFF2-40B4-BE49-F238E27FC236}">
                <a16:creationId xmlns:a16="http://schemas.microsoft.com/office/drawing/2014/main" id="{62D7933C-7F9F-5B74-4395-E958D802D6C0}"/>
              </a:ext>
            </a:extLst>
          </p:cNvPr>
          <p:cNvSpPr txBox="1"/>
          <p:nvPr/>
        </p:nvSpPr>
        <p:spPr>
          <a:xfrm>
            <a:off x="1774209" y="5015552"/>
            <a:ext cx="905301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t>Prototype</a:t>
            </a:r>
            <a:r>
              <a:rPr lang="en-US" sz="1600"/>
              <a:t> – an initial or preliminary version from which your product is developed to provide insight into the functionality of your design and inform changes needed. </a:t>
            </a:r>
          </a:p>
        </p:txBody>
      </p:sp>
    </p:spTree>
    <p:extLst>
      <p:ext uri="{BB962C8B-B14F-4D97-AF65-F5344CB8AC3E}">
        <p14:creationId xmlns:p14="http://schemas.microsoft.com/office/powerpoint/2010/main" val="24985246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Prototyping </a:t>
            </a:r>
          </a:p>
        </p:txBody>
      </p:sp>
      <p:pic>
        <p:nvPicPr>
          <p:cNvPr id="3" name="Picture 3" descr="Diagram&#10;&#10;Description automatically generated">
            <a:extLst>
              <a:ext uri="{FF2B5EF4-FFF2-40B4-BE49-F238E27FC236}">
                <a16:creationId xmlns:a16="http://schemas.microsoft.com/office/drawing/2014/main" id="{33FBCC83-54BC-D967-0BCE-8AAC9E70A62C}"/>
              </a:ext>
            </a:extLst>
          </p:cNvPr>
          <p:cNvPicPr>
            <a:picLocks noChangeAspect="1"/>
          </p:cNvPicPr>
          <p:nvPr/>
        </p:nvPicPr>
        <p:blipFill rotWithShape="1">
          <a:blip r:embed="rId3"/>
          <a:srcRect l="66184" t="39277" r="-362" b="30602"/>
          <a:stretch/>
        </p:blipFill>
        <p:spPr>
          <a:xfrm>
            <a:off x="3154907" y="2621099"/>
            <a:ext cx="2150303" cy="1421868"/>
          </a:xfrm>
          <a:prstGeom prst="rect">
            <a:avLst/>
          </a:prstGeom>
        </p:spPr>
      </p:pic>
      <p:sp>
        <p:nvSpPr>
          <p:cNvPr id="4" name="TextBox 3">
            <a:extLst>
              <a:ext uri="{FF2B5EF4-FFF2-40B4-BE49-F238E27FC236}">
                <a16:creationId xmlns:a16="http://schemas.microsoft.com/office/drawing/2014/main" id="{6F748D43-26A2-E908-CE11-D2465D1FB9BF}"/>
              </a:ext>
            </a:extLst>
          </p:cNvPr>
          <p:cNvSpPr txBox="1"/>
          <p:nvPr/>
        </p:nvSpPr>
        <p:spPr>
          <a:xfrm>
            <a:off x="1728716" y="1421641"/>
            <a:ext cx="815453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Prototyping is important: </a:t>
            </a:r>
          </a:p>
          <a:p>
            <a:endParaRPr lang="en-US"/>
          </a:p>
          <a:p>
            <a:r>
              <a:rPr lang="en-US"/>
              <a:t>2. Clarify Production Details </a:t>
            </a:r>
          </a:p>
        </p:txBody>
      </p:sp>
      <p:sp>
        <p:nvSpPr>
          <p:cNvPr id="6" name="TextBox 5">
            <a:extLst>
              <a:ext uri="{FF2B5EF4-FFF2-40B4-BE49-F238E27FC236}">
                <a16:creationId xmlns:a16="http://schemas.microsoft.com/office/drawing/2014/main" id="{E7D2D784-0788-DFDF-CF2A-04184665CB63}"/>
              </a:ext>
            </a:extLst>
          </p:cNvPr>
          <p:cNvSpPr txBox="1"/>
          <p:nvPr/>
        </p:nvSpPr>
        <p:spPr>
          <a:xfrm>
            <a:off x="3662148" y="3935103"/>
            <a:ext cx="121692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t>product</a:t>
            </a:r>
          </a:p>
        </p:txBody>
      </p:sp>
      <p:sp>
        <p:nvSpPr>
          <p:cNvPr id="8" name="TextBox 7">
            <a:extLst>
              <a:ext uri="{FF2B5EF4-FFF2-40B4-BE49-F238E27FC236}">
                <a16:creationId xmlns:a16="http://schemas.microsoft.com/office/drawing/2014/main" id="{62D7933C-7F9F-5B74-4395-E958D802D6C0}"/>
              </a:ext>
            </a:extLst>
          </p:cNvPr>
          <p:cNvSpPr txBox="1"/>
          <p:nvPr/>
        </p:nvSpPr>
        <p:spPr>
          <a:xfrm>
            <a:off x="1774209" y="5015552"/>
            <a:ext cx="905301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t>Prototype</a:t>
            </a:r>
            <a:r>
              <a:rPr lang="en-US" sz="1600"/>
              <a:t> – an initial or preliminary version from which your product is developed to provide insight into the functionality of your design and inform changes needed. </a:t>
            </a:r>
          </a:p>
        </p:txBody>
      </p:sp>
      <p:pic>
        <p:nvPicPr>
          <p:cNvPr id="9" name="Picture 9" descr="Diagram&#10;&#10;Description automatically generated">
            <a:extLst>
              <a:ext uri="{FF2B5EF4-FFF2-40B4-BE49-F238E27FC236}">
                <a16:creationId xmlns:a16="http://schemas.microsoft.com/office/drawing/2014/main" id="{A97534BA-8ABD-31E1-BD66-691E31A3D492}"/>
              </a:ext>
            </a:extLst>
          </p:cNvPr>
          <p:cNvPicPr>
            <a:picLocks noChangeAspect="1"/>
          </p:cNvPicPr>
          <p:nvPr/>
        </p:nvPicPr>
        <p:blipFill rotWithShape="1">
          <a:blip r:embed="rId4"/>
          <a:srcRect l="50185" t="19307" r="-185" b="13861"/>
          <a:stretch/>
        </p:blipFill>
        <p:spPr>
          <a:xfrm>
            <a:off x="5850340" y="1251181"/>
            <a:ext cx="3560934" cy="3589962"/>
          </a:xfrm>
          <a:prstGeom prst="rect">
            <a:avLst/>
          </a:prstGeom>
        </p:spPr>
      </p:pic>
      <p:sp>
        <p:nvSpPr>
          <p:cNvPr id="10" name="Rectangle 9">
            <a:extLst>
              <a:ext uri="{FF2B5EF4-FFF2-40B4-BE49-F238E27FC236}">
                <a16:creationId xmlns:a16="http://schemas.microsoft.com/office/drawing/2014/main" id="{57FBA277-43B2-36F9-7FE4-CFD4C9E597F8}"/>
              </a:ext>
            </a:extLst>
          </p:cNvPr>
          <p:cNvSpPr/>
          <p:nvPr/>
        </p:nvSpPr>
        <p:spPr>
          <a:xfrm>
            <a:off x="5388591" y="1356814"/>
            <a:ext cx="1740088" cy="705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8258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Prototyping </a:t>
            </a:r>
          </a:p>
        </p:txBody>
      </p:sp>
      <p:sp>
        <p:nvSpPr>
          <p:cNvPr id="4" name="TextBox 3">
            <a:extLst>
              <a:ext uri="{FF2B5EF4-FFF2-40B4-BE49-F238E27FC236}">
                <a16:creationId xmlns:a16="http://schemas.microsoft.com/office/drawing/2014/main" id="{6F748D43-26A2-E908-CE11-D2465D1FB9BF}"/>
              </a:ext>
            </a:extLst>
          </p:cNvPr>
          <p:cNvSpPr txBox="1"/>
          <p:nvPr/>
        </p:nvSpPr>
        <p:spPr>
          <a:xfrm>
            <a:off x="1728716" y="1421641"/>
            <a:ext cx="815453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Prototyping is important: </a:t>
            </a:r>
          </a:p>
          <a:p>
            <a:endParaRPr lang="en-US"/>
          </a:p>
          <a:p>
            <a:r>
              <a:rPr lang="en-US"/>
              <a:t>3. Selling Your Idea</a:t>
            </a:r>
          </a:p>
        </p:txBody>
      </p:sp>
      <p:sp>
        <p:nvSpPr>
          <p:cNvPr id="10" name="Rectangle 9">
            <a:extLst>
              <a:ext uri="{FF2B5EF4-FFF2-40B4-BE49-F238E27FC236}">
                <a16:creationId xmlns:a16="http://schemas.microsoft.com/office/drawing/2014/main" id="{57FBA277-43B2-36F9-7FE4-CFD4C9E597F8}"/>
              </a:ext>
            </a:extLst>
          </p:cNvPr>
          <p:cNvSpPr/>
          <p:nvPr/>
        </p:nvSpPr>
        <p:spPr>
          <a:xfrm>
            <a:off x="5388591" y="1356814"/>
            <a:ext cx="1740088" cy="705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2" descr="A box of donuts&#10;&#10;Description automatically generated">
            <a:extLst>
              <a:ext uri="{FF2B5EF4-FFF2-40B4-BE49-F238E27FC236}">
                <a16:creationId xmlns:a16="http://schemas.microsoft.com/office/drawing/2014/main" id="{18E8DC4E-1CFB-E857-1CC0-2B5E803B5517}"/>
              </a:ext>
            </a:extLst>
          </p:cNvPr>
          <p:cNvPicPr>
            <a:picLocks noChangeAspect="1"/>
          </p:cNvPicPr>
          <p:nvPr/>
        </p:nvPicPr>
        <p:blipFill>
          <a:blip r:embed="rId3"/>
          <a:stretch>
            <a:fillRect/>
          </a:stretch>
        </p:blipFill>
        <p:spPr>
          <a:xfrm rot="1560000">
            <a:off x="5351030" y="1793154"/>
            <a:ext cx="3314122" cy="3029238"/>
          </a:xfrm>
          <a:prstGeom prst="rect">
            <a:avLst/>
          </a:prstGeom>
        </p:spPr>
      </p:pic>
      <p:pic>
        <p:nvPicPr>
          <p:cNvPr id="15" name="Picture 14" descr="Icon&#10;&#10;Description automatically generated">
            <a:extLst>
              <a:ext uri="{FF2B5EF4-FFF2-40B4-BE49-F238E27FC236}">
                <a16:creationId xmlns:a16="http://schemas.microsoft.com/office/drawing/2014/main" id="{D586AFFA-EB66-DB2F-4111-96E874C28C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3911" y="1970011"/>
            <a:ext cx="3210375" cy="3209359"/>
          </a:xfrm>
          <a:prstGeom prst="rect">
            <a:avLst/>
          </a:prstGeom>
        </p:spPr>
      </p:pic>
      <p:sp>
        <p:nvSpPr>
          <p:cNvPr id="8" name="TextBox 7">
            <a:extLst>
              <a:ext uri="{FF2B5EF4-FFF2-40B4-BE49-F238E27FC236}">
                <a16:creationId xmlns:a16="http://schemas.microsoft.com/office/drawing/2014/main" id="{62D7933C-7F9F-5B74-4395-E958D802D6C0}"/>
              </a:ext>
            </a:extLst>
          </p:cNvPr>
          <p:cNvSpPr txBox="1"/>
          <p:nvPr/>
        </p:nvSpPr>
        <p:spPr>
          <a:xfrm>
            <a:off x="1797300" y="4715370"/>
            <a:ext cx="905301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t>Prototype</a:t>
            </a:r>
            <a:r>
              <a:rPr lang="en-US" sz="1600"/>
              <a:t> – an initial or preliminary version from which your product is developed to provide insight into the functionality of your design and inform changes needed. </a:t>
            </a:r>
          </a:p>
        </p:txBody>
      </p:sp>
    </p:spTree>
    <p:extLst>
      <p:ext uri="{BB962C8B-B14F-4D97-AF65-F5344CB8AC3E}">
        <p14:creationId xmlns:p14="http://schemas.microsoft.com/office/powerpoint/2010/main" val="27107459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SMART Goals</a:t>
            </a:r>
          </a:p>
        </p:txBody>
      </p:sp>
      <p:sp>
        <p:nvSpPr>
          <p:cNvPr id="10" name="Rectangle 9">
            <a:extLst>
              <a:ext uri="{FF2B5EF4-FFF2-40B4-BE49-F238E27FC236}">
                <a16:creationId xmlns:a16="http://schemas.microsoft.com/office/drawing/2014/main" id="{57FBA277-43B2-36F9-7FE4-CFD4C9E597F8}"/>
              </a:ext>
            </a:extLst>
          </p:cNvPr>
          <p:cNvSpPr/>
          <p:nvPr/>
        </p:nvSpPr>
        <p:spPr>
          <a:xfrm>
            <a:off x="5388591" y="1356814"/>
            <a:ext cx="1740088" cy="705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con&#10;&#10;Description automatically generated">
            <a:extLst>
              <a:ext uri="{FF2B5EF4-FFF2-40B4-BE49-F238E27FC236}">
                <a16:creationId xmlns:a16="http://schemas.microsoft.com/office/drawing/2014/main" id="{B1FB0756-C585-A713-0F67-3F2DBA901A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1963" y="1486868"/>
            <a:ext cx="3199702" cy="3284949"/>
          </a:xfrm>
          <a:prstGeom prst="rect">
            <a:avLst/>
          </a:prstGeom>
        </p:spPr>
      </p:pic>
      <p:sp>
        <p:nvSpPr>
          <p:cNvPr id="6" name="TextBox 5">
            <a:extLst>
              <a:ext uri="{FF2B5EF4-FFF2-40B4-BE49-F238E27FC236}">
                <a16:creationId xmlns:a16="http://schemas.microsoft.com/office/drawing/2014/main" id="{25B95250-B116-C94D-7DB3-404AB35EE875}"/>
              </a:ext>
            </a:extLst>
          </p:cNvPr>
          <p:cNvSpPr txBox="1"/>
          <p:nvPr/>
        </p:nvSpPr>
        <p:spPr>
          <a:xfrm>
            <a:off x="4975001" y="3125986"/>
            <a:ext cx="683490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hlinkClick r:id="rId4"/>
              </a:rPr>
              <a:t>SMART Goals Video</a:t>
            </a:r>
            <a:r>
              <a:rPr lang="en-US"/>
              <a:t> </a:t>
            </a:r>
          </a:p>
        </p:txBody>
      </p:sp>
    </p:spTree>
    <p:extLst>
      <p:ext uri="{BB962C8B-B14F-4D97-AF65-F5344CB8AC3E}">
        <p14:creationId xmlns:p14="http://schemas.microsoft.com/office/powerpoint/2010/main" val="11588794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791441" cy="657225"/>
          </a:xfrm>
        </p:spPr>
        <p:txBody>
          <a:bodyPr lIns="91440" tIns="45720" rIns="91440" bIns="45720" anchor="t"/>
          <a:lstStyle/>
          <a:p>
            <a:r>
              <a:rPr lang="en-US"/>
              <a:t>Questions &amp; Next Steps</a:t>
            </a:r>
          </a:p>
        </p:txBody>
      </p:sp>
      <p:pic>
        <p:nvPicPr>
          <p:cNvPr id="4" name="Picture 3" descr="Icon&#10;&#10;Description automatically generated">
            <a:extLst>
              <a:ext uri="{FF2B5EF4-FFF2-40B4-BE49-F238E27FC236}">
                <a16:creationId xmlns:a16="http://schemas.microsoft.com/office/drawing/2014/main" id="{472EA944-0DCA-25A0-D30D-543B11515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027" y="1012241"/>
            <a:ext cx="2523965" cy="2509589"/>
          </a:xfrm>
          <a:prstGeom prst="rect">
            <a:avLst/>
          </a:prstGeom>
        </p:spPr>
      </p:pic>
      <p:sp>
        <p:nvSpPr>
          <p:cNvPr id="3" name="TextBox 2">
            <a:extLst>
              <a:ext uri="{FF2B5EF4-FFF2-40B4-BE49-F238E27FC236}">
                <a16:creationId xmlns:a16="http://schemas.microsoft.com/office/drawing/2014/main" id="{0350671A-CACD-B55C-C0D9-44D91DECC67C}"/>
              </a:ext>
            </a:extLst>
          </p:cNvPr>
          <p:cNvSpPr txBox="1"/>
          <p:nvPr/>
        </p:nvSpPr>
        <p:spPr>
          <a:xfrm>
            <a:off x="5641608" y="2264266"/>
            <a:ext cx="5535617"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AutoNum type="arabicPeriod"/>
            </a:pPr>
            <a:endParaRPr lang="en-CA" sz="2000" dirty="0">
              <a:solidFill>
                <a:schemeClr val="accent6"/>
              </a:solidFill>
            </a:endParaRPr>
          </a:p>
          <a:p>
            <a:pPr marL="457200" indent="-457200">
              <a:buAutoNum type="arabicPeriod"/>
            </a:pPr>
            <a:r>
              <a:rPr lang="en-CA" sz="2000" dirty="0">
                <a:solidFill>
                  <a:schemeClr val="accent6"/>
                </a:solidFill>
              </a:rPr>
              <a:t>Get ready for </a:t>
            </a:r>
            <a:r>
              <a:rPr lang="en-CA" sz="2000" b="1" dirty="0">
                <a:solidFill>
                  <a:schemeClr val="accent3"/>
                </a:solidFill>
              </a:rPr>
              <a:t>Elections </a:t>
            </a:r>
            <a:r>
              <a:rPr lang="en-CA" sz="2000" b="1" dirty="0">
                <a:solidFill>
                  <a:schemeClr val="accent6"/>
                </a:solidFill>
              </a:rPr>
              <a:t>or </a:t>
            </a:r>
            <a:r>
              <a:rPr lang="en-CA" sz="2000" b="1" dirty="0">
                <a:solidFill>
                  <a:schemeClr val="accent3"/>
                </a:solidFill>
              </a:rPr>
              <a:t>Product Pitches</a:t>
            </a:r>
            <a:r>
              <a:rPr lang="en-CA" sz="2000" dirty="0">
                <a:solidFill>
                  <a:schemeClr val="accent6"/>
                </a:solidFill>
              </a:rPr>
              <a:t>. </a:t>
            </a:r>
          </a:p>
          <a:p>
            <a:pPr marL="457200" indent="-457200">
              <a:buAutoNum type="arabicPeriod"/>
            </a:pPr>
            <a:endParaRPr lang="en-CA" sz="2000" dirty="0">
              <a:solidFill>
                <a:schemeClr val="accent6"/>
              </a:solidFill>
              <a:latin typeface="Montserrat"/>
              <a:ea typeface="Work Sans"/>
              <a:cs typeface="Work Sans"/>
            </a:endParaRPr>
          </a:p>
          <a:p>
            <a:pPr marL="457200" indent="-457200">
              <a:buAutoNum type="arabicPeriod"/>
            </a:pPr>
            <a:r>
              <a:rPr lang="en-CA" sz="2000" dirty="0">
                <a:solidFill>
                  <a:schemeClr val="accent6"/>
                </a:solidFill>
                <a:latin typeface="Montserrat"/>
                <a:ea typeface="Work Sans"/>
                <a:cs typeface="Work Sans"/>
              </a:rPr>
              <a:t>Watch the video </a:t>
            </a:r>
            <a:r>
              <a:rPr lang="en-CA" sz="2000" b="1" dirty="0">
                <a:solidFill>
                  <a:schemeClr val="accent3"/>
                </a:solidFill>
                <a:latin typeface="Montserrat"/>
                <a:ea typeface="Work Sans"/>
                <a:cs typeface="Work Sans"/>
              </a:rPr>
              <a:t>Business Models </a:t>
            </a:r>
            <a:r>
              <a:rPr lang="en-CA" sz="2000" dirty="0">
                <a:solidFill>
                  <a:schemeClr val="accent6"/>
                </a:solidFill>
                <a:latin typeface="Montserrat"/>
                <a:ea typeface="Work Sans"/>
                <a:cs typeface="Work Sans"/>
              </a:rPr>
              <a:t>on the JA Canada Campus</a:t>
            </a:r>
          </a:p>
          <a:p>
            <a:pPr marL="457200" indent="-457200">
              <a:buAutoNum type="arabicPeriod"/>
            </a:pPr>
            <a:endParaRPr lang="en-CA" sz="2000" dirty="0">
              <a:solidFill>
                <a:schemeClr val="accent6"/>
              </a:solidFill>
              <a:latin typeface="Montserrat"/>
              <a:ea typeface="Work Sans"/>
              <a:cs typeface="Work Sans"/>
            </a:endParaRPr>
          </a:p>
          <a:p>
            <a:pPr marL="457200" indent="-457200">
              <a:buAutoNum type="arabicPeriod"/>
            </a:pPr>
            <a:endParaRPr lang="en-CA" sz="2000" dirty="0">
              <a:solidFill>
                <a:schemeClr val="accent6"/>
              </a:solidFill>
              <a:latin typeface="Montserrat"/>
            </a:endParaRPr>
          </a:p>
        </p:txBody>
      </p:sp>
      <p:pic>
        <p:nvPicPr>
          <p:cNvPr id="5" name="Picture 4" descr="Icon&#10;&#10;Description automatically generated">
            <a:extLst>
              <a:ext uri="{FF2B5EF4-FFF2-40B4-BE49-F238E27FC236}">
                <a16:creationId xmlns:a16="http://schemas.microsoft.com/office/drawing/2014/main" id="{BB8D4C49-A4BB-2A69-E3FA-341193DB7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290" y="1802996"/>
            <a:ext cx="4522417" cy="4551173"/>
          </a:xfrm>
          <a:prstGeom prst="rect">
            <a:avLst/>
          </a:prstGeom>
        </p:spPr>
      </p:pic>
      <p:pic>
        <p:nvPicPr>
          <p:cNvPr id="6" name="Picture 5" descr="Icon&#10;&#10;Description automatically generated">
            <a:extLst>
              <a:ext uri="{FF2B5EF4-FFF2-40B4-BE49-F238E27FC236}">
                <a16:creationId xmlns:a16="http://schemas.microsoft.com/office/drawing/2014/main" id="{C3FA20A2-23E6-6E30-578F-447297FCE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4461" y="1371674"/>
            <a:ext cx="1790720" cy="1790722"/>
          </a:xfrm>
          <a:prstGeom prst="rect">
            <a:avLst/>
          </a:prstGeom>
        </p:spPr>
      </p:pic>
    </p:spTree>
    <p:extLst>
      <p:ext uri="{BB962C8B-B14F-4D97-AF65-F5344CB8AC3E}">
        <p14:creationId xmlns:p14="http://schemas.microsoft.com/office/powerpoint/2010/main" val="30993392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A73E9F91-FDB0-C32C-1679-49228F7ABBC1}"/>
              </a:ext>
            </a:extLst>
          </p:cNvPr>
          <p:cNvSpPr>
            <a:spLocks noGrp="1"/>
          </p:cNvSpPr>
          <p:nvPr>
            <p:ph type="body" sz="quarter" idx="10"/>
          </p:nvPr>
        </p:nvSpPr>
        <p:spPr>
          <a:xfrm>
            <a:off x="1125370" y="454481"/>
            <a:ext cx="6756598" cy="657225"/>
          </a:xfrm>
        </p:spPr>
        <p:txBody>
          <a:bodyPr/>
          <a:lstStyle/>
          <a:p>
            <a:r>
              <a:rPr lang="en-CA" sz="2800" dirty="0">
                <a:solidFill>
                  <a:srgbClr val="00A0AF"/>
                </a:solidFill>
                <a:latin typeface="+mj-lt"/>
              </a:rPr>
              <a:t>Company Program Cycle</a:t>
            </a:r>
          </a:p>
        </p:txBody>
      </p:sp>
      <p:sp>
        <p:nvSpPr>
          <p:cNvPr id="8" name="Text Placeholder 11">
            <a:extLst>
              <a:ext uri="{FF2B5EF4-FFF2-40B4-BE49-F238E27FC236}">
                <a16:creationId xmlns:a16="http://schemas.microsoft.com/office/drawing/2014/main" id="{12B59559-1BBA-AA95-D282-CC5997505936}"/>
              </a:ext>
            </a:extLst>
          </p:cNvPr>
          <p:cNvSpPr>
            <a:spLocks noGrp="1"/>
          </p:cNvSpPr>
          <p:nvPr>
            <p:ph type="body" sz="quarter" idx="12"/>
          </p:nvPr>
        </p:nvSpPr>
        <p:spPr>
          <a:xfrm>
            <a:off x="1701007" y="3421930"/>
            <a:ext cx="6180961" cy="3786187"/>
          </a:xfrm>
        </p:spPr>
        <p:txBody>
          <a:bodyPr/>
          <a:lstStyle/>
          <a:p>
            <a:pPr marL="285750" indent="-285750" fontAlgn="base">
              <a:lnSpc>
                <a:spcPct val="100000"/>
              </a:lnSpc>
              <a:spcBef>
                <a:spcPts val="0"/>
              </a:spcBef>
              <a:buFont typeface="Arial" panose="020B0604020202020204" pitchFamily="34" charset="0"/>
              <a:buChar char="•"/>
            </a:pPr>
            <a:r>
              <a:rPr lang="en-US" sz="1800" dirty="0">
                <a:solidFill>
                  <a:schemeClr val="tx1"/>
                </a:solidFill>
                <a:latin typeface="Montserrat" panose="00000500000000000000" pitchFamily="2" charset="0"/>
              </a:rPr>
              <a:t>This year, you will be able to choose whether you want to do your elections first or product selection first. </a:t>
            </a:r>
          </a:p>
          <a:p>
            <a:pPr marL="285750" indent="-285750" fontAlgn="base">
              <a:lnSpc>
                <a:spcPct val="100000"/>
              </a:lnSpc>
              <a:spcBef>
                <a:spcPts val="0"/>
              </a:spcBef>
              <a:buFont typeface="Arial" panose="020B0604020202020204" pitchFamily="34" charset="0"/>
              <a:buChar char="•"/>
            </a:pPr>
            <a:endParaRPr lang="en-US" sz="1800" dirty="0">
              <a:solidFill>
                <a:schemeClr val="tx1"/>
              </a:solidFill>
              <a:latin typeface="Montserrat" panose="00000500000000000000" pitchFamily="2" charset="0"/>
            </a:endParaRPr>
          </a:p>
          <a:p>
            <a:pPr marL="285750" indent="-285750" fontAlgn="base">
              <a:lnSpc>
                <a:spcPct val="100000"/>
              </a:lnSpc>
              <a:spcBef>
                <a:spcPts val="0"/>
              </a:spcBef>
              <a:buFont typeface="Arial" panose="020B0604020202020204" pitchFamily="34" charset="0"/>
              <a:buChar char="•"/>
            </a:pPr>
            <a:r>
              <a:rPr lang="en-US" sz="1800" dirty="0">
                <a:solidFill>
                  <a:schemeClr val="tx1"/>
                </a:solidFill>
                <a:latin typeface="Montserrat" panose="00000500000000000000" pitchFamily="2" charset="0"/>
              </a:rPr>
              <a:t>Make sure that both elections and product selections are completed no later than Week 4. </a:t>
            </a:r>
          </a:p>
          <a:p>
            <a:pPr marL="285750" indent="-285750" fontAlgn="base">
              <a:lnSpc>
                <a:spcPct val="100000"/>
              </a:lnSpc>
              <a:spcBef>
                <a:spcPts val="0"/>
              </a:spcBef>
              <a:buFont typeface="Arial" panose="020B0604020202020204" pitchFamily="34" charset="0"/>
              <a:buChar char="•"/>
            </a:pPr>
            <a:endParaRPr lang="en-US" sz="1800" dirty="0">
              <a:solidFill>
                <a:schemeClr val="tx1"/>
              </a:solidFill>
              <a:latin typeface="Montserrat" panose="00000500000000000000" pitchFamily="2" charset="0"/>
            </a:endParaRPr>
          </a:p>
          <a:p>
            <a:pPr marL="285750" indent="-285750" fontAlgn="base">
              <a:lnSpc>
                <a:spcPct val="100000"/>
              </a:lnSpc>
              <a:spcBef>
                <a:spcPts val="0"/>
              </a:spcBef>
              <a:buFont typeface="Arial" panose="020B0604020202020204" pitchFamily="34" charset="0"/>
              <a:buChar char="•"/>
            </a:pPr>
            <a:r>
              <a:rPr lang="en-US" sz="1800" dirty="0">
                <a:solidFill>
                  <a:schemeClr val="tx1"/>
                </a:solidFill>
                <a:latin typeface="Montserrat" panose="00000500000000000000" pitchFamily="2" charset="0"/>
              </a:rPr>
              <a:t>The earlier you have your product and executive team in place, the sooner the team can get their approval from JA and start their business. </a:t>
            </a:r>
          </a:p>
          <a:p>
            <a:pPr marL="742950" lvl="1" indent="-285750" fontAlgn="base">
              <a:buFont typeface="Arial" panose="020B0604020202020204" pitchFamily="34" charset="0"/>
              <a:buChar char="•"/>
            </a:pPr>
            <a:endParaRPr lang="en-US" sz="1800" dirty="0">
              <a:solidFill>
                <a:srgbClr val="46B17B"/>
              </a:solidFill>
              <a:latin typeface="Montserrat" panose="00000500000000000000" pitchFamily="2" charset="0"/>
            </a:endParaRPr>
          </a:p>
        </p:txBody>
      </p:sp>
      <p:pic>
        <p:nvPicPr>
          <p:cNvPr id="3" name="Picture 2">
            <a:extLst>
              <a:ext uri="{FF2B5EF4-FFF2-40B4-BE49-F238E27FC236}">
                <a16:creationId xmlns:a16="http://schemas.microsoft.com/office/drawing/2014/main" id="{EE18713C-D2F6-C9D2-D9D8-DBC350C63AFB}"/>
              </a:ext>
            </a:extLst>
          </p:cNvPr>
          <p:cNvPicPr>
            <a:picLocks noChangeAspect="1"/>
          </p:cNvPicPr>
          <p:nvPr/>
        </p:nvPicPr>
        <p:blipFill rotWithShape="1">
          <a:blip r:embed="rId3"/>
          <a:srcRect r="19917" b="69470"/>
          <a:stretch/>
        </p:blipFill>
        <p:spPr>
          <a:xfrm>
            <a:off x="1176430" y="1483148"/>
            <a:ext cx="6180961" cy="1663950"/>
          </a:xfrm>
          <a:prstGeom prst="rect">
            <a:avLst/>
          </a:prstGeom>
        </p:spPr>
      </p:pic>
      <p:pic>
        <p:nvPicPr>
          <p:cNvPr id="2" name="Picture 1">
            <a:extLst>
              <a:ext uri="{FF2B5EF4-FFF2-40B4-BE49-F238E27FC236}">
                <a16:creationId xmlns:a16="http://schemas.microsoft.com/office/drawing/2014/main" id="{34FF9FCE-567A-DC55-6FEB-2E995C95A65C}"/>
              </a:ext>
            </a:extLst>
          </p:cNvPr>
          <p:cNvPicPr>
            <a:picLocks noChangeAspect="1"/>
          </p:cNvPicPr>
          <p:nvPr/>
        </p:nvPicPr>
        <p:blipFill>
          <a:blip r:embed="rId4"/>
          <a:stretch>
            <a:fillRect/>
          </a:stretch>
        </p:blipFill>
        <p:spPr>
          <a:xfrm>
            <a:off x="8034368" y="1483148"/>
            <a:ext cx="2981202" cy="3761558"/>
          </a:xfrm>
          <a:prstGeom prst="rect">
            <a:avLst/>
          </a:prstGeom>
        </p:spPr>
      </p:pic>
      <p:pic>
        <p:nvPicPr>
          <p:cNvPr id="4" name="Picture 3">
            <a:extLst>
              <a:ext uri="{FF2B5EF4-FFF2-40B4-BE49-F238E27FC236}">
                <a16:creationId xmlns:a16="http://schemas.microsoft.com/office/drawing/2014/main" id="{7088058A-04F7-6BD5-3330-9AFA11CB4CC1}"/>
              </a:ext>
            </a:extLst>
          </p:cNvPr>
          <p:cNvPicPr>
            <a:picLocks noChangeAspect="1"/>
          </p:cNvPicPr>
          <p:nvPr/>
        </p:nvPicPr>
        <p:blipFill>
          <a:blip r:embed="rId5"/>
          <a:stretch>
            <a:fillRect/>
          </a:stretch>
        </p:blipFill>
        <p:spPr>
          <a:xfrm>
            <a:off x="5858082" y="178954"/>
            <a:ext cx="1657868" cy="1021474"/>
          </a:xfrm>
          <a:prstGeom prst="rect">
            <a:avLst/>
          </a:prstGeom>
        </p:spPr>
      </p:pic>
      <p:pic>
        <p:nvPicPr>
          <p:cNvPr id="5" name="Picture 4">
            <a:extLst>
              <a:ext uri="{FF2B5EF4-FFF2-40B4-BE49-F238E27FC236}">
                <a16:creationId xmlns:a16="http://schemas.microsoft.com/office/drawing/2014/main" id="{7DB79910-C9C2-F5AA-B9E2-62CC4DDB37DD}"/>
              </a:ext>
            </a:extLst>
          </p:cNvPr>
          <p:cNvPicPr>
            <a:picLocks noChangeAspect="1"/>
          </p:cNvPicPr>
          <p:nvPr/>
        </p:nvPicPr>
        <p:blipFill>
          <a:blip r:embed="rId5"/>
          <a:stretch>
            <a:fillRect/>
          </a:stretch>
        </p:blipFill>
        <p:spPr>
          <a:xfrm>
            <a:off x="113265" y="3363927"/>
            <a:ext cx="1657868" cy="1021474"/>
          </a:xfrm>
          <a:prstGeom prst="rect">
            <a:avLst/>
          </a:prstGeom>
        </p:spPr>
      </p:pic>
    </p:spTree>
    <p:extLst>
      <p:ext uri="{BB962C8B-B14F-4D97-AF65-F5344CB8AC3E}">
        <p14:creationId xmlns:p14="http://schemas.microsoft.com/office/powerpoint/2010/main" val="19939489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6C4C11-AD8E-73DE-71B8-D67AA4FED4BF}"/>
              </a:ext>
            </a:extLst>
          </p:cNvPr>
          <p:cNvSpPr txBox="1"/>
          <p:nvPr/>
        </p:nvSpPr>
        <p:spPr>
          <a:xfrm>
            <a:off x="6637717" y="2232607"/>
            <a:ext cx="402035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000" b="1" dirty="0">
                <a:solidFill>
                  <a:srgbClr val="FFFFFF"/>
                </a:solidFill>
              </a:rPr>
              <a:t>PHASE 2</a:t>
            </a:r>
          </a:p>
          <a:p>
            <a:pPr algn="ctr"/>
            <a:r>
              <a:rPr lang="en-US" sz="6000" b="1" dirty="0">
                <a:solidFill>
                  <a:srgbClr val="FFFFFF"/>
                </a:solidFill>
              </a:rPr>
              <a:t>Unite</a:t>
            </a:r>
          </a:p>
        </p:txBody>
      </p:sp>
    </p:spTree>
    <p:extLst>
      <p:ext uri="{BB962C8B-B14F-4D97-AF65-F5344CB8AC3E}">
        <p14:creationId xmlns:p14="http://schemas.microsoft.com/office/powerpoint/2010/main" val="19880627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a:t>Week 3 Agenda</a:t>
            </a:r>
          </a:p>
        </p:txBody>
      </p:sp>
      <p:sp>
        <p:nvSpPr>
          <p:cNvPr id="4" name="Text Placeholder 3">
            <a:extLst>
              <a:ext uri="{FF2B5EF4-FFF2-40B4-BE49-F238E27FC236}">
                <a16:creationId xmlns:a16="http://schemas.microsoft.com/office/drawing/2014/main" id="{5052ADC3-7972-8F6E-2729-644F054864DD}"/>
              </a:ext>
            </a:extLst>
          </p:cNvPr>
          <p:cNvSpPr>
            <a:spLocks noGrp="1"/>
          </p:cNvSpPr>
          <p:nvPr>
            <p:ph type="body" sz="quarter" idx="12"/>
          </p:nvPr>
        </p:nvSpPr>
        <p:spPr>
          <a:xfrm>
            <a:off x="1399271" y="1543538"/>
            <a:ext cx="4899173" cy="3796213"/>
          </a:xfrm>
        </p:spPr>
        <p:txBody>
          <a:bodyPr lIns="91440" tIns="45720" rIns="91440" bIns="45720" anchor="t"/>
          <a:lstStyle/>
          <a:p>
            <a:pPr marL="514350" indent="-514350">
              <a:lnSpc>
                <a:spcPct val="150000"/>
              </a:lnSpc>
              <a:spcBef>
                <a:spcPts val="0"/>
              </a:spcBef>
              <a:buAutoNum type="arabicPeriod"/>
            </a:pPr>
            <a:r>
              <a:rPr lang="en-CA" sz="2000" b="1" dirty="0">
                <a:solidFill>
                  <a:schemeClr val="tx1">
                    <a:lumMod val="65000"/>
                    <a:lumOff val="35000"/>
                  </a:schemeClr>
                </a:solidFill>
                <a:ea typeface="+mj-lt"/>
                <a:cs typeface="+mj-lt"/>
              </a:rPr>
              <a:t>Attendance</a:t>
            </a:r>
            <a:endParaRPr lang="en-US" sz="20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2000" b="1" dirty="0">
                <a:solidFill>
                  <a:schemeClr val="tx1">
                    <a:lumMod val="65000"/>
                    <a:lumOff val="35000"/>
                  </a:schemeClr>
                </a:solidFill>
                <a:ea typeface="+mj-lt"/>
                <a:cs typeface="+mj-lt"/>
              </a:rPr>
              <a:t>Icebreaker</a:t>
            </a:r>
            <a:endParaRPr lang="en-US" sz="2000" b="1" dirty="0">
              <a:solidFill>
                <a:schemeClr val="tx1">
                  <a:lumMod val="65000"/>
                  <a:lumOff val="35000"/>
                </a:schemeClr>
              </a:solidFill>
            </a:endParaRPr>
          </a:p>
          <a:p>
            <a:pPr marL="514350" indent="-514350">
              <a:lnSpc>
                <a:spcPct val="150000"/>
              </a:lnSpc>
              <a:spcBef>
                <a:spcPts val="0"/>
              </a:spcBef>
              <a:buAutoNum type="arabicPeriod"/>
            </a:pPr>
            <a:r>
              <a:rPr lang="en-US" sz="2000" b="1" dirty="0">
                <a:solidFill>
                  <a:schemeClr val="tx1">
                    <a:lumMod val="65000"/>
                    <a:lumOff val="35000"/>
                  </a:schemeClr>
                </a:solidFill>
              </a:rPr>
              <a:t>Executive Team Selection</a:t>
            </a:r>
          </a:p>
          <a:p>
            <a:pPr marL="514350" indent="-514350">
              <a:lnSpc>
                <a:spcPct val="150000"/>
              </a:lnSpc>
              <a:spcBef>
                <a:spcPts val="0"/>
              </a:spcBef>
              <a:buAutoNum type="arabicPeriod"/>
            </a:pPr>
            <a:r>
              <a:rPr lang="en-US" sz="2000" b="1" dirty="0">
                <a:solidFill>
                  <a:schemeClr val="tx1">
                    <a:lumMod val="65000"/>
                    <a:lumOff val="35000"/>
                  </a:schemeClr>
                </a:solidFill>
              </a:rPr>
              <a:t>Determine the Executive Team and other roles</a:t>
            </a:r>
          </a:p>
          <a:p>
            <a:pPr marL="514350" indent="-514350">
              <a:lnSpc>
                <a:spcPct val="150000"/>
              </a:lnSpc>
              <a:spcBef>
                <a:spcPts val="0"/>
              </a:spcBef>
              <a:buAutoNum type="arabicPeriod"/>
            </a:pPr>
            <a:r>
              <a:rPr lang="en-US" sz="2000" b="1" dirty="0">
                <a:solidFill>
                  <a:schemeClr val="tx1">
                    <a:lumMod val="65000"/>
                    <a:lumOff val="35000"/>
                  </a:schemeClr>
                </a:solidFill>
              </a:rPr>
              <a:t>Employee Handbook</a:t>
            </a:r>
          </a:p>
          <a:p>
            <a:pPr marL="514350" indent="-514350">
              <a:lnSpc>
                <a:spcPct val="150000"/>
              </a:lnSpc>
              <a:spcBef>
                <a:spcPts val="0"/>
              </a:spcBef>
              <a:buAutoNum type="arabicPeriod"/>
            </a:pPr>
            <a:r>
              <a:rPr lang="en-US" sz="2000" b="1" dirty="0">
                <a:solidFill>
                  <a:schemeClr val="tx1">
                    <a:lumMod val="65000"/>
                    <a:lumOff val="35000"/>
                  </a:schemeClr>
                </a:solidFill>
              </a:rPr>
              <a:t>Student Management Training</a:t>
            </a:r>
          </a:p>
          <a:p>
            <a:pPr marL="514350" indent="-514350">
              <a:lnSpc>
                <a:spcPct val="150000"/>
              </a:lnSpc>
              <a:spcBef>
                <a:spcPts val="0"/>
              </a:spcBef>
              <a:buAutoNum type="arabicPeriod"/>
            </a:pPr>
            <a:r>
              <a:rPr lang="en-US" sz="2000" b="1" dirty="0">
                <a:solidFill>
                  <a:schemeClr val="tx1">
                    <a:lumMod val="65000"/>
                    <a:lumOff val="35000"/>
                  </a:schemeClr>
                </a:solidFill>
              </a:rPr>
              <a:t>Brainstorming</a:t>
            </a:r>
          </a:p>
          <a:p>
            <a:pPr marL="514350" indent="-514350">
              <a:lnSpc>
                <a:spcPct val="150000"/>
              </a:lnSpc>
              <a:spcBef>
                <a:spcPts val="0"/>
              </a:spcBef>
              <a:buAutoNum type="arabicPeriod"/>
            </a:pPr>
            <a:r>
              <a:rPr lang="en-US" sz="2000" b="1" dirty="0">
                <a:solidFill>
                  <a:schemeClr val="tx1">
                    <a:lumMod val="65000"/>
                    <a:lumOff val="35000"/>
                  </a:schemeClr>
                </a:solidFill>
              </a:rPr>
              <a:t>Questions &amp; Wrap-up</a:t>
            </a:r>
          </a:p>
        </p:txBody>
      </p:sp>
      <p:pic>
        <p:nvPicPr>
          <p:cNvPr id="8" name="Picture 8">
            <a:extLst>
              <a:ext uri="{FF2B5EF4-FFF2-40B4-BE49-F238E27FC236}">
                <a16:creationId xmlns:a16="http://schemas.microsoft.com/office/drawing/2014/main" id="{62C322EF-774E-0D56-5456-01C0B56E839B}"/>
              </a:ext>
            </a:extLst>
          </p:cNvPr>
          <p:cNvPicPr>
            <a:picLocks noChangeAspect="1"/>
          </p:cNvPicPr>
          <p:nvPr/>
        </p:nvPicPr>
        <p:blipFill>
          <a:blip r:embed="rId3"/>
          <a:stretch>
            <a:fillRect/>
          </a:stretch>
        </p:blipFill>
        <p:spPr>
          <a:xfrm>
            <a:off x="6639426" y="1933074"/>
            <a:ext cx="4477752" cy="3001878"/>
          </a:xfrm>
          <a:prstGeom prst="rect">
            <a:avLst/>
          </a:prstGeom>
        </p:spPr>
      </p:pic>
    </p:spTree>
    <p:extLst>
      <p:ext uri="{BB962C8B-B14F-4D97-AF65-F5344CB8AC3E}">
        <p14:creationId xmlns:p14="http://schemas.microsoft.com/office/powerpoint/2010/main" val="17396743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sz="6000"/>
              <a:t>Ice Breaker</a:t>
            </a:r>
          </a:p>
          <a:p>
            <a:endParaRPr lang="en-US"/>
          </a:p>
        </p:txBody>
      </p:sp>
      <p:pic>
        <p:nvPicPr>
          <p:cNvPr id="6" name="Picture 5" descr="Icon&#10;&#10;Description automatically generated">
            <a:extLst>
              <a:ext uri="{FF2B5EF4-FFF2-40B4-BE49-F238E27FC236}">
                <a16:creationId xmlns:a16="http://schemas.microsoft.com/office/drawing/2014/main" id="{3574E217-855B-AB32-6EBC-A875BEE0484C}"/>
              </a:ext>
            </a:extLst>
          </p:cNvPr>
          <p:cNvPicPr>
            <a:picLocks noChangeAspect="1"/>
          </p:cNvPicPr>
          <p:nvPr/>
        </p:nvPicPr>
        <p:blipFill>
          <a:blip r:embed="rId3"/>
          <a:stretch>
            <a:fillRect/>
          </a:stretch>
        </p:blipFill>
        <p:spPr>
          <a:xfrm>
            <a:off x="2681018" y="2246103"/>
            <a:ext cx="6323162" cy="2365794"/>
          </a:xfrm>
          <a:prstGeom prst="rect">
            <a:avLst/>
          </a:prstGeom>
        </p:spPr>
      </p:pic>
    </p:spTree>
    <p:extLst>
      <p:ext uri="{BB962C8B-B14F-4D97-AF65-F5344CB8AC3E}">
        <p14:creationId xmlns:p14="http://schemas.microsoft.com/office/powerpoint/2010/main" val="14437658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Executive Elections</a:t>
            </a:r>
          </a:p>
        </p:txBody>
      </p:sp>
      <p:sp>
        <p:nvSpPr>
          <p:cNvPr id="4" name="TextBox 3">
            <a:extLst>
              <a:ext uri="{FF2B5EF4-FFF2-40B4-BE49-F238E27FC236}">
                <a16:creationId xmlns:a16="http://schemas.microsoft.com/office/drawing/2014/main" id="{79571FA6-C149-8A24-0EA4-73205420EA4D}"/>
              </a:ext>
            </a:extLst>
          </p:cNvPr>
          <p:cNvSpPr txBox="1"/>
          <p:nvPr/>
        </p:nvSpPr>
        <p:spPr>
          <a:xfrm>
            <a:off x="3500386" y="1445296"/>
            <a:ext cx="5184883"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t>Order of Elections </a:t>
            </a:r>
          </a:p>
          <a:p>
            <a:pPr marL="342900" indent="-342900">
              <a:buAutoNum type="arabicPeriod"/>
            </a:pPr>
            <a:r>
              <a:rPr lang="en-US" sz="2800" dirty="0"/>
              <a:t>President</a:t>
            </a:r>
          </a:p>
          <a:p>
            <a:pPr marL="342900" indent="-342900">
              <a:buAutoNum type="arabicPeriod"/>
            </a:pPr>
            <a:r>
              <a:rPr lang="en-US" sz="2800" dirty="0"/>
              <a:t>VP Finance</a:t>
            </a:r>
          </a:p>
          <a:p>
            <a:pPr marL="342900" indent="-342900">
              <a:buAutoNum type="arabicPeriod"/>
            </a:pPr>
            <a:r>
              <a:rPr lang="en-US" sz="2800" dirty="0"/>
              <a:t>VP Marketing</a:t>
            </a:r>
          </a:p>
          <a:p>
            <a:pPr marL="342900" indent="-342900">
              <a:buAutoNum type="arabicPeriod"/>
            </a:pPr>
            <a:r>
              <a:rPr lang="en-US" sz="2800" dirty="0"/>
              <a:t>VP Sales</a:t>
            </a:r>
          </a:p>
          <a:p>
            <a:pPr marL="342900" indent="-342900">
              <a:buAutoNum type="arabicPeriod"/>
            </a:pPr>
            <a:r>
              <a:rPr lang="en-US" sz="2800" dirty="0"/>
              <a:t>VP Production </a:t>
            </a:r>
          </a:p>
          <a:p>
            <a:pPr marL="342900" indent="-342900">
              <a:buAutoNum type="arabicPeriod"/>
            </a:pPr>
            <a:r>
              <a:rPr lang="en-US" sz="2800" dirty="0"/>
              <a:t>VP Human Resources</a:t>
            </a:r>
          </a:p>
          <a:p>
            <a:pPr marL="342900" indent="-342900">
              <a:buFontTx/>
              <a:buAutoNum type="arabicPeriod"/>
            </a:pPr>
            <a:r>
              <a:rPr lang="en-US" sz="2800" dirty="0"/>
              <a:t>VP Technology</a:t>
            </a:r>
          </a:p>
        </p:txBody>
      </p:sp>
    </p:spTree>
    <p:extLst>
      <p:ext uri="{BB962C8B-B14F-4D97-AF65-F5344CB8AC3E}">
        <p14:creationId xmlns:p14="http://schemas.microsoft.com/office/powerpoint/2010/main" val="8852001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Executive Elections</a:t>
            </a:r>
          </a:p>
        </p:txBody>
      </p:sp>
      <p:pic>
        <p:nvPicPr>
          <p:cNvPr id="3" name="Picture 4">
            <a:extLst>
              <a:ext uri="{FF2B5EF4-FFF2-40B4-BE49-F238E27FC236}">
                <a16:creationId xmlns:a16="http://schemas.microsoft.com/office/drawing/2014/main" id="{67263618-9A5F-62C7-10A9-76B571B5C41D}"/>
              </a:ext>
            </a:extLst>
          </p:cNvPr>
          <p:cNvPicPr>
            <a:picLocks noChangeAspect="1"/>
          </p:cNvPicPr>
          <p:nvPr/>
        </p:nvPicPr>
        <p:blipFill>
          <a:blip r:embed="rId3"/>
          <a:stretch>
            <a:fillRect/>
          </a:stretch>
        </p:blipFill>
        <p:spPr>
          <a:xfrm>
            <a:off x="1869583" y="1032404"/>
            <a:ext cx="7830355" cy="5040037"/>
          </a:xfrm>
          <a:prstGeom prst="rect">
            <a:avLst/>
          </a:prstGeom>
        </p:spPr>
      </p:pic>
      <p:sp>
        <p:nvSpPr>
          <p:cNvPr id="5" name="TextBox 4">
            <a:extLst>
              <a:ext uri="{FF2B5EF4-FFF2-40B4-BE49-F238E27FC236}">
                <a16:creationId xmlns:a16="http://schemas.microsoft.com/office/drawing/2014/main" id="{24A18FCC-DBDB-4283-4484-E1C0A5D2162B}"/>
              </a:ext>
            </a:extLst>
          </p:cNvPr>
          <p:cNvSpPr txBox="1"/>
          <p:nvPr/>
        </p:nvSpPr>
        <p:spPr>
          <a:xfrm>
            <a:off x="3671454" y="5992090"/>
            <a:ext cx="4225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85F74"/>
                </a:solidFill>
                <a:effectLst/>
                <a:uLnTx/>
                <a:uFillTx/>
                <a:latin typeface="Montserrat"/>
                <a:ea typeface="+mn-ea"/>
                <a:cs typeface="+mn-cs"/>
                <a:hlinkClick r:id="rId4"/>
              </a:rPr>
              <a:t>Organizational Structure Template</a:t>
            </a:r>
            <a:endParaRPr kumimoji="0" lang="en-US" sz="1800" b="0" i="0" u="none" strike="noStrike" kern="1200" cap="none" spc="0" normalizeH="0" baseline="0" noProof="0">
              <a:ln>
                <a:noFill/>
              </a:ln>
              <a:solidFill>
                <a:srgbClr val="285F74"/>
              </a:solidFill>
              <a:effectLst/>
              <a:uLnTx/>
              <a:uFillTx/>
              <a:latin typeface="Montserrat"/>
              <a:ea typeface="+mn-ea"/>
              <a:cs typeface="+mn-cs"/>
            </a:endParaRPr>
          </a:p>
        </p:txBody>
      </p:sp>
    </p:spTree>
    <p:extLst>
      <p:ext uri="{BB962C8B-B14F-4D97-AF65-F5344CB8AC3E}">
        <p14:creationId xmlns:p14="http://schemas.microsoft.com/office/powerpoint/2010/main" val="23006216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334634" cy="634135"/>
          </a:xfrm>
        </p:spPr>
        <p:txBody>
          <a:bodyPr lIns="91440" tIns="45720" rIns="91440" bIns="45720" anchor="t"/>
          <a:lstStyle/>
          <a:p>
            <a:r>
              <a:rPr lang="en-US"/>
              <a:t>Employee Handbook</a:t>
            </a:r>
          </a:p>
        </p:txBody>
      </p:sp>
      <p:pic>
        <p:nvPicPr>
          <p:cNvPr id="4" name="Picture 5" descr="Graphical user interface, application&#10;&#10;Description automatically generated">
            <a:extLst>
              <a:ext uri="{FF2B5EF4-FFF2-40B4-BE49-F238E27FC236}">
                <a16:creationId xmlns:a16="http://schemas.microsoft.com/office/drawing/2014/main" id="{7D4958B3-2F3C-3A66-888C-A1397793B423}"/>
              </a:ext>
            </a:extLst>
          </p:cNvPr>
          <p:cNvPicPr>
            <a:picLocks noChangeAspect="1"/>
          </p:cNvPicPr>
          <p:nvPr/>
        </p:nvPicPr>
        <p:blipFill>
          <a:blip r:embed="rId3"/>
          <a:stretch>
            <a:fillRect/>
          </a:stretch>
        </p:blipFill>
        <p:spPr>
          <a:xfrm>
            <a:off x="1930400" y="1384325"/>
            <a:ext cx="8088744" cy="3673711"/>
          </a:xfrm>
          <a:prstGeom prst="rect">
            <a:avLst/>
          </a:prstGeom>
        </p:spPr>
      </p:pic>
      <p:sp>
        <p:nvSpPr>
          <p:cNvPr id="6" name="TextBox 5">
            <a:extLst>
              <a:ext uri="{FF2B5EF4-FFF2-40B4-BE49-F238E27FC236}">
                <a16:creationId xmlns:a16="http://schemas.microsoft.com/office/drawing/2014/main" id="{7966F674-78FA-D3C0-1CD7-3B91B1497820}"/>
              </a:ext>
            </a:extLst>
          </p:cNvPr>
          <p:cNvSpPr txBox="1"/>
          <p:nvPr/>
        </p:nvSpPr>
        <p:spPr>
          <a:xfrm>
            <a:off x="4525818" y="5056909"/>
            <a:ext cx="31403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85F74"/>
                </a:solidFill>
                <a:effectLst/>
                <a:uLnTx/>
                <a:uFillTx/>
                <a:latin typeface="Montserrat"/>
                <a:ea typeface="+mn-ea"/>
                <a:cs typeface="+mn-cs"/>
                <a:hlinkClick r:id="rId4"/>
              </a:rPr>
              <a:t>JA Employee Handbook</a:t>
            </a:r>
            <a:r>
              <a:rPr kumimoji="0" lang="en-US" sz="1800" b="0" i="0" u="none" strike="noStrike" kern="1200" cap="none" spc="0" normalizeH="0" baseline="0" noProof="0">
                <a:ln>
                  <a:noFill/>
                </a:ln>
                <a:solidFill>
                  <a:srgbClr val="285F74"/>
                </a:solidFill>
                <a:effectLst/>
                <a:uLnTx/>
                <a:uFillTx/>
                <a:latin typeface="Montserrat"/>
                <a:ea typeface="+mn-ea"/>
                <a:cs typeface="+mn-cs"/>
              </a:rPr>
              <a:t> </a:t>
            </a:r>
          </a:p>
        </p:txBody>
      </p:sp>
      <p:pic>
        <p:nvPicPr>
          <p:cNvPr id="5" name="Picture 4" descr="Logo, company name&#10;&#10;Description automatically generated">
            <a:extLst>
              <a:ext uri="{FF2B5EF4-FFF2-40B4-BE49-F238E27FC236}">
                <a16:creationId xmlns:a16="http://schemas.microsoft.com/office/drawing/2014/main" id="{21BAB7CE-4B4A-8A81-12C2-D38FD31338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1765" y="4951632"/>
            <a:ext cx="567629" cy="567629"/>
          </a:xfrm>
          <a:prstGeom prst="rect">
            <a:avLst/>
          </a:prstGeom>
        </p:spPr>
      </p:pic>
    </p:spTree>
    <p:extLst>
      <p:ext uri="{BB962C8B-B14F-4D97-AF65-F5344CB8AC3E}">
        <p14:creationId xmlns:p14="http://schemas.microsoft.com/office/powerpoint/2010/main" val="27223533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632214" cy="657225"/>
          </a:xfrm>
        </p:spPr>
        <p:txBody>
          <a:bodyPr lIns="91440" tIns="45720" rIns="91440" bIns="45720" anchor="t"/>
          <a:lstStyle/>
          <a:p>
            <a:r>
              <a:rPr lang="en-US" sz="2800" dirty="0"/>
              <a:t>Student Management Training</a:t>
            </a:r>
          </a:p>
        </p:txBody>
      </p:sp>
      <p:sp>
        <p:nvSpPr>
          <p:cNvPr id="4" name="TextBox 3">
            <a:extLst>
              <a:ext uri="{FF2B5EF4-FFF2-40B4-BE49-F238E27FC236}">
                <a16:creationId xmlns:a16="http://schemas.microsoft.com/office/drawing/2014/main" id="{79571FA6-C149-8A24-0EA4-73205420EA4D}"/>
              </a:ext>
            </a:extLst>
          </p:cNvPr>
          <p:cNvSpPr txBox="1"/>
          <p:nvPr/>
        </p:nvSpPr>
        <p:spPr>
          <a:xfrm>
            <a:off x="1311636" y="1540859"/>
            <a:ext cx="9470664"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85F74"/>
                </a:solidFill>
                <a:effectLst/>
                <a:uLnTx/>
                <a:uFillTx/>
                <a:latin typeface="Montserrat"/>
                <a:ea typeface="+mn-ea"/>
                <a:cs typeface="+mn-cs"/>
              </a:rPr>
              <a:t>Saturday, December 7th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285F74"/>
                </a:solidFill>
                <a:latin typeface="Montserrat"/>
              </a:rPr>
              <a:t>In-Person Event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285F74"/>
                </a:solidFill>
                <a:latin typeface="Montserrat"/>
              </a:rPr>
              <a:t>BMO Academy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285F74"/>
                </a:solidFill>
                <a:latin typeface="Montserrat"/>
              </a:rPr>
              <a:t>Downtown Toronto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285F74"/>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285F74"/>
                </a:solidFill>
                <a:latin typeface="Montserrat"/>
              </a:rPr>
              <a:t>Mandatory Event for all 7 Mandatory Student Executives!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i="0" u="none" strike="noStrike" kern="1200" cap="none" spc="0" normalizeH="0" baseline="0" noProof="0" dirty="0">
              <a:ln>
                <a:noFill/>
              </a:ln>
              <a:solidFill>
                <a:srgbClr val="285F74"/>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285F74"/>
                </a:solidFill>
                <a:latin typeface="Montserrat"/>
              </a:rPr>
              <a:t>JA will follow up with details regarding the event</a:t>
            </a:r>
            <a:r>
              <a:rPr lang="en-US" sz="2800" b="1" dirty="0">
                <a:solidFill>
                  <a:srgbClr val="285F74"/>
                </a:solidFill>
                <a:latin typeface="Montserrat"/>
              </a:rPr>
              <a:t>. </a:t>
            </a:r>
            <a:endParaRPr kumimoji="0" lang="en-US" sz="2800" b="0" i="0" u="none" strike="noStrike" kern="1200" cap="none" spc="0" normalizeH="0" baseline="0" noProof="0" dirty="0">
              <a:ln>
                <a:noFill/>
              </a:ln>
              <a:solidFill>
                <a:srgbClr val="285F74"/>
              </a:solidFill>
              <a:effectLst/>
              <a:uLnTx/>
              <a:uFillTx/>
              <a:latin typeface="Montserrat"/>
              <a:ea typeface="+mn-ea"/>
              <a:cs typeface="+mn-cs"/>
            </a:endParaRPr>
          </a:p>
        </p:txBody>
      </p:sp>
      <p:pic>
        <p:nvPicPr>
          <p:cNvPr id="3" name="Picture 2">
            <a:extLst>
              <a:ext uri="{FF2B5EF4-FFF2-40B4-BE49-F238E27FC236}">
                <a16:creationId xmlns:a16="http://schemas.microsoft.com/office/drawing/2014/main" id="{40B84C9A-7554-8ACB-1963-59F5D0E331E9}"/>
              </a:ext>
            </a:extLst>
          </p:cNvPr>
          <p:cNvPicPr>
            <a:picLocks noChangeAspect="1"/>
          </p:cNvPicPr>
          <p:nvPr/>
        </p:nvPicPr>
        <p:blipFill>
          <a:blip r:embed="rId3"/>
          <a:stretch>
            <a:fillRect/>
          </a:stretch>
        </p:blipFill>
        <p:spPr>
          <a:xfrm>
            <a:off x="8097724" y="496774"/>
            <a:ext cx="2932226" cy="2932226"/>
          </a:xfrm>
          <a:prstGeom prst="rect">
            <a:avLst/>
          </a:prstGeom>
        </p:spPr>
      </p:pic>
    </p:spTree>
    <p:extLst>
      <p:ext uri="{BB962C8B-B14F-4D97-AF65-F5344CB8AC3E}">
        <p14:creationId xmlns:p14="http://schemas.microsoft.com/office/powerpoint/2010/main" val="8356538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CABBD3-8DC7-A2AC-E220-AE2F18F754E1}"/>
              </a:ext>
            </a:extLst>
          </p:cNvPr>
          <p:cNvSpPr>
            <a:spLocks noGrp="1"/>
          </p:cNvSpPr>
          <p:nvPr>
            <p:ph type="body" sz="quarter" idx="10"/>
          </p:nvPr>
        </p:nvSpPr>
        <p:spPr/>
        <p:txBody>
          <a:bodyPr lIns="91440" tIns="45720" rIns="91440" bIns="45720" anchor="t"/>
          <a:lstStyle/>
          <a:p>
            <a:r>
              <a:rPr lang="en-US"/>
              <a:t>Brainstorming</a:t>
            </a:r>
          </a:p>
        </p:txBody>
      </p:sp>
      <p:sp>
        <p:nvSpPr>
          <p:cNvPr id="5" name="TextBox 4">
            <a:extLst>
              <a:ext uri="{FF2B5EF4-FFF2-40B4-BE49-F238E27FC236}">
                <a16:creationId xmlns:a16="http://schemas.microsoft.com/office/drawing/2014/main" id="{C80A3070-207B-5840-0BBD-0BFCFB5BB909}"/>
              </a:ext>
            </a:extLst>
          </p:cNvPr>
          <p:cNvSpPr txBox="1"/>
          <p:nvPr/>
        </p:nvSpPr>
        <p:spPr>
          <a:xfrm>
            <a:off x="4146698" y="2268278"/>
            <a:ext cx="7176976" cy="2427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5F74"/>
              </a:solidFill>
              <a:effectLst/>
              <a:uLnTx/>
              <a:uFillTx/>
              <a:latin typeface="Montserrat"/>
              <a:ea typeface="+mn-ea"/>
              <a:cs typeface="+mn-cs"/>
            </a:endParaRPr>
          </a:p>
        </p:txBody>
      </p:sp>
      <p:pic>
        <p:nvPicPr>
          <p:cNvPr id="4" name="Picture 3" descr="Icon&#10;&#10;Description automatically generated">
            <a:extLst>
              <a:ext uri="{FF2B5EF4-FFF2-40B4-BE49-F238E27FC236}">
                <a16:creationId xmlns:a16="http://schemas.microsoft.com/office/drawing/2014/main" id="{D8680919-7029-3257-EB56-E7FA0E3DEB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4457" y="670178"/>
            <a:ext cx="5843086" cy="5777526"/>
          </a:xfrm>
          <a:prstGeom prst="rect">
            <a:avLst/>
          </a:prstGeom>
        </p:spPr>
      </p:pic>
    </p:spTree>
    <p:extLst>
      <p:ext uri="{BB962C8B-B14F-4D97-AF65-F5344CB8AC3E}">
        <p14:creationId xmlns:p14="http://schemas.microsoft.com/office/powerpoint/2010/main" val="40846499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791441" cy="657225"/>
          </a:xfrm>
        </p:spPr>
        <p:txBody>
          <a:bodyPr lIns="91440" tIns="45720" rIns="91440" bIns="45720" anchor="t"/>
          <a:lstStyle/>
          <a:p>
            <a:r>
              <a:rPr lang="en-US"/>
              <a:t>Questions &amp; Next Steps</a:t>
            </a:r>
          </a:p>
        </p:txBody>
      </p:sp>
      <p:pic>
        <p:nvPicPr>
          <p:cNvPr id="4" name="Picture 3" descr="Icon&#10;&#10;Description automatically generated">
            <a:extLst>
              <a:ext uri="{FF2B5EF4-FFF2-40B4-BE49-F238E27FC236}">
                <a16:creationId xmlns:a16="http://schemas.microsoft.com/office/drawing/2014/main" id="{472EA944-0DCA-25A0-D30D-543B11515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027" y="1012241"/>
            <a:ext cx="2523965" cy="2509589"/>
          </a:xfrm>
          <a:prstGeom prst="rect">
            <a:avLst/>
          </a:prstGeom>
        </p:spPr>
      </p:pic>
      <p:sp>
        <p:nvSpPr>
          <p:cNvPr id="3" name="TextBox 2">
            <a:extLst>
              <a:ext uri="{FF2B5EF4-FFF2-40B4-BE49-F238E27FC236}">
                <a16:creationId xmlns:a16="http://schemas.microsoft.com/office/drawing/2014/main" id="{0350671A-CACD-B55C-C0D9-44D91DECC67C}"/>
              </a:ext>
            </a:extLst>
          </p:cNvPr>
          <p:cNvSpPr txBox="1"/>
          <p:nvPr/>
        </p:nvSpPr>
        <p:spPr>
          <a:xfrm>
            <a:off x="5682126" y="1711609"/>
            <a:ext cx="5535617"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kumimoji="0" lang="en-CA" sz="2000" b="0" i="0" u="none" strike="noStrike" kern="1200" cap="none" spc="0" normalizeH="0" baseline="0" noProof="0" dirty="0">
                <a:ln>
                  <a:noFill/>
                </a:ln>
                <a:solidFill>
                  <a:srgbClr val="285F74"/>
                </a:solidFill>
                <a:effectLst/>
                <a:uLnTx/>
                <a:uFillTx/>
                <a:latin typeface="Montserrat"/>
                <a:ea typeface="+mn-lt"/>
                <a:cs typeface="+mn-lt"/>
              </a:rPr>
              <a:t>Go to the </a:t>
            </a:r>
            <a:r>
              <a:rPr kumimoji="0" lang="en-CA" sz="2000" b="1" i="0" u="none" strike="noStrike" kern="1200" cap="none" spc="0" normalizeH="0" baseline="0" noProof="0" dirty="0">
                <a:ln>
                  <a:noFill/>
                </a:ln>
                <a:solidFill>
                  <a:srgbClr val="BBD153"/>
                </a:solidFill>
                <a:effectLst/>
                <a:uLnTx/>
                <a:uFillTx/>
                <a:latin typeface="Montserrat"/>
                <a:ea typeface="+mn-lt"/>
                <a:cs typeface="+mn-lt"/>
              </a:rPr>
              <a:t>JA Canada Campus </a:t>
            </a:r>
            <a:r>
              <a:rPr kumimoji="0" lang="en-CA" sz="2000" b="0" i="0" u="none" strike="noStrike" kern="1200" cap="none" spc="0" normalizeH="0" baseline="0" noProof="0" dirty="0">
                <a:ln>
                  <a:noFill/>
                </a:ln>
                <a:solidFill>
                  <a:srgbClr val="285F74"/>
                </a:solidFill>
                <a:effectLst/>
                <a:uLnTx/>
                <a:uFillTx/>
                <a:latin typeface="Montserrat"/>
                <a:ea typeface="+mn-lt"/>
                <a:cs typeface="+mn-lt"/>
              </a:rPr>
              <a:t>and review the Department Responsibilities document as well as the resources available by department in preparation for </a:t>
            </a:r>
            <a:r>
              <a:rPr kumimoji="0" lang="en-CA" sz="2000" b="1" i="0" u="none" strike="noStrike" kern="1200" cap="none" spc="0" normalizeH="0" baseline="0" noProof="0" dirty="0">
                <a:ln>
                  <a:noFill/>
                </a:ln>
                <a:solidFill>
                  <a:srgbClr val="285F74"/>
                </a:solidFill>
                <a:effectLst/>
                <a:uLnTx/>
                <a:uFillTx/>
                <a:latin typeface="Montserrat"/>
                <a:ea typeface="+mn-lt"/>
                <a:cs typeface="+mn-lt"/>
              </a:rPr>
              <a:t>Phase 4: Build.</a:t>
            </a:r>
            <a:endParaRPr kumimoji="0" lang="en-CA" sz="2000" b="1" i="0" u="none" strike="noStrike" kern="1200" cap="none" spc="0" normalizeH="0" baseline="0" noProof="0" dirty="0">
              <a:ln>
                <a:noFill/>
              </a:ln>
              <a:solidFill>
                <a:srgbClr val="28708B"/>
              </a:solidFill>
              <a:effectLst/>
              <a:uLnTx/>
              <a:uFillTx/>
              <a:latin typeface="Montserrat"/>
              <a:ea typeface="+mn-lt"/>
              <a:cs typeface="+mn-lt"/>
            </a:endParaRP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endParaRPr kumimoji="0" lang="en-CA" sz="2000" b="0" i="0" u="none" strike="noStrike" kern="1200" cap="none" spc="0" normalizeH="0" baseline="0" noProof="0" dirty="0">
              <a:ln>
                <a:noFill/>
              </a:ln>
              <a:solidFill>
                <a:srgbClr val="28708B"/>
              </a:solidFill>
              <a:effectLst/>
              <a:uLnTx/>
              <a:uFillTx/>
              <a:latin typeface="Montserra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endParaRPr kumimoji="0" lang="en-CA" sz="2000" b="0" i="0" u="none" strike="noStrike" kern="1200" cap="none" spc="0" normalizeH="0" baseline="0" noProof="0" dirty="0">
              <a:ln>
                <a:noFill/>
              </a:ln>
              <a:solidFill>
                <a:srgbClr val="28708B"/>
              </a:solidFill>
              <a:effectLst/>
              <a:uLnTx/>
              <a:uFillTx/>
              <a:latin typeface="Montserrat"/>
              <a:ea typeface="+mn-ea"/>
              <a:cs typeface="+mn-cs"/>
            </a:endParaRPr>
          </a:p>
        </p:txBody>
      </p:sp>
      <p:pic>
        <p:nvPicPr>
          <p:cNvPr id="5" name="Picture 4" descr="Icon&#10;&#10;Description automatically generated">
            <a:extLst>
              <a:ext uri="{FF2B5EF4-FFF2-40B4-BE49-F238E27FC236}">
                <a16:creationId xmlns:a16="http://schemas.microsoft.com/office/drawing/2014/main" id="{BB8D4C49-A4BB-2A69-E3FA-341193DB7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290" y="1802996"/>
            <a:ext cx="4522417" cy="4551173"/>
          </a:xfrm>
          <a:prstGeom prst="rect">
            <a:avLst/>
          </a:prstGeom>
        </p:spPr>
      </p:pic>
      <p:pic>
        <p:nvPicPr>
          <p:cNvPr id="6" name="Picture 5" descr="Icon&#10;&#10;Description automatically generated">
            <a:extLst>
              <a:ext uri="{FF2B5EF4-FFF2-40B4-BE49-F238E27FC236}">
                <a16:creationId xmlns:a16="http://schemas.microsoft.com/office/drawing/2014/main" id="{C3FA20A2-23E6-6E30-578F-447297FCE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4461" y="1371674"/>
            <a:ext cx="1790720" cy="1790722"/>
          </a:xfrm>
          <a:prstGeom prst="rect">
            <a:avLst/>
          </a:prstGeom>
        </p:spPr>
      </p:pic>
    </p:spTree>
    <p:extLst>
      <p:ext uri="{BB962C8B-B14F-4D97-AF65-F5344CB8AC3E}">
        <p14:creationId xmlns:p14="http://schemas.microsoft.com/office/powerpoint/2010/main" val="13683551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a:t>Week 4 Agenda</a:t>
            </a:r>
          </a:p>
        </p:txBody>
      </p:sp>
      <p:sp>
        <p:nvSpPr>
          <p:cNvPr id="4" name="Text Placeholder 3">
            <a:extLst>
              <a:ext uri="{FF2B5EF4-FFF2-40B4-BE49-F238E27FC236}">
                <a16:creationId xmlns:a16="http://schemas.microsoft.com/office/drawing/2014/main" id="{5052ADC3-7972-8F6E-2729-644F054864DD}"/>
              </a:ext>
            </a:extLst>
          </p:cNvPr>
          <p:cNvSpPr>
            <a:spLocks noGrp="1"/>
          </p:cNvSpPr>
          <p:nvPr>
            <p:ph type="body" sz="quarter" idx="12"/>
          </p:nvPr>
        </p:nvSpPr>
        <p:spPr>
          <a:xfrm>
            <a:off x="915099" y="1716066"/>
            <a:ext cx="6079735" cy="3796213"/>
          </a:xfrm>
        </p:spPr>
        <p:txBody>
          <a:bodyPr lIns="91440" tIns="45720" rIns="91440" bIns="45720" anchor="t"/>
          <a:lstStyle/>
          <a:p>
            <a:pPr marL="514350" indent="-514350">
              <a:lnSpc>
                <a:spcPct val="150000"/>
              </a:lnSpc>
              <a:spcBef>
                <a:spcPts val="0"/>
              </a:spcBef>
              <a:buAutoNum type="arabicPeriod"/>
            </a:pPr>
            <a:r>
              <a:rPr lang="en-CA" sz="1600" b="1" dirty="0">
                <a:solidFill>
                  <a:schemeClr val="tx1">
                    <a:lumMod val="65000"/>
                    <a:lumOff val="35000"/>
                  </a:schemeClr>
                </a:solidFill>
                <a:ea typeface="+mj-lt"/>
                <a:cs typeface="+mj-lt"/>
              </a:rPr>
              <a:t>Attendance</a:t>
            </a:r>
            <a:endParaRPr lang="en-US" sz="16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1600" b="1" dirty="0">
                <a:solidFill>
                  <a:schemeClr val="tx1">
                    <a:lumMod val="65000"/>
                    <a:lumOff val="35000"/>
                  </a:schemeClr>
                </a:solidFill>
                <a:ea typeface="+mj-lt"/>
                <a:cs typeface="+mj-lt"/>
              </a:rPr>
              <a:t>Snake Oil Icebreaker </a:t>
            </a:r>
            <a:endParaRPr lang="en-US" sz="16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1600" b="1" dirty="0">
                <a:solidFill>
                  <a:schemeClr val="tx1">
                    <a:lumMod val="65000"/>
                    <a:lumOff val="35000"/>
                  </a:schemeClr>
                </a:solidFill>
                <a:ea typeface="+mj-lt"/>
                <a:cs typeface="+mj-lt"/>
              </a:rPr>
              <a:t>Idea Pitches </a:t>
            </a:r>
          </a:p>
          <a:p>
            <a:pPr marL="514350" indent="-514350">
              <a:lnSpc>
                <a:spcPct val="150000"/>
              </a:lnSpc>
              <a:spcBef>
                <a:spcPts val="0"/>
              </a:spcBef>
              <a:buAutoNum type="arabicPeriod"/>
            </a:pPr>
            <a:r>
              <a:rPr lang="en-CA" sz="1600" b="1" dirty="0">
                <a:solidFill>
                  <a:schemeClr val="tx1">
                    <a:lumMod val="65000"/>
                    <a:lumOff val="35000"/>
                  </a:schemeClr>
                </a:solidFill>
              </a:rPr>
              <a:t>Business Model Canvas</a:t>
            </a:r>
          </a:p>
          <a:p>
            <a:pPr marL="514350" indent="-514350">
              <a:lnSpc>
                <a:spcPct val="150000"/>
              </a:lnSpc>
              <a:spcBef>
                <a:spcPts val="0"/>
              </a:spcBef>
              <a:buAutoNum type="arabicPeriod"/>
            </a:pPr>
            <a:r>
              <a:rPr lang="en-CA" sz="1600" b="1" dirty="0">
                <a:solidFill>
                  <a:schemeClr val="tx1">
                    <a:lumMod val="65000"/>
                    <a:lumOff val="35000"/>
                  </a:schemeClr>
                </a:solidFill>
              </a:rPr>
              <a:t>Company Mission </a:t>
            </a:r>
          </a:p>
          <a:p>
            <a:pPr marL="514350" indent="-514350">
              <a:lnSpc>
                <a:spcPct val="150000"/>
              </a:lnSpc>
              <a:spcBef>
                <a:spcPts val="0"/>
              </a:spcBef>
              <a:buAutoNum type="arabicPeriod"/>
            </a:pPr>
            <a:r>
              <a:rPr lang="en-CA" sz="1600" b="1" dirty="0">
                <a:solidFill>
                  <a:schemeClr val="tx1">
                    <a:lumMod val="65000"/>
                    <a:lumOff val="35000"/>
                  </a:schemeClr>
                </a:solidFill>
              </a:rPr>
              <a:t>Venture Funding</a:t>
            </a:r>
          </a:p>
          <a:p>
            <a:pPr marL="514350" indent="-514350">
              <a:lnSpc>
                <a:spcPct val="150000"/>
              </a:lnSpc>
              <a:spcBef>
                <a:spcPts val="0"/>
              </a:spcBef>
              <a:buAutoNum type="arabicPeriod"/>
            </a:pPr>
            <a:r>
              <a:rPr lang="en-CA" sz="1600" b="1" dirty="0">
                <a:solidFill>
                  <a:schemeClr val="tx1">
                    <a:lumMod val="65000"/>
                    <a:lumOff val="35000"/>
                  </a:schemeClr>
                </a:solidFill>
              </a:rPr>
              <a:t>Questions &amp; Wrap-up </a:t>
            </a:r>
          </a:p>
        </p:txBody>
      </p:sp>
      <p:pic>
        <p:nvPicPr>
          <p:cNvPr id="8" name="Picture 8">
            <a:extLst>
              <a:ext uri="{FF2B5EF4-FFF2-40B4-BE49-F238E27FC236}">
                <a16:creationId xmlns:a16="http://schemas.microsoft.com/office/drawing/2014/main" id="{62C322EF-774E-0D56-5456-01C0B56E839B}"/>
              </a:ext>
            </a:extLst>
          </p:cNvPr>
          <p:cNvPicPr>
            <a:picLocks noChangeAspect="1"/>
          </p:cNvPicPr>
          <p:nvPr/>
        </p:nvPicPr>
        <p:blipFill>
          <a:blip r:embed="rId3"/>
          <a:stretch>
            <a:fillRect/>
          </a:stretch>
        </p:blipFill>
        <p:spPr>
          <a:xfrm>
            <a:off x="7369229" y="1525243"/>
            <a:ext cx="4477752" cy="3001878"/>
          </a:xfrm>
          <a:prstGeom prst="rect">
            <a:avLst/>
          </a:prstGeom>
        </p:spPr>
      </p:pic>
    </p:spTree>
    <p:extLst>
      <p:ext uri="{BB962C8B-B14F-4D97-AF65-F5344CB8AC3E}">
        <p14:creationId xmlns:p14="http://schemas.microsoft.com/office/powerpoint/2010/main" val="8779124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sz="6000"/>
              <a:t>Ice Breaker</a:t>
            </a:r>
          </a:p>
          <a:p>
            <a:endParaRPr lang="en-US"/>
          </a:p>
        </p:txBody>
      </p:sp>
      <p:sp>
        <p:nvSpPr>
          <p:cNvPr id="3" name="TextBox 2">
            <a:extLst>
              <a:ext uri="{FF2B5EF4-FFF2-40B4-BE49-F238E27FC236}">
                <a16:creationId xmlns:a16="http://schemas.microsoft.com/office/drawing/2014/main" id="{130CB319-DCA3-849B-E597-126BAA701688}"/>
              </a:ext>
            </a:extLst>
          </p:cNvPr>
          <p:cNvSpPr txBox="1"/>
          <p:nvPr/>
        </p:nvSpPr>
        <p:spPr>
          <a:xfrm>
            <a:off x="4172368" y="4771582"/>
            <a:ext cx="427793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85F74"/>
                </a:solidFill>
                <a:effectLst/>
                <a:uLnTx/>
                <a:uFillTx/>
                <a:latin typeface="Montserrat"/>
                <a:ea typeface="+mn-ea"/>
                <a:cs typeface="+mn-cs"/>
              </a:rPr>
              <a:t>Pitch Your Product Icebreaker </a:t>
            </a:r>
          </a:p>
        </p:txBody>
      </p:sp>
      <p:pic>
        <p:nvPicPr>
          <p:cNvPr id="6" name="Picture 5" descr="Icon&#10;&#10;Description automatically generated">
            <a:extLst>
              <a:ext uri="{FF2B5EF4-FFF2-40B4-BE49-F238E27FC236}">
                <a16:creationId xmlns:a16="http://schemas.microsoft.com/office/drawing/2014/main" id="{3574E217-855B-AB32-6EBC-A875BEE0484C}"/>
              </a:ext>
            </a:extLst>
          </p:cNvPr>
          <p:cNvPicPr>
            <a:picLocks noChangeAspect="1"/>
          </p:cNvPicPr>
          <p:nvPr/>
        </p:nvPicPr>
        <p:blipFill>
          <a:blip r:embed="rId3"/>
          <a:stretch>
            <a:fillRect/>
          </a:stretch>
        </p:blipFill>
        <p:spPr>
          <a:xfrm>
            <a:off x="3157268" y="2253290"/>
            <a:ext cx="6323162" cy="2365794"/>
          </a:xfrm>
          <a:prstGeom prst="rect">
            <a:avLst/>
          </a:prstGeom>
        </p:spPr>
      </p:pic>
      <p:sp>
        <p:nvSpPr>
          <p:cNvPr id="7" name="TextBox 6">
            <a:extLst>
              <a:ext uri="{FF2B5EF4-FFF2-40B4-BE49-F238E27FC236}">
                <a16:creationId xmlns:a16="http://schemas.microsoft.com/office/drawing/2014/main" id="{9831FC93-BF6C-DF6B-2F4E-414043536764}"/>
              </a:ext>
            </a:extLst>
          </p:cNvPr>
          <p:cNvSpPr txBox="1"/>
          <p:nvPr/>
        </p:nvSpPr>
        <p:spPr>
          <a:xfrm>
            <a:off x="4853796" y="1489494"/>
            <a:ext cx="293010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28708B"/>
                </a:solidFill>
                <a:effectLst/>
                <a:uLnTx/>
                <a:uFillTx/>
                <a:latin typeface="Montserrat SemiBold"/>
                <a:ea typeface="+mn-ea"/>
                <a:cs typeface="+mn-cs"/>
              </a:rPr>
              <a:t>Snake Oil </a:t>
            </a:r>
            <a:endParaRPr kumimoji="0" lang="en-US" sz="4000" b="0" i="0" u="none" strike="noStrike" kern="1200" cap="none" spc="0" normalizeH="0" baseline="0" noProof="0">
              <a:ln>
                <a:noFill/>
              </a:ln>
              <a:solidFill>
                <a:srgbClr val="28708B"/>
              </a:solidFill>
              <a:effectLst/>
              <a:uLnTx/>
              <a:uFillTx/>
              <a:latin typeface="Montserrat"/>
              <a:ea typeface="+mn-ea"/>
              <a:cs typeface="+mn-cs"/>
            </a:endParaRPr>
          </a:p>
        </p:txBody>
      </p:sp>
    </p:spTree>
    <p:extLst>
      <p:ext uri="{BB962C8B-B14F-4D97-AF65-F5344CB8AC3E}">
        <p14:creationId xmlns:p14="http://schemas.microsoft.com/office/powerpoint/2010/main" val="35683963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Snake Oil</a:t>
            </a:r>
          </a:p>
        </p:txBody>
      </p:sp>
      <p:sp>
        <p:nvSpPr>
          <p:cNvPr id="6" name="TextBox 5">
            <a:extLst>
              <a:ext uri="{FF2B5EF4-FFF2-40B4-BE49-F238E27FC236}">
                <a16:creationId xmlns:a16="http://schemas.microsoft.com/office/drawing/2014/main" id="{13C48F59-0530-8EF7-7186-C0FB5C815AFD}"/>
              </a:ext>
            </a:extLst>
          </p:cNvPr>
          <p:cNvSpPr txBox="1"/>
          <p:nvPr/>
        </p:nvSpPr>
        <p:spPr>
          <a:xfrm>
            <a:off x="1310463" y="1293071"/>
            <a:ext cx="7929577"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85F74"/>
                </a:solidFill>
                <a:effectLst/>
                <a:uLnTx/>
                <a:uFillTx/>
                <a:latin typeface="Montserrat"/>
                <a:ea typeface="+mn-ea"/>
                <a:cs typeface="+mn-cs"/>
              </a:rPr>
              <a:t>The game's object is to imagine a product/service from a random selection of words and pitch that product/service to a particular customer segment.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285F74"/>
              </a:solidFill>
              <a:effectLst/>
              <a:uLnTx/>
              <a:uFillTx/>
              <a:latin typeface="Montserra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BBD153"/>
              </a:solidFill>
              <a:effectLst/>
              <a:uLnTx/>
              <a:uFillTx/>
              <a:latin typeface="Montserrat"/>
              <a:ea typeface="+mn-ea"/>
              <a:cs typeface="+mn-cs"/>
            </a:endParaRPr>
          </a:p>
        </p:txBody>
      </p:sp>
      <p:sp>
        <p:nvSpPr>
          <p:cNvPr id="3" name="TextBox 2">
            <a:extLst>
              <a:ext uri="{FF2B5EF4-FFF2-40B4-BE49-F238E27FC236}">
                <a16:creationId xmlns:a16="http://schemas.microsoft.com/office/drawing/2014/main" id="{2B719127-EC35-A491-A328-F565631174E8}"/>
              </a:ext>
            </a:extLst>
          </p:cNvPr>
          <p:cNvSpPr txBox="1"/>
          <p:nvPr/>
        </p:nvSpPr>
        <p:spPr>
          <a:xfrm>
            <a:off x="741871" y="2912853"/>
            <a:ext cx="10722632"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285F74"/>
                </a:solidFill>
                <a:effectLst/>
                <a:uLnTx/>
                <a:uFillTx/>
                <a:latin typeface="Montserrat"/>
                <a:ea typeface="+mn-ea"/>
                <a:cs typeface="Segoe UI"/>
              </a:rPr>
              <a:t>Step One:</a:t>
            </a:r>
            <a:r>
              <a:rPr kumimoji="0" lang="en-US" sz="28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85F74"/>
                </a:solidFill>
                <a:effectLst/>
                <a:uLnTx/>
                <a:uFillTx/>
                <a:latin typeface="Montserrat"/>
                <a:ea typeface="+mn-ea"/>
                <a:cs typeface="Segoe UI"/>
              </a:rPr>
              <a:t>Select any </a:t>
            </a:r>
            <a:r>
              <a:rPr kumimoji="0" lang="en-US" sz="2800" b="1" i="0" u="none" strike="noStrike" kern="1200" cap="none" spc="0" normalizeH="0" baseline="0" noProof="0">
                <a:ln>
                  <a:noFill/>
                </a:ln>
                <a:solidFill>
                  <a:srgbClr val="285F74"/>
                </a:solidFill>
                <a:effectLst/>
                <a:uLnTx/>
                <a:uFillTx/>
                <a:latin typeface="Montserrat"/>
                <a:ea typeface="+mn-ea"/>
                <a:cs typeface="Segoe UI"/>
              </a:rPr>
              <a:t>6 words</a:t>
            </a:r>
            <a:r>
              <a:rPr kumimoji="0" lang="en-US" sz="2800" b="0" i="0" u="none" strike="noStrike" kern="1200" cap="none" spc="0" normalizeH="0" baseline="0" noProof="0">
                <a:ln>
                  <a:noFill/>
                </a:ln>
                <a:solidFill>
                  <a:srgbClr val="285F74"/>
                </a:solidFill>
                <a:effectLst/>
                <a:uLnTx/>
                <a:uFillTx/>
                <a:latin typeface="Montserrat"/>
                <a:ea typeface="+mn-ea"/>
                <a:cs typeface="Segoe UI"/>
              </a:rPr>
              <a:t> from the following list &amp; write them down on a piece of paper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BBD153"/>
                </a:solidFill>
                <a:effectLst/>
                <a:uLnTx/>
                <a:uFillTx/>
                <a:latin typeface="Montserrat"/>
                <a:ea typeface="+mn-ea"/>
                <a:cs typeface="Segoe UI"/>
              </a:rPr>
              <a:t>(1 Minute) </a:t>
            </a:r>
          </a:p>
        </p:txBody>
      </p:sp>
    </p:spTree>
    <p:extLst>
      <p:ext uri="{BB962C8B-B14F-4D97-AF65-F5344CB8AC3E}">
        <p14:creationId xmlns:p14="http://schemas.microsoft.com/office/powerpoint/2010/main" val="40371183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Snake Oil </a:t>
            </a:r>
          </a:p>
        </p:txBody>
      </p:sp>
      <p:sp>
        <p:nvSpPr>
          <p:cNvPr id="4" name="TextBox 3">
            <a:extLst>
              <a:ext uri="{FF2B5EF4-FFF2-40B4-BE49-F238E27FC236}">
                <a16:creationId xmlns:a16="http://schemas.microsoft.com/office/drawing/2014/main" id="{F0341935-F63C-1787-FE85-62625C188775}"/>
              </a:ext>
            </a:extLst>
          </p:cNvPr>
          <p:cNvSpPr txBox="1"/>
          <p:nvPr/>
        </p:nvSpPr>
        <p:spPr>
          <a:xfrm>
            <a:off x="4923658" y="1217337"/>
            <a:ext cx="2743200"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FACE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FIRE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FIRE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FISH</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FOOT</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FORK</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HAIR</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HAND</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ICE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JEANS</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KEY</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KITTEN</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LETTER</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MAGIC</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MAKER</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NAIL</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PAPER</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PHONE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PICTURE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PLUSH</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p:txBody>
      </p:sp>
      <p:sp>
        <p:nvSpPr>
          <p:cNvPr id="5" name="TextBox 4">
            <a:extLst>
              <a:ext uri="{FF2B5EF4-FFF2-40B4-BE49-F238E27FC236}">
                <a16:creationId xmlns:a16="http://schemas.microsoft.com/office/drawing/2014/main" id="{3B9C0A66-128F-7A2B-0588-BF839FC9E2C7}"/>
              </a:ext>
            </a:extLst>
          </p:cNvPr>
          <p:cNvSpPr txBox="1"/>
          <p:nvPr/>
        </p:nvSpPr>
        <p:spPr>
          <a:xfrm>
            <a:off x="8474663" y="1217337"/>
            <a:ext cx="2743200"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PORTABLE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PUMPKIN</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RAKE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RING</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SCREAM</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SHIRT</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SHOE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SLEEP</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SONG</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STAPLE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SUN</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TABLE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TIME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TONGUE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TOOTH</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TRAIN</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TREE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VALLEY</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WATER</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WIND</a:t>
            </a:r>
          </a:p>
        </p:txBody>
      </p:sp>
      <p:sp>
        <p:nvSpPr>
          <p:cNvPr id="6" name="TextBox 5">
            <a:extLst>
              <a:ext uri="{FF2B5EF4-FFF2-40B4-BE49-F238E27FC236}">
                <a16:creationId xmlns:a16="http://schemas.microsoft.com/office/drawing/2014/main" id="{02FC373A-9BAC-A1F7-E17E-62C541336B38}"/>
              </a:ext>
            </a:extLst>
          </p:cNvPr>
          <p:cNvSpPr txBox="1"/>
          <p:nvPr/>
        </p:nvSpPr>
        <p:spPr>
          <a:xfrm>
            <a:off x="1443528" y="1217337"/>
            <a:ext cx="2195848"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AIR</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BACK</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BANANA</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BELLY</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BICYCLE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BIRD</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BLADE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BUTTER</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CANOE</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CART</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CAT</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CHAIR</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CHEETAH</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CLIP</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CLOCK</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COMB</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COMPUTER</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COW</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DONUT</a:t>
            </a:r>
            <a:r>
              <a:rPr kumimoji="0" lang="en-US" sz="1600" b="0" i="0" u="none" strike="noStrike" kern="1200" cap="none" spc="0" normalizeH="0" baseline="0" noProof="0">
                <a:ln>
                  <a:noFill/>
                </a:ln>
                <a:solidFill>
                  <a:srgbClr val="285F74"/>
                </a:solidFill>
                <a:effectLst/>
                <a:uLnTx/>
                <a:uFillTx/>
                <a:latin typeface="Montserrat"/>
                <a:ea typeface="+mn-ea"/>
                <a:cs typeface="Segoe U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srgbClr val="285F74"/>
                </a:solidFill>
                <a:effectLst/>
                <a:uLnTx/>
                <a:uFillTx/>
                <a:latin typeface="Montserrat"/>
                <a:ea typeface="+mn-ea"/>
                <a:cs typeface="Segoe UI"/>
              </a:rPr>
              <a:t>ELASTIC</a:t>
            </a:r>
          </a:p>
        </p:txBody>
      </p:sp>
    </p:spTree>
    <p:extLst>
      <p:ext uri="{BB962C8B-B14F-4D97-AF65-F5344CB8AC3E}">
        <p14:creationId xmlns:p14="http://schemas.microsoft.com/office/powerpoint/2010/main" val="23120497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Snake Oil</a:t>
            </a:r>
          </a:p>
        </p:txBody>
      </p:sp>
      <p:sp>
        <p:nvSpPr>
          <p:cNvPr id="4" name="TextBox 3">
            <a:extLst>
              <a:ext uri="{FF2B5EF4-FFF2-40B4-BE49-F238E27FC236}">
                <a16:creationId xmlns:a16="http://schemas.microsoft.com/office/drawing/2014/main" id="{4BD7C8C8-5185-F13C-F369-3C4EBE293620}"/>
              </a:ext>
            </a:extLst>
          </p:cNvPr>
          <p:cNvSpPr txBox="1"/>
          <p:nvPr/>
        </p:nvSpPr>
        <p:spPr>
          <a:xfrm>
            <a:off x="2225980" y="2114808"/>
            <a:ext cx="7901836"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a:ln>
                  <a:noFill/>
                </a:ln>
                <a:solidFill>
                  <a:srgbClr val="285F74"/>
                </a:solidFill>
                <a:effectLst/>
                <a:uLnTx/>
                <a:uFillTx/>
                <a:latin typeface="Montserrat"/>
                <a:ea typeface="+mn-ea"/>
                <a:cs typeface="Segoe UI"/>
              </a:rPr>
              <a:t>STEP TWO: </a:t>
            </a:r>
            <a:r>
              <a:rPr kumimoji="0" lang="en-US" sz="2800" b="1" i="0" u="none" strike="noStrike" kern="1200" cap="none" spc="0" normalizeH="0" baseline="0" noProof="0">
                <a:ln>
                  <a:noFill/>
                </a:ln>
                <a:solidFill>
                  <a:srgbClr val="285F74"/>
                </a:solidFill>
                <a:effectLst/>
                <a:uLnTx/>
                <a:uFillTx/>
                <a:latin typeface="Montserrat"/>
                <a:ea typeface="+mn-ea"/>
                <a:cs typeface="Segoe UI"/>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85F74"/>
                </a:solidFill>
                <a:effectLst/>
                <a:uLnTx/>
                <a:uFillTx/>
                <a:latin typeface="Montserrat"/>
                <a:ea typeface="+mn-ea"/>
                <a:cs typeface="Segoe UI"/>
              </a:rPr>
              <a:t>From your list, choose two that, when combined, could be an appealing product to sell. This is the name of your product/service.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5F74"/>
              </a:solidFill>
              <a:effectLst/>
              <a:uLnTx/>
              <a:uFillTx/>
              <a:latin typeface="Montserrat"/>
              <a:ea typeface="+mn-ea"/>
              <a:cs typeface="Segoe UI"/>
            </a:endParaRPr>
          </a:p>
        </p:txBody>
      </p:sp>
    </p:spTree>
    <p:extLst>
      <p:ext uri="{BB962C8B-B14F-4D97-AF65-F5344CB8AC3E}">
        <p14:creationId xmlns:p14="http://schemas.microsoft.com/office/powerpoint/2010/main" val="27729096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Snake Oil</a:t>
            </a:r>
          </a:p>
        </p:txBody>
      </p:sp>
      <p:sp>
        <p:nvSpPr>
          <p:cNvPr id="4" name="TextBox 3">
            <a:extLst>
              <a:ext uri="{FF2B5EF4-FFF2-40B4-BE49-F238E27FC236}">
                <a16:creationId xmlns:a16="http://schemas.microsoft.com/office/drawing/2014/main" id="{9E56AB52-6448-FE52-190B-7A689E2773CD}"/>
              </a:ext>
            </a:extLst>
          </p:cNvPr>
          <p:cNvSpPr txBox="1"/>
          <p:nvPr/>
        </p:nvSpPr>
        <p:spPr>
          <a:xfrm>
            <a:off x="1834349" y="1835361"/>
            <a:ext cx="8778855"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a:ln>
                  <a:noFill/>
                </a:ln>
                <a:solidFill>
                  <a:srgbClr val="285F74"/>
                </a:solidFill>
                <a:effectLst/>
                <a:uLnTx/>
                <a:uFillTx/>
                <a:latin typeface="Montserrat"/>
                <a:ea typeface="+mn-ea"/>
                <a:cs typeface="Segoe UI"/>
              </a:rPr>
              <a:t>STEP THREE: </a:t>
            </a:r>
            <a:r>
              <a:rPr kumimoji="0" lang="en-US" sz="2800" b="1" i="0" u="none" strike="noStrike" kern="1200" cap="none" spc="0" normalizeH="0" baseline="0" noProof="0">
                <a:ln>
                  <a:noFill/>
                </a:ln>
                <a:solidFill>
                  <a:srgbClr val="285F74"/>
                </a:solidFill>
                <a:effectLst/>
                <a:uLnTx/>
                <a:uFillTx/>
                <a:latin typeface="Montserrat"/>
                <a:ea typeface="+mn-ea"/>
                <a:cs typeface="Segoe UI"/>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85F74"/>
                </a:solidFill>
                <a:effectLst/>
                <a:uLnTx/>
                <a:uFillTx/>
                <a:latin typeface="Montserrat"/>
                <a:ea typeface="+mn-ea"/>
                <a:cs typeface="Segoe UI"/>
              </a:rPr>
              <a:t>Now each student will take turn acting as the customer indicated in the following slides.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85F74"/>
                </a:solidFill>
                <a:effectLst/>
                <a:uLnTx/>
                <a:uFillTx/>
                <a:latin typeface="Montserrat"/>
                <a:ea typeface="+mn-ea"/>
                <a:cs typeface="Segoe UI"/>
              </a:rPr>
              <a:t>Other students will take a maximum of 30 seconds each to pitch your product.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5F74"/>
              </a:solidFill>
              <a:effectLst/>
              <a:uLnTx/>
              <a:uFillTx/>
              <a:latin typeface="Montserrat"/>
              <a:ea typeface="+mn-ea"/>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85F74"/>
                </a:solidFill>
                <a:effectLst/>
                <a:uLnTx/>
                <a:uFillTx/>
                <a:latin typeface="Montserrat"/>
                <a:ea typeface="+mn-ea"/>
                <a:cs typeface="Segoe UI"/>
              </a:rPr>
              <a:t>Note: If someone has already pitched your two words, you must choose another combination.</a:t>
            </a:r>
            <a:r>
              <a:rPr kumimoji="0" lang="en-US" sz="1800" b="0" i="0" u="none" strike="noStrike" kern="1200" cap="none" spc="0" normalizeH="0" baseline="0" noProof="0">
                <a:ln>
                  <a:noFill/>
                </a:ln>
                <a:solidFill>
                  <a:srgbClr val="285F74"/>
                </a:solidFill>
                <a:effectLst/>
                <a:uLnTx/>
                <a:uFillTx/>
                <a:latin typeface="Montserrat"/>
                <a:ea typeface="+mn-ea"/>
                <a:cs typeface="Segoe UI"/>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5F74"/>
              </a:solidFill>
              <a:effectLst/>
              <a:uLnTx/>
              <a:uFillTx/>
              <a:latin typeface="Montserrat"/>
              <a:ea typeface="+mn-ea"/>
              <a:cs typeface="Segoe UI"/>
            </a:endParaRPr>
          </a:p>
        </p:txBody>
      </p:sp>
    </p:spTree>
    <p:extLst>
      <p:ext uri="{BB962C8B-B14F-4D97-AF65-F5344CB8AC3E}">
        <p14:creationId xmlns:p14="http://schemas.microsoft.com/office/powerpoint/2010/main" val="16673025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Snake Oil</a:t>
            </a:r>
          </a:p>
        </p:txBody>
      </p:sp>
      <p:sp>
        <p:nvSpPr>
          <p:cNvPr id="4" name="TextBox 3">
            <a:extLst>
              <a:ext uri="{FF2B5EF4-FFF2-40B4-BE49-F238E27FC236}">
                <a16:creationId xmlns:a16="http://schemas.microsoft.com/office/drawing/2014/main" id="{DED43811-760E-E61A-2BB5-8FCAD937FAC7}"/>
              </a:ext>
            </a:extLst>
          </p:cNvPr>
          <p:cNvSpPr txBox="1"/>
          <p:nvPr/>
        </p:nvSpPr>
        <p:spPr>
          <a:xfrm>
            <a:off x="1952811" y="2157941"/>
            <a:ext cx="8304402" cy="2339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a:ln>
                  <a:noFill/>
                </a:ln>
                <a:solidFill>
                  <a:srgbClr val="285F74"/>
                </a:solidFill>
                <a:effectLst/>
                <a:uLnTx/>
                <a:uFillTx/>
                <a:latin typeface="Montserrat"/>
                <a:ea typeface="+mn-ea"/>
                <a:cs typeface="Segoe UI"/>
              </a:rPr>
              <a:t>STEP FOUR: </a:t>
            </a:r>
            <a:r>
              <a:rPr kumimoji="0" lang="en-US" sz="3200" b="1" i="0" u="none" strike="noStrike" kern="1200" cap="none" spc="0" normalizeH="0" baseline="0" noProof="0">
                <a:ln>
                  <a:noFill/>
                </a:ln>
                <a:solidFill>
                  <a:srgbClr val="285F74"/>
                </a:solidFill>
                <a:effectLst/>
                <a:uLnTx/>
                <a:uFillTx/>
                <a:latin typeface="Montserrat"/>
                <a:ea typeface="+mn-ea"/>
                <a:cs typeface="Segoe UI"/>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285F74"/>
                </a:solidFill>
                <a:effectLst/>
                <a:uLnTx/>
                <a:uFillTx/>
                <a:latin typeface="Montserrat"/>
                <a:ea typeface="+mn-ea"/>
                <a:cs typeface="Segoe UI"/>
              </a:rPr>
              <a:t>The student acting as the customer will be able to select one product/service to buy.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5F74"/>
              </a:solidFill>
              <a:effectLst/>
              <a:uLnTx/>
              <a:uFillTx/>
              <a:latin typeface="Montserrat"/>
              <a:ea typeface="+mn-ea"/>
              <a:cs typeface="Segoe UI"/>
            </a:endParaRPr>
          </a:p>
        </p:txBody>
      </p:sp>
    </p:spTree>
    <p:extLst>
      <p:ext uri="{BB962C8B-B14F-4D97-AF65-F5344CB8AC3E}">
        <p14:creationId xmlns:p14="http://schemas.microsoft.com/office/powerpoint/2010/main" val="7552393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Snake Oil </a:t>
            </a:r>
          </a:p>
        </p:txBody>
      </p:sp>
      <p:sp>
        <p:nvSpPr>
          <p:cNvPr id="4" name="TextBox 3">
            <a:extLst>
              <a:ext uri="{FF2B5EF4-FFF2-40B4-BE49-F238E27FC236}">
                <a16:creationId xmlns:a16="http://schemas.microsoft.com/office/drawing/2014/main" id="{5602A670-F9D0-B84F-51EB-A3EF1223A5FD}"/>
              </a:ext>
            </a:extLst>
          </p:cNvPr>
          <p:cNvSpPr txBox="1"/>
          <p:nvPr/>
        </p:nvSpPr>
        <p:spPr>
          <a:xfrm>
            <a:off x="2024696" y="2141740"/>
            <a:ext cx="816062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a:ln>
                  <a:noFill/>
                </a:ln>
                <a:solidFill>
                  <a:srgbClr val="285F74"/>
                </a:solidFill>
                <a:effectLst/>
                <a:uLnTx/>
                <a:uFillTx/>
                <a:latin typeface="Montserrat"/>
                <a:ea typeface="+mn-ea"/>
                <a:cs typeface="Segoe UI"/>
              </a:rPr>
              <a:t>READY?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a:ln>
                  <a:noFill/>
                </a:ln>
                <a:solidFill>
                  <a:srgbClr val="285F74"/>
                </a:solidFill>
                <a:effectLst/>
                <a:uLnTx/>
                <a:uFillTx/>
                <a:latin typeface="Montserrat"/>
                <a:ea typeface="+mn-ea"/>
                <a:cs typeface="Segoe UI"/>
              </a:rPr>
              <a:t>Select your first student to be the customer and click to the next slide...&amp; get ready to pitch! </a:t>
            </a:r>
            <a:endParaRPr kumimoji="0" lang="en-CA" sz="2800" b="1" i="0" u="none" strike="noStrike" kern="1200" cap="none" spc="0" normalizeH="0" baseline="0" noProof="0">
              <a:ln>
                <a:noFill/>
              </a:ln>
              <a:solidFill>
                <a:srgbClr val="285F74"/>
              </a:solidFill>
              <a:effectLst/>
              <a:uLnTx/>
              <a:uFillTx/>
              <a:latin typeface="Montserrat"/>
              <a:ea typeface="+mn-ea"/>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285F74"/>
              </a:solidFill>
              <a:effectLst/>
              <a:uLnTx/>
              <a:uFillTx/>
              <a:latin typeface="Montserrat"/>
              <a:ea typeface="+mn-ea"/>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400" b="0" i="0" u="none" strike="noStrike" kern="1200" cap="none" spc="0" normalizeH="0" baseline="0" noProof="0">
              <a:ln>
                <a:noFill/>
              </a:ln>
              <a:solidFill>
                <a:srgbClr val="285F74"/>
              </a:solidFill>
              <a:effectLst/>
              <a:uLnTx/>
              <a:uFillTx/>
              <a:latin typeface="Montserrat"/>
              <a:ea typeface="+mn-ea"/>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5F74"/>
              </a:solidFill>
              <a:effectLst/>
              <a:uLnTx/>
              <a:uFillTx/>
              <a:latin typeface="Montserrat"/>
              <a:ea typeface="+mn-ea"/>
              <a:cs typeface="Segoe UI"/>
            </a:endParaRPr>
          </a:p>
        </p:txBody>
      </p:sp>
    </p:spTree>
    <p:extLst>
      <p:ext uri="{BB962C8B-B14F-4D97-AF65-F5344CB8AC3E}">
        <p14:creationId xmlns:p14="http://schemas.microsoft.com/office/powerpoint/2010/main" val="7054633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Snake Oil</a:t>
            </a:r>
          </a:p>
        </p:txBody>
      </p:sp>
      <p:sp>
        <p:nvSpPr>
          <p:cNvPr id="5" name="TextBox 1">
            <a:extLst>
              <a:ext uri="{FF2B5EF4-FFF2-40B4-BE49-F238E27FC236}">
                <a16:creationId xmlns:a16="http://schemas.microsoft.com/office/drawing/2014/main" id="{9FED5B80-7EF0-88EF-B19A-DE58BC346A58}"/>
              </a:ext>
            </a:extLst>
          </p:cNvPr>
          <p:cNvSpPr txBox="1"/>
          <p:nvPr/>
        </p:nvSpPr>
        <p:spPr>
          <a:xfrm>
            <a:off x="2166889" y="1923218"/>
            <a:ext cx="9246784" cy="5600114"/>
          </a:xfrm>
          <a:prstGeom prst="rect">
            <a:avLst/>
          </a:prstGeom>
          <a:noFill/>
        </p:spPr>
        <p:txBody>
          <a:bodyPr wrap="square" lIns="91440" tIns="45720" rIns="91440" bIns="45720" numCol="2"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STAY AT HOME DAD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ASTRONAUT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ALIEN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RACECAR DRIVER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HITCHHIKER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LUMBERJACK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FISHERMAN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MOUNTAINEER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FASHION MODEL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GAMER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HIPSTER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CLOWN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SOCIAL MEDIA INFLUENCER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GRANDMOTHER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AUTHOR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PERSONAL TRAINER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QUEEN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PRIME MINISTER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srgbClr val="28708B"/>
                </a:solidFill>
                <a:effectLst/>
                <a:uLnTx/>
                <a:uFillTx/>
                <a:latin typeface="Montserrat"/>
                <a:ea typeface="+mn-ea"/>
                <a:cs typeface="+mn-cs"/>
              </a:rPr>
              <a:t>FOOD BLOGGER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srgbClr val="28708B"/>
              </a:solidFill>
              <a:effectLst/>
              <a:uLnTx/>
              <a:uFillTx/>
              <a:latin typeface="Montserrat"/>
              <a:ea typeface="+mn-ea"/>
              <a:cs typeface="+mn-cs"/>
            </a:endParaRPr>
          </a:p>
        </p:txBody>
      </p:sp>
    </p:spTree>
    <p:extLst>
      <p:ext uri="{BB962C8B-B14F-4D97-AF65-F5344CB8AC3E}">
        <p14:creationId xmlns:p14="http://schemas.microsoft.com/office/powerpoint/2010/main" val="27230667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Business Ethics &amp; Test of Disclosure </a:t>
            </a:r>
          </a:p>
        </p:txBody>
      </p:sp>
      <p:pic>
        <p:nvPicPr>
          <p:cNvPr id="3" name="Picture 3" descr="Graphical user interface, text, application&#10;&#10;Description automatically generated">
            <a:extLst>
              <a:ext uri="{FF2B5EF4-FFF2-40B4-BE49-F238E27FC236}">
                <a16:creationId xmlns:a16="http://schemas.microsoft.com/office/drawing/2014/main" id="{D4901D8D-2F6C-7B6B-831A-92BB8C841096}"/>
              </a:ext>
            </a:extLst>
          </p:cNvPr>
          <p:cNvPicPr>
            <a:picLocks noChangeAspect="1"/>
          </p:cNvPicPr>
          <p:nvPr/>
        </p:nvPicPr>
        <p:blipFill>
          <a:blip r:embed="rId3"/>
          <a:stretch>
            <a:fillRect/>
          </a:stretch>
        </p:blipFill>
        <p:spPr>
          <a:xfrm>
            <a:off x="1633268" y="1793287"/>
            <a:ext cx="8062822" cy="4090933"/>
          </a:xfrm>
          <a:prstGeom prst="rect">
            <a:avLst/>
          </a:prstGeom>
        </p:spPr>
      </p:pic>
    </p:spTree>
    <p:extLst>
      <p:ext uri="{BB962C8B-B14F-4D97-AF65-F5344CB8AC3E}">
        <p14:creationId xmlns:p14="http://schemas.microsoft.com/office/powerpoint/2010/main" val="22817844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Business Ethics &amp; Test of Disclosure </a:t>
            </a:r>
          </a:p>
        </p:txBody>
      </p:sp>
      <p:pic>
        <p:nvPicPr>
          <p:cNvPr id="4" name="Picture 5" descr="Graphical user interface, text, application&#10;&#10;Description automatically generated">
            <a:extLst>
              <a:ext uri="{FF2B5EF4-FFF2-40B4-BE49-F238E27FC236}">
                <a16:creationId xmlns:a16="http://schemas.microsoft.com/office/drawing/2014/main" id="{50BC228A-B2DE-6855-55E4-39F683E3B7DC}"/>
              </a:ext>
            </a:extLst>
          </p:cNvPr>
          <p:cNvPicPr>
            <a:picLocks noChangeAspect="1"/>
          </p:cNvPicPr>
          <p:nvPr/>
        </p:nvPicPr>
        <p:blipFill>
          <a:blip r:embed="rId3"/>
          <a:stretch>
            <a:fillRect/>
          </a:stretch>
        </p:blipFill>
        <p:spPr>
          <a:xfrm>
            <a:off x="1015042" y="1638121"/>
            <a:ext cx="8566030" cy="4084967"/>
          </a:xfrm>
          <a:prstGeom prst="rect">
            <a:avLst/>
          </a:prstGeom>
        </p:spPr>
      </p:pic>
    </p:spTree>
    <p:extLst>
      <p:ext uri="{BB962C8B-B14F-4D97-AF65-F5344CB8AC3E}">
        <p14:creationId xmlns:p14="http://schemas.microsoft.com/office/powerpoint/2010/main" val="31279318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Business Ethics &amp; Test of Disclosure </a:t>
            </a:r>
          </a:p>
        </p:txBody>
      </p:sp>
      <p:pic>
        <p:nvPicPr>
          <p:cNvPr id="3" name="Picture 3">
            <a:extLst>
              <a:ext uri="{FF2B5EF4-FFF2-40B4-BE49-F238E27FC236}">
                <a16:creationId xmlns:a16="http://schemas.microsoft.com/office/drawing/2014/main" id="{18E748F2-6931-D15F-9216-BB46C5DA0727}"/>
              </a:ext>
            </a:extLst>
          </p:cNvPr>
          <p:cNvPicPr>
            <a:picLocks noChangeAspect="1"/>
          </p:cNvPicPr>
          <p:nvPr/>
        </p:nvPicPr>
        <p:blipFill>
          <a:blip r:embed="rId3"/>
          <a:stretch>
            <a:fillRect/>
          </a:stretch>
        </p:blipFill>
        <p:spPr>
          <a:xfrm>
            <a:off x="1532626" y="1918935"/>
            <a:ext cx="8192218" cy="3825261"/>
          </a:xfrm>
          <a:prstGeom prst="rect">
            <a:avLst/>
          </a:prstGeom>
        </p:spPr>
      </p:pic>
    </p:spTree>
    <p:extLst>
      <p:ext uri="{BB962C8B-B14F-4D97-AF65-F5344CB8AC3E}">
        <p14:creationId xmlns:p14="http://schemas.microsoft.com/office/powerpoint/2010/main" val="40019286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Business Ethics &amp; Test of Disclosure </a:t>
            </a:r>
          </a:p>
        </p:txBody>
      </p:sp>
      <p:pic>
        <p:nvPicPr>
          <p:cNvPr id="3" name="Picture 3" descr="Graphical user interface, text, application&#10;&#10;Description automatically generated">
            <a:extLst>
              <a:ext uri="{FF2B5EF4-FFF2-40B4-BE49-F238E27FC236}">
                <a16:creationId xmlns:a16="http://schemas.microsoft.com/office/drawing/2014/main" id="{7F9565BF-D2FD-0500-E104-9E491863F9DB}"/>
              </a:ext>
            </a:extLst>
          </p:cNvPr>
          <p:cNvPicPr>
            <a:picLocks noChangeAspect="1"/>
          </p:cNvPicPr>
          <p:nvPr/>
        </p:nvPicPr>
        <p:blipFill>
          <a:blip r:embed="rId3"/>
          <a:stretch>
            <a:fillRect/>
          </a:stretch>
        </p:blipFill>
        <p:spPr>
          <a:xfrm>
            <a:off x="1575758" y="1928601"/>
            <a:ext cx="7904671" cy="3949703"/>
          </a:xfrm>
          <a:prstGeom prst="rect">
            <a:avLst/>
          </a:prstGeom>
        </p:spPr>
      </p:pic>
    </p:spTree>
    <p:extLst>
      <p:ext uri="{BB962C8B-B14F-4D97-AF65-F5344CB8AC3E}">
        <p14:creationId xmlns:p14="http://schemas.microsoft.com/office/powerpoint/2010/main" val="17725172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Business Ethics &amp; Test of Disclosure </a:t>
            </a:r>
          </a:p>
        </p:txBody>
      </p:sp>
      <p:pic>
        <p:nvPicPr>
          <p:cNvPr id="3" name="Picture 3">
            <a:extLst>
              <a:ext uri="{FF2B5EF4-FFF2-40B4-BE49-F238E27FC236}">
                <a16:creationId xmlns:a16="http://schemas.microsoft.com/office/drawing/2014/main" id="{EE0BE7A9-5564-0678-A5B5-896795A9E6BE}"/>
              </a:ext>
            </a:extLst>
          </p:cNvPr>
          <p:cNvPicPr>
            <a:picLocks noChangeAspect="1"/>
          </p:cNvPicPr>
          <p:nvPr/>
        </p:nvPicPr>
        <p:blipFill>
          <a:blip r:embed="rId3"/>
          <a:stretch>
            <a:fillRect/>
          </a:stretch>
        </p:blipFill>
        <p:spPr>
          <a:xfrm>
            <a:off x="1431985" y="1782562"/>
            <a:ext cx="7933426" cy="4328044"/>
          </a:xfrm>
          <a:prstGeom prst="rect">
            <a:avLst/>
          </a:prstGeom>
        </p:spPr>
      </p:pic>
    </p:spTree>
    <p:extLst>
      <p:ext uri="{BB962C8B-B14F-4D97-AF65-F5344CB8AC3E}">
        <p14:creationId xmlns:p14="http://schemas.microsoft.com/office/powerpoint/2010/main" val="27880958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Business Ethics &amp; Test of Disclosure </a:t>
            </a:r>
          </a:p>
        </p:txBody>
      </p:sp>
      <p:pic>
        <p:nvPicPr>
          <p:cNvPr id="3" name="Picture 3" descr="Graphical user interface, text, application&#10;&#10;Description automatically generated">
            <a:extLst>
              <a:ext uri="{FF2B5EF4-FFF2-40B4-BE49-F238E27FC236}">
                <a16:creationId xmlns:a16="http://schemas.microsoft.com/office/drawing/2014/main" id="{4E296252-9DEF-1BD6-578F-777A156F9DE0}"/>
              </a:ext>
            </a:extLst>
          </p:cNvPr>
          <p:cNvPicPr>
            <a:picLocks noChangeAspect="1"/>
          </p:cNvPicPr>
          <p:nvPr/>
        </p:nvPicPr>
        <p:blipFill>
          <a:blip r:embed="rId3"/>
          <a:stretch>
            <a:fillRect/>
          </a:stretch>
        </p:blipFill>
        <p:spPr>
          <a:xfrm>
            <a:off x="1618890" y="2113645"/>
            <a:ext cx="7861539" cy="3752144"/>
          </a:xfrm>
          <a:prstGeom prst="rect">
            <a:avLst/>
          </a:prstGeom>
        </p:spPr>
      </p:pic>
    </p:spTree>
    <p:extLst>
      <p:ext uri="{BB962C8B-B14F-4D97-AF65-F5344CB8AC3E}">
        <p14:creationId xmlns:p14="http://schemas.microsoft.com/office/powerpoint/2010/main" val="28800046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Business Ethics &amp; Test of Disclosure </a:t>
            </a:r>
          </a:p>
        </p:txBody>
      </p:sp>
      <p:pic>
        <p:nvPicPr>
          <p:cNvPr id="3" name="Picture 3" descr="Graphical user interface, text, application&#10;&#10;Description automatically generated">
            <a:extLst>
              <a:ext uri="{FF2B5EF4-FFF2-40B4-BE49-F238E27FC236}">
                <a16:creationId xmlns:a16="http://schemas.microsoft.com/office/drawing/2014/main" id="{3D4737BA-5DDD-2D03-CACC-CD1A64C91835}"/>
              </a:ext>
            </a:extLst>
          </p:cNvPr>
          <p:cNvPicPr>
            <a:picLocks noChangeAspect="1"/>
          </p:cNvPicPr>
          <p:nvPr/>
        </p:nvPicPr>
        <p:blipFill>
          <a:blip r:embed="rId3"/>
          <a:stretch>
            <a:fillRect/>
          </a:stretch>
        </p:blipFill>
        <p:spPr>
          <a:xfrm>
            <a:off x="1388853" y="1919860"/>
            <a:ext cx="8206596" cy="3938432"/>
          </a:xfrm>
          <a:prstGeom prst="rect">
            <a:avLst/>
          </a:prstGeom>
        </p:spPr>
      </p:pic>
    </p:spTree>
    <p:extLst>
      <p:ext uri="{BB962C8B-B14F-4D97-AF65-F5344CB8AC3E}">
        <p14:creationId xmlns:p14="http://schemas.microsoft.com/office/powerpoint/2010/main" val="39604879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Business Ethics &amp; Test of Disclosure </a:t>
            </a:r>
          </a:p>
        </p:txBody>
      </p:sp>
      <p:pic>
        <p:nvPicPr>
          <p:cNvPr id="3" name="Picture 3" descr="Graphical user interface, text, application, email&#10;&#10;Description automatically generated">
            <a:extLst>
              <a:ext uri="{FF2B5EF4-FFF2-40B4-BE49-F238E27FC236}">
                <a16:creationId xmlns:a16="http://schemas.microsoft.com/office/drawing/2014/main" id="{3DC20BEE-9185-4ACB-EEBF-9A76065EE49C}"/>
              </a:ext>
            </a:extLst>
          </p:cNvPr>
          <p:cNvPicPr>
            <a:picLocks noChangeAspect="1"/>
          </p:cNvPicPr>
          <p:nvPr/>
        </p:nvPicPr>
        <p:blipFill>
          <a:blip r:embed="rId3"/>
          <a:stretch>
            <a:fillRect/>
          </a:stretch>
        </p:blipFill>
        <p:spPr>
          <a:xfrm>
            <a:off x="1690778" y="1979877"/>
            <a:ext cx="7904671" cy="3789641"/>
          </a:xfrm>
          <a:prstGeom prst="rect">
            <a:avLst/>
          </a:prstGeom>
        </p:spPr>
      </p:pic>
    </p:spTree>
    <p:extLst>
      <p:ext uri="{BB962C8B-B14F-4D97-AF65-F5344CB8AC3E}">
        <p14:creationId xmlns:p14="http://schemas.microsoft.com/office/powerpoint/2010/main" val="40963893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Idea Pitches! </a:t>
            </a:r>
          </a:p>
        </p:txBody>
      </p:sp>
      <p:pic>
        <p:nvPicPr>
          <p:cNvPr id="4" name="Picture 3" descr="Icon&#10;&#10;Description automatically generated with medium confidence">
            <a:extLst>
              <a:ext uri="{FF2B5EF4-FFF2-40B4-BE49-F238E27FC236}">
                <a16:creationId xmlns:a16="http://schemas.microsoft.com/office/drawing/2014/main" id="{D6B90D22-AD31-F06D-455B-F773A6DA66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4615" y="1243038"/>
            <a:ext cx="3977091" cy="3976075"/>
          </a:xfrm>
          <a:prstGeom prst="rect">
            <a:avLst/>
          </a:prstGeom>
        </p:spPr>
      </p:pic>
    </p:spTree>
    <p:extLst>
      <p:ext uri="{BB962C8B-B14F-4D97-AF65-F5344CB8AC3E}">
        <p14:creationId xmlns:p14="http://schemas.microsoft.com/office/powerpoint/2010/main" val="12607371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660020" cy="657225"/>
          </a:xfrm>
        </p:spPr>
        <p:txBody>
          <a:bodyPr lIns="91440" tIns="45720" rIns="91440" bIns="45720" anchor="t"/>
          <a:lstStyle/>
          <a:p>
            <a:r>
              <a:rPr lang="en-US"/>
              <a:t>Business Model Canvas</a:t>
            </a:r>
          </a:p>
        </p:txBody>
      </p:sp>
      <p:sp>
        <p:nvSpPr>
          <p:cNvPr id="3" name="object 2">
            <a:extLst>
              <a:ext uri="{FF2B5EF4-FFF2-40B4-BE49-F238E27FC236}">
                <a16:creationId xmlns:a16="http://schemas.microsoft.com/office/drawing/2014/main" id="{8A6075DE-7AEC-D89F-458F-E90623BDF07D}"/>
              </a:ext>
            </a:extLst>
          </p:cNvPr>
          <p:cNvSpPr txBox="1"/>
          <p:nvPr/>
        </p:nvSpPr>
        <p:spPr>
          <a:xfrm>
            <a:off x="5242350" y="2351519"/>
            <a:ext cx="1513998" cy="425116"/>
          </a:xfrm>
          <a:prstGeom prst="rect">
            <a:avLst/>
          </a:prstGeom>
        </p:spPr>
        <p:txBody>
          <a:bodyPr vert="horz" wrap="square" lIns="0" tIns="9525"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9525" marR="3810" algn="ctr">
              <a:spcBef>
                <a:spcPts val="75"/>
              </a:spcBef>
            </a:pPr>
            <a:r>
              <a:rPr sz="900" spc="-4">
                <a:latin typeface="Arial"/>
                <a:cs typeface="Arial"/>
              </a:rPr>
              <a:t>What’s compelling about</a:t>
            </a:r>
            <a:r>
              <a:rPr sz="900" spc="-64">
                <a:latin typeface="Arial"/>
                <a:cs typeface="Arial"/>
              </a:rPr>
              <a:t> </a:t>
            </a:r>
            <a:r>
              <a:rPr sz="900" spc="-4">
                <a:latin typeface="Arial"/>
                <a:cs typeface="Arial"/>
              </a:rPr>
              <a:t>your  proposition? Why will  customers buy or</a:t>
            </a:r>
            <a:r>
              <a:rPr sz="900" spc="-23">
                <a:latin typeface="Arial"/>
                <a:cs typeface="Arial"/>
              </a:rPr>
              <a:t> </a:t>
            </a:r>
            <a:r>
              <a:rPr sz="900" spc="-4">
                <a:latin typeface="Arial"/>
                <a:cs typeface="Arial"/>
              </a:rPr>
              <a:t>use?</a:t>
            </a:r>
            <a:endParaRPr sz="900">
              <a:latin typeface="Arial"/>
              <a:cs typeface="Arial"/>
            </a:endParaRPr>
          </a:p>
        </p:txBody>
      </p:sp>
      <p:sp>
        <p:nvSpPr>
          <p:cNvPr id="4" name="object 3">
            <a:extLst>
              <a:ext uri="{FF2B5EF4-FFF2-40B4-BE49-F238E27FC236}">
                <a16:creationId xmlns:a16="http://schemas.microsoft.com/office/drawing/2014/main" id="{14D29613-874C-7C67-7E10-6E40F45724BC}"/>
              </a:ext>
            </a:extLst>
          </p:cNvPr>
          <p:cNvSpPr/>
          <p:nvPr/>
        </p:nvSpPr>
        <p:spPr>
          <a:xfrm>
            <a:off x="8703336" y="1735938"/>
            <a:ext cx="1662113" cy="3234690"/>
          </a:xfrm>
          <a:custGeom>
            <a:avLst/>
            <a:gdLst/>
            <a:ahLst/>
            <a:cxnLst/>
            <a:rect l="l" t="t" r="r" b="b"/>
            <a:pathLst>
              <a:path w="2216150" h="4312920">
                <a:moveTo>
                  <a:pt x="0" y="0"/>
                </a:moveTo>
                <a:lnTo>
                  <a:pt x="2215896" y="0"/>
                </a:lnTo>
                <a:lnTo>
                  <a:pt x="2215896" y="4312920"/>
                </a:lnTo>
                <a:lnTo>
                  <a:pt x="0" y="4312920"/>
                </a:lnTo>
                <a:lnTo>
                  <a:pt x="0" y="0"/>
                </a:lnTo>
                <a:close/>
              </a:path>
            </a:pathLst>
          </a:custGeom>
          <a:ln w="12954">
            <a:solidFill>
              <a:srgbClr val="92D050"/>
            </a:solidFill>
          </a:ln>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5" name="object 4">
            <a:extLst>
              <a:ext uri="{FF2B5EF4-FFF2-40B4-BE49-F238E27FC236}">
                <a16:creationId xmlns:a16="http://schemas.microsoft.com/office/drawing/2014/main" id="{55E0F942-011D-FAC1-7699-CF5AC04E3AD5}"/>
              </a:ext>
            </a:extLst>
          </p:cNvPr>
          <p:cNvSpPr txBox="1"/>
          <p:nvPr/>
        </p:nvSpPr>
        <p:spPr>
          <a:xfrm>
            <a:off x="9554005" y="1757732"/>
            <a:ext cx="93345" cy="125034"/>
          </a:xfrm>
          <a:prstGeom prst="rect">
            <a:avLst/>
          </a:prstGeom>
        </p:spPr>
        <p:txBody>
          <a:bodyPr vert="horz" wrap="square" lIns="0" tIns="9525"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9525">
              <a:spcBef>
                <a:spcPts val="75"/>
              </a:spcBef>
            </a:pPr>
            <a:r>
              <a:rPr sz="750" spc="-4">
                <a:solidFill>
                  <a:srgbClr val="92D050"/>
                </a:solidFill>
                <a:latin typeface="Arial"/>
                <a:cs typeface="Arial"/>
              </a:rPr>
              <a:t>t</a:t>
            </a:r>
            <a:r>
              <a:rPr sz="750">
                <a:solidFill>
                  <a:srgbClr val="92D050"/>
                </a:solidFill>
                <a:latin typeface="Arial"/>
                <a:cs typeface="Arial"/>
              </a:rPr>
              <a:t>s</a:t>
            </a:r>
            <a:endParaRPr sz="750">
              <a:latin typeface="Arial"/>
              <a:cs typeface="Arial"/>
            </a:endParaRPr>
          </a:p>
        </p:txBody>
      </p:sp>
      <p:sp>
        <p:nvSpPr>
          <p:cNvPr id="6" name="object 5">
            <a:extLst>
              <a:ext uri="{FF2B5EF4-FFF2-40B4-BE49-F238E27FC236}">
                <a16:creationId xmlns:a16="http://schemas.microsoft.com/office/drawing/2014/main" id="{A9705631-B1E7-1D0D-E205-063D0F696111}"/>
              </a:ext>
            </a:extLst>
          </p:cNvPr>
          <p:cNvSpPr txBox="1"/>
          <p:nvPr/>
        </p:nvSpPr>
        <p:spPr>
          <a:xfrm>
            <a:off x="8870470" y="2328650"/>
            <a:ext cx="1326356" cy="425116"/>
          </a:xfrm>
          <a:prstGeom prst="rect">
            <a:avLst/>
          </a:prstGeom>
        </p:spPr>
        <p:txBody>
          <a:bodyPr vert="horz" wrap="square" lIns="0" tIns="9525"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9525" marR="3810" indent="-476" algn="ctr">
              <a:spcBef>
                <a:spcPts val="75"/>
              </a:spcBef>
            </a:pPr>
            <a:r>
              <a:rPr sz="900" spc="-4">
                <a:latin typeface="Arial"/>
                <a:cs typeface="Arial"/>
              </a:rPr>
              <a:t>Who are the customers?  What do they think?</a:t>
            </a:r>
            <a:r>
              <a:rPr sz="900" spc="-49">
                <a:latin typeface="Arial"/>
                <a:cs typeface="Arial"/>
              </a:rPr>
              <a:t> </a:t>
            </a:r>
            <a:r>
              <a:rPr sz="900" spc="-4">
                <a:latin typeface="Arial"/>
                <a:cs typeface="Arial"/>
              </a:rPr>
              <a:t>See?</a:t>
            </a:r>
            <a:endParaRPr sz="900">
              <a:latin typeface="Arial"/>
              <a:cs typeface="Arial"/>
            </a:endParaRPr>
          </a:p>
          <a:p>
            <a:pPr algn="ctr">
              <a:lnSpc>
                <a:spcPct val="100000"/>
              </a:lnSpc>
            </a:pPr>
            <a:r>
              <a:rPr sz="900" spc="-4">
                <a:latin typeface="Arial"/>
                <a:cs typeface="Arial"/>
              </a:rPr>
              <a:t>Feel?</a:t>
            </a:r>
            <a:r>
              <a:rPr sz="900" spc="-11">
                <a:latin typeface="Arial"/>
                <a:cs typeface="Arial"/>
              </a:rPr>
              <a:t> </a:t>
            </a:r>
            <a:r>
              <a:rPr sz="900" spc="-4">
                <a:latin typeface="Arial"/>
                <a:cs typeface="Arial"/>
              </a:rPr>
              <a:t>Do?</a:t>
            </a:r>
            <a:endParaRPr sz="900">
              <a:latin typeface="Arial"/>
              <a:cs typeface="Arial"/>
            </a:endParaRPr>
          </a:p>
        </p:txBody>
      </p:sp>
      <p:sp>
        <p:nvSpPr>
          <p:cNvPr id="7" name="object 6">
            <a:extLst>
              <a:ext uri="{FF2B5EF4-FFF2-40B4-BE49-F238E27FC236}">
                <a16:creationId xmlns:a16="http://schemas.microsoft.com/office/drawing/2014/main" id="{70E4F02A-5E05-9233-4400-657A5C8FD9D9}"/>
              </a:ext>
            </a:extLst>
          </p:cNvPr>
          <p:cNvSpPr/>
          <p:nvPr/>
        </p:nvSpPr>
        <p:spPr>
          <a:xfrm>
            <a:off x="6933971" y="1735938"/>
            <a:ext cx="1662113" cy="1573530"/>
          </a:xfrm>
          <a:custGeom>
            <a:avLst/>
            <a:gdLst/>
            <a:ahLst/>
            <a:cxnLst/>
            <a:rect l="l" t="t" r="r" b="b"/>
            <a:pathLst>
              <a:path w="2216150" h="2098040">
                <a:moveTo>
                  <a:pt x="0" y="0"/>
                </a:moveTo>
                <a:lnTo>
                  <a:pt x="2215896" y="0"/>
                </a:lnTo>
                <a:lnTo>
                  <a:pt x="2215896" y="2097786"/>
                </a:lnTo>
                <a:lnTo>
                  <a:pt x="0" y="2097786"/>
                </a:lnTo>
                <a:lnTo>
                  <a:pt x="0" y="0"/>
                </a:lnTo>
                <a:close/>
              </a:path>
            </a:pathLst>
          </a:custGeom>
          <a:ln w="12954">
            <a:solidFill>
              <a:srgbClr val="92D050"/>
            </a:solidFill>
          </a:ln>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8" name="object 7">
            <a:extLst>
              <a:ext uri="{FF2B5EF4-FFF2-40B4-BE49-F238E27FC236}">
                <a16:creationId xmlns:a16="http://schemas.microsoft.com/office/drawing/2014/main" id="{04480D7A-AFE0-8058-1C10-F56E4BDD8E00}"/>
              </a:ext>
            </a:extLst>
          </p:cNvPr>
          <p:cNvSpPr txBox="1"/>
          <p:nvPr/>
        </p:nvSpPr>
        <p:spPr>
          <a:xfrm>
            <a:off x="7022944" y="2397232"/>
            <a:ext cx="1483042" cy="286617"/>
          </a:xfrm>
          <a:prstGeom prst="rect">
            <a:avLst/>
          </a:prstGeom>
        </p:spPr>
        <p:txBody>
          <a:bodyPr vert="horz" wrap="square" lIns="0" tIns="9525"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473869" marR="3810" indent="-464820">
              <a:spcBef>
                <a:spcPts val="75"/>
              </a:spcBef>
            </a:pPr>
            <a:r>
              <a:rPr sz="900" spc="-4">
                <a:latin typeface="Arial"/>
                <a:cs typeface="Arial"/>
              </a:rPr>
              <a:t>How will you interact with the  customer?</a:t>
            </a:r>
            <a:endParaRPr sz="900">
              <a:latin typeface="Arial"/>
              <a:cs typeface="Arial"/>
            </a:endParaRPr>
          </a:p>
        </p:txBody>
      </p:sp>
      <p:sp>
        <p:nvSpPr>
          <p:cNvPr id="9" name="object 8">
            <a:extLst>
              <a:ext uri="{FF2B5EF4-FFF2-40B4-BE49-F238E27FC236}">
                <a16:creationId xmlns:a16="http://schemas.microsoft.com/office/drawing/2014/main" id="{024892AB-9928-6DBB-4573-7AFBFF74DD24}"/>
              </a:ext>
            </a:extLst>
          </p:cNvPr>
          <p:cNvSpPr/>
          <p:nvPr/>
        </p:nvSpPr>
        <p:spPr>
          <a:xfrm>
            <a:off x="3403816" y="1735938"/>
            <a:ext cx="1666875" cy="1573530"/>
          </a:xfrm>
          <a:custGeom>
            <a:avLst/>
            <a:gdLst/>
            <a:ahLst/>
            <a:cxnLst/>
            <a:rect l="l" t="t" r="r" b="b"/>
            <a:pathLst>
              <a:path w="2222500" h="2098040">
                <a:moveTo>
                  <a:pt x="0" y="0"/>
                </a:moveTo>
                <a:lnTo>
                  <a:pt x="2221992" y="0"/>
                </a:lnTo>
                <a:lnTo>
                  <a:pt x="2221992" y="2097786"/>
                </a:lnTo>
                <a:lnTo>
                  <a:pt x="0" y="2097786"/>
                </a:lnTo>
                <a:lnTo>
                  <a:pt x="0" y="0"/>
                </a:lnTo>
                <a:close/>
              </a:path>
            </a:pathLst>
          </a:custGeom>
          <a:ln w="12954">
            <a:solidFill>
              <a:srgbClr val="92D050"/>
            </a:solidFill>
          </a:ln>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10" name="object 9">
            <a:extLst>
              <a:ext uri="{FF2B5EF4-FFF2-40B4-BE49-F238E27FC236}">
                <a16:creationId xmlns:a16="http://schemas.microsoft.com/office/drawing/2014/main" id="{6A589E48-FEB6-A148-D89C-D9342A5A4A3C}"/>
              </a:ext>
            </a:extLst>
          </p:cNvPr>
          <p:cNvSpPr txBox="1"/>
          <p:nvPr/>
        </p:nvSpPr>
        <p:spPr>
          <a:xfrm>
            <a:off x="3465767" y="2351511"/>
            <a:ext cx="1540669" cy="425116"/>
          </a:xfrm>
          <a:prstGeom prst="rect">
            <a:avLst/>
          </a:prstGeom>
        </p:spPr>
        <p:txBody>
          <a:bodyPr vert="horz" wrap="square" lIns="0" tIns="9525"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9525" marR="3810" algn="ctr">
              <a:spcBef>
                <a:spcPts val="75"/>
              </a:spcBef>
            </a:pPr>
            <a:r>
              <a:rPr sz="900" spc="-4">
                <a:latin typeface="Arial"/>
                <a:cs typeface="Arial"/>
              </a:rPr>
              <a:t>What </a:t>
            </a:r>
            <a:r>
              <a:rPr sz="900" i="1" spc="-4">
                <a:latin typeface="Arial"/>
                <a:cs typeface="Arial"/>
              </a:rPr>
              <a:t>uniquely </a:t>
            </a:r>
            <a:r>
              <a:rPr sz="900" spc="-4">
                <a:latin typeface="Arial"/>
                <a:cs typeface="Arial"/>
              </a:rPr>
              <a:t>strategic</a:t>
            </a:r>
            <a:r>
              <a:rPr sz="900" spc="-53">
                <a:latin typeface="Arial"/>
                <a:cs typeface="Arial"/>
              </a:rPr>
              <a:t> </a:t>
            </a:r>
            <a:r>
              <a:rPr sz="900" spc="-4">
                <a:latin typeface="Arial"/>
                <a:cs typeface="Arial"/>
              </a:rPr>
              <a:t>things  will your business do </a:t>
            </a:r>
            <a:r>
              <a:rPr sz="900">
                <a:latin typeface="Arial"/>
                <a:cs typeface="Arial"/>
              </a:rPr>
              <a:t>to  </a:t>
            </a:r>
            <a:r>
              <a:rPr sz="900" spc="-4">
                <a:latin typeface="Arial"/>
                <a:cs typeface="Arial"/>
              </a:rPr>
              <a:t>deliver</a:t>
            </a:r>
            <a:r>
              <a:rPr sz="900" spc="-15">
                <a:latin typeface="Arial"/>
                <a:cs typeface="Arial"/>
              </a:rPr>
              <a:t> </a:t>
            </a:r>
            <a:r>
              <a:rPr sz="900" spc="-4">
                <a:latin typeface="Arial"/>
                <a:cs typeface="Arial"/>
              </a:rPr>
              <a:t>value?</a:t>
            </a:r>
            <a:endParaRPr sz="900">
              <a:latin typeface="Arial"/>
              <a:cs typeface="Arial"/>
            </a:endParaRPr>
          </a:p>
        </p:txBody>
      </p:sp>
      <p:sp>
        <p:nvSpPr>
          <p:cNvPr id="11" name="object 10">
            <a:extLst>
              <a:ext uri="{FF2B5EF4-FFF2-40B4-BE49-F238E27FC236}">
                <a16:creationId xmlns:a16="http://schemas.microsoft.com/office/drawing/2014/main" id="{41CC4B2F-6152-F278-FD3F-896B87742597}"/>
              </a:ext>
            </a:extLst>
          </p:cNvPr>
          <p:cNvSpPr/>
          <p:nvPr/>
        </p:nvSpPr>
        <p:spPr>
          <a:xfrm>
            <a:off x="1636738" y="1735938"/>
            <a:ext cx="1666875" cy="3234690"/>
          </a:xfrm>
          <a:custGeom>
            <a:avLst/>
            <a:gdLst/>
            <a:ahLst/>
            <a:cxnLst/>
            <a:rect l="l" t="t" r="r" b="b"/>
            <a:pathLst>
              <a:path w="2222500" h="4312920">
                <a:moveTo>
                  <a:pt x="0" y="0"/>
                </a:moveTo>
                <a:lnTo>
                  <a:pt x="2221992" y="0"/>
                </a:lnTo>
                <a:lnTo>
                  <a:pt x="2221992" y="4312920"/>
                </a:lnTo>
                <a:lnTo>
                  <a:pt x="0" y="4312920"/>
                </a:lnTo>
                <a:lnTo>
                  <a:pt x="0" y="0"/>
                </a:lnTo>
                <a:close/>
              </a:path>
            </a:pathLst>
          </a:custGeom>
          <a:ln w="12954">
            <a:solidFill>
              <a:srgbClr val="92D050"/>
            </a:solidFill>
          </a:ln>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12" name="object 11">
            <a:extLst>
              <a:ext uri="{FF2B5EF4-FFF2-40B4-BE49-F238E27FC236}">
                <a16:creationId xmlns:a16="http://schemas.microsoft.com/office/drawing/2014/main" id="{7C559F4F-9B3D-49D2-005C-93E01DF043F6}"/>
              </a:ext>
            </a:extLst>
          </p:cNvPr>
          <p:cNvSpPr txBox="1"/>
          <p:nvPr/>
        </p:nvSpPr>
        <p:spPr>
          <a:xfrm>
            <a:off x="1695460" y="1757732"/>
            <a:ext cx="642461" cy="125034"/>
          </a:xfrm>
          <a:prstGeom prst="rect">
            <a:avLst/>
          </a:prstGeom>
        </p:spPr>
        <p:txBody>
          <a:bodyPr vert="horz" wrap="square" lIns="0" tIns="9525"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9525">
              <a:spcBef>
                <a:spcPts val="75"/>
              </a:spcBef>
            </a:pPr>
            <a:r>
              <a:rPr sz="750" spc="-4">
                <a:solidFill>
                  <a:srgbClr val="92D050"/>
                </a:solidFill>
                <a:latin typeface="Arial"/>
                <a:cs typeface="Arial"/>
              </a:rPr>
              <a:t>Key</a:t>
            </a:r>
            <a:r>
              <a:rPr sz="750" spc="-49">
                <a:solidFill>
                  <a:srgbClr val="92D050"/>
                </a:solidFill>
                <a:latin typeface="Arial"/>
                <a:cs typeface="Arial"/>
              </a:rPr>
              <a:t> </a:t>
            </a:r>
            <a:r>
              <a:rPr sz="750" spc="-4">
                <a:solidFill>
                  <a:srgbClr val="92D050"/>
                </a:solidFill>
                <a:latin typeface="Arial"/>
                <a:cs typeface="Arial"/>
              </a:rPr>
              <a:t>Partnershi</a:t>
            </a:r>
            <a:endParaRPr sz="750">
              <a:latin typeface="Arial"/>
              <a:cs typeface="Arial"/>
            </a:endParaRPr>
          </a:p>
        </p:txBody>
      </p:sp>
      <p:sp>
        <p:nvSpPr>
          <p:cNvPr id="13" name="object 12">
            <a:extLst>
              <a:ext uri="{FF2B5EF4-FFF2-40B4-BE49-F238E27FC236}">
                <a16:creationId xmlns:a16="http://schemas.microsoft.com/office/drawing/2014/main" id="{092D9271-41E2-9D35-CE2D-609F2890569E}"/>
              </a:ext>
            </a:extLst>
          </p:cNvPr>
          <p:cNvSpPr txBox="1"/>
          <p:nvPr/>
        </p:nvSpPr>
        <p:spPr>
          <a:xfrm>
            <a:off x="2327924" y="1776297"/>
            <a:ext cx="7235666" cy="102592"/>
          </a:xfrm>
          <a:prstGeom prst="rect">
            <a:avLst/>
          </a:prstGeom>
        </p:spPr>
        <p:txBody>
          <a:bodyPr vert="horz"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829"/>
              </a:lnSpc>
              <a:tabLst>
                <a:tab pos="1143476" algn="l"/>
                <a:tab pos="2907030" algn="l"/>
                <a:tab pos="4673918" algn="l"/>
                <a:tab pos="6443186" algn="l"/>
              </a:tabLst>
            </a:pPr>
            <a:r>
              <a:rPr sz="750" spc="-4">
                <a:solidFill>
                  <a:srgbClr val="92D050"/>
                </a:solidFill>
                <a:latin typeface="Arial"/>
                <a:cs typeface="Arial"/>
              </a:rPr>
              <a:t>ps</a:t>
            </a:r>
            <a:r>
              <a:rPr sz="750" spc="-15">
                <a:solidFill>
                  <a:srgbClr val="92D050"/>
                </a:solidFill>
                <a:latin typeface="Arial"/>
                <a:cs typeface="Arial"/>
              </a:rPr>
              <a:t> </a:t>
            </a:r>
            <a:r>
              <a:rPr sz="750">
                <a:solidFill>
                  <a:srgbClr val="92D050"/>
                </a:solidFill>
                <a:latin typeface="Arial"/>
                <a:cs typeface="Arial"/>
              </a:rPr>
              <a:t>and</a:t>
            </a:r>
            <a:r>
              <a:rPr sz="750" spc="-19">
                <a:solidFill>
                  <a:srgbClr val="92D050"/>
                </a:solidFill>
                <a:latin typeface="Arial"/>
                <a:cs typeface="Arial"/>
              </a:rPr>
              <a:t> </a:t>
            </a:r>
            <a:r>
              <a:rPr sz="750" spc="-4">
                <a:solidFill>
                  <a:srgbClr val="92D050"/>
                </a:solidFill>
                <a:latin typeface="Arial"/>
                <a:cs typeface="Arial"/>
              </a:rPr>
              <a:t>Relationships	Key</a:t>
            </a:r>
            <a:r>
              <a:rPr sz="750" spc="-8">
                <a:solidFill>
                  <a:srgbClr val="92D050"/>
                </a:solidFill>
                <a:latin typeface="Arial"/>
                <a:cs typeface="Arial"/>
              </a:rPr>
              <a:t> </a:t>
            </a:r>
            <a:r>
              <a:rPr sz="750" spc="-4">
                <a:solidFill>
                  <a:srgbClr val="92D050"/>
                </a:solidFill>
                <a:latin typeface="Arial"/>
                <a:cs typeface="Arial"/>
              </a:rPr>
              <a:t>Activities	Mission </a:t>
            </a:r>
            <a:r>
              <a:rPr sz="750">
                <a:solidFill>
                  <a:srgbClr val="92D050"/>
                </a:solidFill>
                <a:latin typeface="Arial"/>
                <a:cs typeface="Arial"/>
              </a:rPr>
              <a:t>and</a:t>
            </a:r>
            <a:r>
              <a:rPr sz="750" spc="-11">
                <a:solidFill>
                  <a:srgbClr val="92D050"/>
                </a:solidFill>
                <a:latin typeface="Arial"/>
                <a:cs typeface="Arial"/>
              </a:rPr>
              <a:t> </a:t>
            </a:r>
            <a:r>
              <a:rPr sz="750" spc="-4">
                <a:solidFill>
                  <a:srgbClr val="92D050"/>
                </a:solidFill>
                <a:latin typeface="Arial"/>
                <a:cs typeface="Arial"/>
              </a:rPr>
              <a:t>Value</a:t>
            </a:r>
            <a:r>
              <a:rPr sz="750" spc="-15">
                <a:solidFill>
                  <a:srgbClr val="92D050"/>
                </a:solidFill>
                <a:latin typeface="Arial"/>
                <a:cs typeface="Arial"/>
              </a:rPr>
              <a:t> </a:t>
            </a:r>
            <a:r>
              <a:rPr sz="750" spc="-4">
                <a:solidFill>
                  <a:srgbClr val="92D050"/>
                </a:solidFill>
                <a:latin typeface="Arial"/>
                <a:cs typeface="Arial"/>
              </a:rPr>
              <a:t>Proposition	Customer Relationships	Customer</a:t>
            </a:r>
            <a:r>
              <a:rPr sz="750" spc="-45">
                <a:solidFill>
                  <a:srgbClr val="92D050"/>
                </a:solidFill>
                <a:latin typeface="Arial"/>
                <a:cs typeface="Arial"/>
              </a:rPr>
              <a:t> </a:t>
            </a:r>
            <a:r>
              <a:rPr sz="750" spc="-8">
                <a:solidFill>
                  <a:srgbClr val="92D050"/>
                </a:solidFill>
                <a:latin typeface="Arial"/>
                <a:cs typeface="Arial"/>
              </a:rPr>
              <a:t>Segmen</a:t>
            </a:r>
            <a:endParaRPr sz="750">
              <a:latin typeface="Arial"/>
              <a:cs typeface="Arial"/>
            </a:endParaRPr>
          </a:p>
        </p:txBody>
      </p:sp>
      <p:sp>
        <p:nvSpPr>
          <p:cNvPr id="14" name="object 13">
            <a:extLst>
              <a:ext uri="{FF2B5EF4-FFF2-40B4-BE49-F238E27FC236}">
                <a16:creationId xmlns:a16="http://schemas.microsoft.com/office/drawing/2014/main" id="{6984FD93-5CDE-DE74-F43E-4E4737F88219}"/>
              </a:ext>
            </a:extLst>
          </p:cNvPr>
          <p:cNvSpPr txBox="1"/>
          <p:nvPr/>
        </p:nvSpPr>
        <p:spPr>
          <a:xfrm>
            <a:off x="1698889" y="2260081"/>
            <a:ext cx="1540669" cy="425116"/>
          </a:xfrm>
          <a:prstGeom prst="rect">
            <a:avLst/>
          </a:prstGeom>
        </p:spPr>
        <p:txBody>
          <a:bodyPr vert="horz" wrap="square" lIns="0" tIns="9525"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9525" marR="3810" indent="-476" algn="ctr">
              <a:spcBef>
                <a:spcPts val="75"/>
              </a:spcBef>
            </a:pPr>
            <a:r>
              <a:rPr sz="900" spc="-4">
                <a:latin typeface="Arial"/>
                <a:cs typeface="Arial"/>
              </a:rPr>
              <a:t>What will you get other  groups </a:t>
            </a:r>
            <a:r>
              <a:rPr sz="900">
                <a:latin typeface="Arial"/>
                <a:cs typeface="Arial"/>
              </a:rPr>
              <a:t>to </a:t>
            </a:r>
            <a:r>
              <a:rPr sz="900" spc="-4">
                <a:latin typeface="Arial"/>
                <a:cs typeface="Arial"/>
              </a:rPr>
              <a:t>do </a:t>
            </a:r>
            <a:r>
              <a:rPr sz="900">
                <a:latin typeface="Arial"/>
                <a:cs typeface="Arial"/>
              </a:rPr>
              <a:t>so </a:t>
            </a:r>
            <a:r>
              <a:rPr sz="900" spc="-4">
                <a:latin typeface="Arial"/>
                <a:cs typeface="Arial"/>
              </a:rPr>
              <a:t>you can</a:t>
            </a:r>
            <a:r>
              <a:rPr sz="900" spc="-56">
                <a:latin typeface="Arial"/>
                <a:cs typeface="Arial"/>
              </a:rPr>
              <a:t> </a:t>
            </a:r>
            <a:r>
              <a:rPr sz="900" spc="-4">
                <a:latin typeface="Arial"/>
                <a:cs typeface="Arial"/>
              </a:rPr>
              <a:t>focus  on the Key</a:t>
            </a:r>
            <a:r>
              <a:rPr sz="900" spc="-15">
                <a:latin typeface="Arial"/>
                <a:cs typeface="Arial"/>
              </a:rPr>
              <a:t> </a:t>
            </a:r>
            <a:r>
              <a:rPr sz="900" spc="-4">
                <a:latin typeface="Arial"/>
                <a:cs typeface="Arial"/>
              </a:rPr>
              <a:t>Activities?</a:t>
            </a:r>
            <a:endParaRPr sz="900">
              <a:latin typeface="Arial"/>
              <a:cs typeface="Arial"/>
            </a:endParaRPr>
          </a:p>
        </p:txBody>
      </p:sp>
      <p:sp>
        <p:nvSpPr>
          <p:cNvPr id="15" name="object 14">
            <a:extLst>
              <a:ext uri="{FF2B5EF4-FFF2-40B4-BE49-F238E27FC236}">
                <a16:creationId xmlns:a16="http://schemas.microsoft.com/office/drawing/2014/main" id="{D12BD578-3CCA-2B4B-A3D8-2C8B373E15E4}"/>
              </a:ext>
            </a:extLst>
          </p:cNvPr>
          <p:cNvSpPr txBox="1"/>
          <p:nvPr/>
        </p:nvSpPr>
        <p:spPr>
          <a:xfrm>
            <a:off x="6937400" y="3397290"/>
            <a:ext cx="1662113" cy="1289777"/>
          </a:xfrm>
          <a:prstGeom prst="rect">
            <a:avLst/>
          </a:prstGeom>
          <a:ln w="12953">
            <a:solidFill>
              <a:srgbClr val="92D050"/>
            </a:solidFill>
          </a:ln>
        </p:spPr>
        <p:txBody>
          <a:bodyPr vert="horz" wrap="square" lIns="0" tIns="31433"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68104">
              <a:spcBef>
                <a:spcPts val="248"/>
              </a:spcBef>
            </a:pPr>
            <a:r>
              <a:rPr sz="750" spc="-4">
                <a:solidFill>
                  <a:srgbClr val="92D050"/>
                </a:solidFill>
                <a:latin typeface="Arial"/>
                <a:cs typeface="Arial"/>
              </a:rPr>
              <a:t>Channels</a:t>
            </a:r>
            <a:endParaRPr sz="750">
              <a:latin typeface="Arial"/>
              <a:cs typeface="Arial"/>
            </a:endParaRPr>
          </a:p>
          <a:p>
            <a:pPr>
              <a:lnSpc>
                <a:spcPct val="100000"/>
              </a:lnSpc>
            </a:pPr>
            <a:endParaRPr sz="825">
              <a:latin typeface="Times New Roman"/>
              <a:cs typeface="Times New Roman"/>
            </a:endParaRPr>
          </a:p>
          <a:p>
            <a:pPr>
              <a:lnSpc>
                <a:spcPct val="100000"/>
              </a:lnSpc>
            </a:pPr>
            <a:endParaRPr sz="825">
              <a:latin typeface="Times New Roman"/>
              <a:cs typeface="Times New Roman"/>
            </a:endParaRPr>
          </a:p>
          <a:p>
            <a:pPr>
              <a:lnSpc>
                <a:spcPct val="100000"/>
              </a:lnSpc>
            </a:pPr>
            <a:endParaRPr sz="825">
              <a:latin typeface="Times New Roman"/>
              <a:cs typeface="Times New Roman"/>
            </a:endParaRPr>
          </a:p>
          <a:p>
            <a:pPr>
              <a:lnSpc>
                <a:spcPct val="100000"/>
              </a:lnSpc>
            </a:pPr>
            <a:endParaRPr sz="825">
              <a:latin typeface="Times New Roman"/>
              <a:cs typeface="Times New Roman"/>
            </a:endParaRPr>
          </a:p>
          <a:p>
            <a:pPr>
              <a:lnSpc>
                <a:spcPct val="100000"/>
              </a:lnSpc>
            </a:pPr>
            <a:endParaRPr sz="825">
              <a:latin typeface="Times New Roman"/>
              <a:cs typeface="Times New Roman"/>
            </a:endParaRPr>
          </a:p>
          <a:p>
            <a:pPr>
              <a:lnSpc>
                <a:spcPct val="100000"/>
              </a:lnSpc>
            </a:pPr>
            <a:endParaRPr sz="825">
              <a:latin typeface="Times New Roman"/>
              <a:cs typeface="Times New Roman"/>
            </a:endParaRPr>
          </a:p>
          <a:p>
            <a:pPr>
              <a:spcBef>
                <a:spcPts val="4"/>
              </a:spcBef>
            </a:pPr>
            <a:endParaRPr sz="675">
              <a:latin typeface="Times New Roman"/>
              <a:cs typeface="Times New Roman"/>
            </a:endParaRPr>
          </a:p>
          <a:p>
            <a:pPr marL="519589" marR="151448" indent="-364331"/>
            <a:r>
              <a:rPr sz="900" spc="-4">
                <a:latin typeface="Arial"/>
                <a:cs typeface="Arial"/>
              </a:rPr>
              <a:t>How will you promote, sell,  and</a:t>
            </a:r>
            <a:r>
              <a:rPr sz="900" spc="-11">
                <a:latin typeface="Arial"/>
                <a:cs typeface="Arial"/>
              </a:rPr>
              <a:t> </a:t>
            </a:r>
            <a:r>
              <a:rPr sz="900" spc="-4">
                <a:latin typeface="Arial"/>
                <a:cs typeface="Arial"/>
              </a:rPr>
              <a:t>deliver?</a:t>
            </a:r>
            <a:endParaRPr sz="900">
              <a:latin typeface="Arial"/>
              <a:cs typeface="Arial"/>
            </a:endParaRPr>
          </a:p>
        </p:txBody>
      </p:sp>
      <p:sp>
        <p:nvSpPr>
          <p:cNvPr id="16" name="object 15">
            <a:extLst>
              <a:ext uri="{FF2B5EF4-FFF2-40B4-BE49-F238E27FC236}">
                <a16:creationId xmlns:a16="http://schemas.microsoft.com/office/drawing/2014/main" id="{B2CACFFC-BFD1-FFDA-F800-8B18343925EE}"/>
              </a:ext>
            </a:extLst>
          </p:cNvPr>
          <p:cNvSpPr txBox="1"/>
          <p:nvPr/>
        </p:nvSpPr>
        <p:spPr>
          <a:xfrm>
            <a:off x="6055575" y="5086071"/>
            <a:ext cx="4308634" cy="400590"/>
          </a:xfrm>
          <a:prstGeom prst="rect">
            <a:avLst/>
          </a:prstGeom>
          <a:ln w="12953">
            <a:solidFill>
              <a:srgbClr val="92D050"/>
            </a:solidFill>
          </a:ln>
        </p:spPr>
        <p:txBody>
          <a:bodyPr vert="horz" wrap="square" lIns="0" tIns="30956"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68104">
              <a:spcBef>
                <a:spcPts val="244"/>
              </a:spcBef>
            </a:pPr>
            <a:r>
              <a:rPr sz="750" spc="-4">
                <a:solidFill>
                  <a:srgbClr val="92D050"/>
                </a:solidFill>
                <a:latin typeface="Arial"/>
                <a:cs typeface="Arial"/>
              </a:rPr>
              <a:t>Revenue</a:t>
            </a:r>
            <a:endParaRPr sz="750">
              <a:latin typeface="Arial"/>
              <a:cs typeface="Arial"/>
            </a:endParaRPr>
          </a:p>
          <a:p>
            <a:pPr>
              <a:spcBef>
                <a:spcPts val="34"/>
              </a:spcBef>
            </a:pPr>
            <a:endParaRPr sz="750">
              <a:latin typeface="Times New Roman"/>
              <a:cs typeface="Times New Roman"/>
            </a:endParaRPr>
          </a:p>
          <a:p>
            <a:pPr marL="164783"/>
            <a:r>
              <a:rPr sz="900" spc="-4">
                <a:latin typeface="Arial"/>
                <a:cs typeface="Arial"/>
              </a:rPr>
              <a:t>How will the business make money? Are there multiple revenue</a:t>
            </a:r>
            <a:r>
              <a:rPr sz="900" spc="-41">
                <a:latin typeface="Arial"/>
                <a:cs typeface="Arial"/>
              </a:rPr>
              <a:t> </a:t>
            </a:r>
            <a:r>
              <a:rPr sz="900" spc="-4">
                <a:latin typeface="Arial"/>
                <a:cs typeface="Arial"/>
              </a:rPr>
              <a:t>streams?</a:t>
            </a:r>
            <a:endParaRPr sz="900">
              <a:latin typeface="Arial"/>
              <a:cs typeface="Arial"/>
            </a:endParaRPr>
          </a:p>
        </p:txBody>
      </p:sp>
      <p:sp>
        <p:nvSpPr>
          <p:cNvPr id="17" name="object 16">
            <a:extLst>
              <a:ext uri="{FF2B5EF4-FFF2-40B4-BE49-F238E27FC236}">
                <a16:creationId xmlns:a16="http://schemas.microsoft.com/office/drawing/2014/main" id="{51058E75-9537-E9F0-D8D3-009910969A5A}"/>
              </a:ext>
            </a:extLst>
          </p:cNvPr>
          <p:cNvSpPr txBox="1"/>
          <p:nvPr/>
        </p:nvSpPr>
        <p:spPr>
          <a:xfrm>
            <a:off x="1636738" y="5070069"/>
            <a:ext cx="4308634" cy="400590"/>
          </a:xfrm>
          <a:prstGeom prst="rect">
            <a:avLst/>
          </a:prstGeom>
          <a:ln w="12953">
            <a:solidFill>
              <a:srgbClr val="92D050"/>
            </a:solidFill>
          </a:ln>
        </p:spPr>
        <p:txBody>
          <a:bodyPr vert="horz" wrap="square" lIns="0" tIns="30956"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68104">
              <a:spcBef>
                <a:spcPts val="244"/>
              </a:spcBef>
            </a:pPr>
            <a:r>
              <a:rPr sz="750" spc="-4">
                <a:solidFill>
                  <a:srgbClr val="92D050"/>
                </a:solidFill>
                <a:latin typeface="Arial"/>
                <a:cs typeface="Arial"/>
              </a:rPr>
              <a:t>Fixed </a:t>
            </a:r>
            <a:r>
              <a:rPr sz="750">
                <a:solidFill>
                  <a:srgbClr val="92D050"/>
                </a:solidFill>
                <a:latin typeface="Arial"/>
                <a:cs typeface="Arial"/>
              </a:rPr>
              <a:t>and </a:t>
            </a:r>
            <a:r>
              <a:rPr sz="750" spc="-4">
                <a:solidFill>
                  <a:srgbClr val="92D050"/>
                </a:solidFill>
                <a:latin typeface="Arial"/>
                <a:cs typeface="Arial"/>
              </a:rPr>
              <a:t>Variable</a:t>
            </a:r>
            <a:r>
              <a:rPr sz="750" spc="-56">
                <a:solidFill>
                  <a:srgbClr val="92D050"/>
                </a:solidFill>
                <a:latin typeface="Arial"/>
                <a:cs typeface="Arial"/>
              </a:rPr>
              <a:t> </a:t>
            </a:r>
            <a:r>
              <a:rPr sz="750">
                <a:solidFill>
                  <a:srgbClr val="92D050"/>
                </a:solidFill>
                <a:latin typeface="Arial"/>
                <a:cs typeface="Arial"/>
              </a:rPr>
              <a:t>Costs</a:t>
            </a:r>
            <a:endParaRPr sz="750">
              <a:latin typeface="Arial"/>
              <a:cs typeface="Arial"/>
            </a:endParaRPr>
          </a:p>
          <a:p>
            <a:pPr>
              <a:spcBef>
                <a:spcPts val="34"/>
              </a:spcBef>
            </a:pPr>
            <a:endParaRPr sz="750">
              <a:latin typeface="Times New Roman"/>
              <a:cs typeface="Times New Roman"/>
            </a:endParaRPr>
          </a:p>
          <a:p>
            <a:pPr marL="196691"/>
            <a:r>
              <a:rPr sz="900" spc="-4">
                <a:latin typeface="Arial"/>
                <a:cs typeface="Arial"/>
              </a:rPr>
              <a:t>What are necessary expenses for operating your</a:t>
            </a:r>
            <a:r>
              <a:rPr sz="900" spc="-23">
                <a:latin typeface="Arial"/>
                <a:cs typeface="Arial"/>
              </a:rPr>
              <a:t> </a:t>
            </a:r>
            <a:r>
              <a:rPr sz="900" spc="-4">
                <a:latin typeface="Arial"/>
                <a:cs typeface="Arial"/>
              </a:rPr>
              <a:t>business?</a:t>
            </a:r>
            <a:endParaRPr sz="900">
              <a:latin typeface="Arial"/>
              <a:cs typeface="Arial"/>
            </a:endParaRPr>
          </a:p>
        </p:txBody>
      </p:sp>
      <p:sp>
        <p:nvSpPr>
          <p:cNvPr id="18" name="object 17">
            <a:extLst>
              <a:ext uri="{FF2B5EF4-FFF2-40B4-BE49-F238E27FC236}">
                <a16:creationId xmlns:a16="http://schemas.microsoft.com/office/drawing/2014/main" id="{67CB35D5-B7DF-B04C-6ADB-B51220F34876}"/>
              </a:ext>
            </a:extLst>
          </p:cNvPr>
          <p:cNvSpPr txBox="1"/>
          <p:nvPr/>
        </p:nvSpPr>
        <p:spPr>
          <a:xfrm>
            <a:off x="3396958" y="3408718"/>
            <a:ext cx="1666875" cy="1254670"/>
          </a:xfrm>
          <a:prstGeom prst="rect">
            <a:avLst/>
          </a:prstGeom>
          <a:ln w="12953">
            <a:solidFill>
              <a:srgbClr val="92D050"/>
            </a:solidFill>
          </a:ln>
        </p:spPr>
        <p:txBody>
          <a:bodyPr vert="horz" wrap="square" lIns="0" tIns="30956"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67628">
              <a:spcBef>
                <a:spcPts val="244"/>
              </a:spcBef>
            </a:pPr>
            <a:r>
              <a:rPr sz="750" spc="-4">
                <a:solidFill>
                  <a:srgbClr val="92D050"/>
                </a:solidFill>
                <a:latin typeface="Arial"/>
                <a:cs typeface="Arial"/>
              </a:rPr>
              <a:t>Key Resources, Materials,</a:t>
            </a:r>
            <a:r>
              <a:rPr sz="750" spc="-53">
                <a:solidFill>
                  <a:srgbClr val="92D050"/>
                </a:solidFill>
                <a:latin typeface="Arial"/>
                <a:cs typeface="Arial"/>
              </a:rPr>
              <a:t> </a:t>
            </a:r>
            <a:r>
              <a:rPr sz="750" spc="-4">
                <a:solidFill>
                  <a:srgbClr val="92D050"/>
                </a:solidFill>
                <a:latin typeface="Arial"/>
                <a:cs typeface="Arial"/>
              </a:rPr>
              <a:t>Supplies</a:t>
            </a:r>
            <a:endParaRPr sz="750">
              <a:latin typeface="Arial"/>
              <a:cs typeface="Arial"/>
            </a:endParaRPr>
          </a:p>
          <a:p>
            <a:pPr>
              <a:lnSpc>
                <a:spcPct val="100000"/>
              </a:lnSpc>
            </a:pPr>
            <a:endParaRPr sz="825">
              <a:latin typeface="Times New Roman"/>
              <a:cs typeface="Times New Roman"/>
            </a:endParaRPr>
          </a:p>
          <a:p>
            <a:pPr>
              <a:lnSpc>
                <a:spcPct val="100000"/>
              </a:lnSpc>
            </a:pPr>
            <a:endParaRPr sz="825">
              <a:latin typeface="Times New Roman"/>
              <a:cs typeface="Times New Roman"/>
            </a:endParaRPr>
          </a:p>
          <a:p>
            <a:pPr>
              <a:lnSpc>
                <a:spcPct val="100000"/>
              </a:lnSpc>
            </a:pPr>
            <a:endParaRPr sz="825">
              <a:latin typeface="Times New Roman"/>
              <a:cs typeface="Times New Roman"/>
            </a:endParaRPr>
          </a:p>
          <a:p>
            <a:pPr>
              <a:lnSpc>
                <a:spcPct val="100000"/>
              </a:lnSpc>
            </a:pPr>
            <a:endParaRPr sz="825">
              <a:latin typeface="Times New Roman"/>
              <a:cs typeface="Times New Roman"/>
            </a:endParaRPr>
          </a:p>
          <a:p>
            <a:pPr>
              <a:spcBef>
                <a:spcPts val="41"/>
              </a:spcBef>
            </a:pPr>
            <a:endParaRPr sz="1200">
              <a:latin typeface="Times New Roman"/>
              <a:cs typeface="Times New Roman"/>
            </a:endParaRPr>
          </a:p>
          <a:p>
            <a:pPr marL="67628" marR="128111"/>
            <a:r>
              <a:rPr sz="900" spc="-4">
                <a:latin typeface="Arial"/>
                <a:cs typeface="Arial"/>
              </a:rPr>
              <a:t>What unique strategic assets  must the business have </a:t>
            </a:r>
            <a:r>
              <a:rPr sz="900">
                <a:latin typeface="Arial"/>
                <a:cs typeface="Arial"/>
              </a:rPr>
              <a:t>to  </a:t>
            </a:r>
            <a:r>
              <a:rPr sz="900" spc="-4">
                <a:latin typeface="Arial"/>
                <a:cs typeface="Arial"/>
              </a:rPr>
              <a:t>operate?</a:t>
            </a:r>
            <a:endParaRPr sz="900">
              <a:latin typeface="Arial"/>
              <a:cs typeface="Arial"/>
            </a:endParaRPr>
          </a:p>
        </p:txBody>
      </p:sp>
      <p:sp>
        <p:nvSpPr>
          <p:cNvPr id="19" name="object 18">
            <a:extLst>
              <a:ext uri="{FF2B5EF4-FFF2-40B4-BE49-F238E27FC236}">
                <a16:creationId xmlns:a16="http://schemas.microsoft.com/office/drawing/2014/main" id="{8C8F9B78-4293-594A-451E-3662097223F8}"/>
              </a:ext>
            </a:extLst>
          </p:cNvPr>
          <p:cNvSpPr/>
          <p:nvPr/>
        </p:nvSpPr>
        <p:spPr>
          <a:xfrm>
            <a:off x="4685295" y="1802518"/>
            <a:ext cx="323578" cy="405194"/>
          </a:xfrm>
          <a:prstGeom prst="rect">
            <a:avLst/>
          </a:prstGeom>
          <a:blipFill>
            <a:blip r:embed="rId3" cstate="print"/>
            <a:stretch>
              <a:fillRect/>
            </a:stretch>
          </a:blip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20" name="object 19">
            <a:extLst>
              <a:ext uri="{FF2B5EF4-FFF2-40B4-BE49-F238E27FC236}">
                <a16:creationId xmlns:a16="http://schemas.microsoft.com/office/drawing/2014/main" id="{31AB7E47-275F-10B7-6D50-08EB214C471A}"/>
              </a:ext>
            </a:extLst>
          </p:cNvPr>
          <p:cNvSpPr/>
          <p:nvPr/>
        </p:nvSpPr>
        <p:spPr>
          <a:xfrm>
            <a:off x="4704834" y="4495427"/>
            <a:ext cx="304038" cy="405193"/>
          </a:xfrm>
          <a:prstGeom prst="rect">
            <a:avLst/>
          </a:prstGeom>
          <a:blipFill>
            <a:blip r:embed="rId4" cstate="print"/>
            <a:stretch>
              <a:fillRect/>
            </a:stretch>
          </a:blip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21" name="object 20">
            <a:extLst>
              <a:ext uri="{FF2B5EF4-FFF2-40B4-BE49-F238E27FC236}">
                <a16:creationId xmlns:a16="http://schemas.microsoft.com/office/drawing/2014/main" id="{144DD356-CD4B-98C2-7319-6CC7958614C2}"/>
              </a:ext>
            </a:extLst>
          </p:cNvPr>
          <p:cNvSpPr/>
          <p:nvPr/>
        </p:nvSpPr>
        <p:spPr>
          <a:xfrm>
            <a:off x="5660382" y="5125790"/>
            <a:ext cx="244602" cy="258890"/>
          </a:xfrm>
          <a:prstGeom prst="rect">
            <a:avLst/>
          </a:prstGeom>
          <a:blipFill>
            <a:blip r:embed="rId5" cstate="print"/>
            <a:stretch>
              <a:fillRect/>
            </a:stretch>
          </a:blip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22" name="object 21">
            <a:extLst>
              <a:ext uri="{FF2B5EF4-FFF2-40B4-BE49-F238E27FC236}">
                <a16:creationId xmlns:a16="http://schemas.microsoft.com/office/drawing/2014/main" id="{762AEAEC-68A2-19B9-719F-3B0A21583C46}"/>
              </a:ext>
            </a:extLst>
          </p:cNvPr>
          <p:cNvSpPr/>
          <p:nvPr/>
        </p:nvSpPr>
        <p:spPr>
          <a:xfrm>
            <a:off x="10081509" y="5146123"/>
            <a:ext cx="242315" cy="218012"/>
          </a:xfrm>
          <a:prstGeom prst="rect">
            <a:avLst/>
          </a:prstGeom>
          <a:blipFill>
            <a:blip r:embed="rId6" cstate="print"/>
            <a:stretch>
              <a:fillRect/>
            </a:stretch>
          </a:blip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23" name="object 22">
            <a:extLst>
              <a:ext uri="{FF2B5EF4-FFF2-40B4-BE49-F238E27FC236}">
                <a16:creationId xmlns:a16="http://schemas.microsoft.com/office/drawing/2014/main" id="{CBC602AD-661C-B301-7CEC-207212CDE6BD}"/>
              </a:ext>
            </a:extLst>
          </p:cNvPr>
          <p:cNvSpPr/>
          <p:nvPr/>
        </p:nvSpPr>
        <p:spPr>
          <a:xfrm>
            <a:off x="6317609" y="1886530"/>
            <a:ext cx="399479" cy="405193"/>
          </a:xfrm>
          <a:prstGeom prst="rect">
            <a:avLst/>
          </a:prstGeom>
          <a:blipFill>
            <a:blip r:embed="rId7" cstate="print"/>
            <a:stretch>
              <a:fillRect/>
            </a:stretch>
          </a:blip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24" name="object 23">
            <a:extLst>
              <a:ext uri="{FF2B5EF4-FFF2-40B4-BE49-F238E27FC236}">
                <a16:creationId xmlns:a16="http://schemas.microsoft.com/office/drawing/2014/main" id="{4CA52248-DC31-9FC5-C9F7-203418E8C505}"/>
              </a:ext>
            </a:extLst>
          </p:cNvPr>
          <p:cNvSpPr/>
          <p:nvPr/>
        </p:nvSpPr>
        <p:spPr>
          <a:xfrm>
            <a:off x="8162936" y="3462727"/>
            <a:ext cx="390380" cy="292607"/>
          </a:xfrm>
          <a:prstGeom prst="rect">
            <a:avLst/>
          </a:prstGeom>
          <a:blipFill>
            <a:blip r:embed="rId8" cstate="print"/>
            <a:stretch>
              <a:fillRect/>
            </a:stretch>
          </a:blip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25" name="object 24">
            <a:extLst>
              <a:ext uri="{FF2B5EF4-FFF2-40B4-BE49-F238E27FC236}">
                <a16:creationId xmlns:a16="http://schemas.microsoft.com/office/drawing/2014/main" id="{7405A9C3-A3A6-AEC3-29B8-48EBA3FE4597}"/>
              </a:ext>
            </a:extLst>
          </p:cNvPr>
          <p:cNvSpPr/>
          <p:nvPr/>
        </p:nvSpPr>
        <p:spPr>
          <a:xfrm>
            <a:off x="8218377" y="1802518"/>
            <a:ext cx="296648" cy="326326"/>
          </a:xfrm>
          <a:prstGeom prst="rect">
            <a:avLst/>
          </a:prstGeom>
          <a:blipFill>
            <a:blip r:embed="rId9" cstate="print"/>
            <a:stretch>
              <a:fillRect/>
            </a:stretch>
          </a:blip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26" name="object 25">
            <a:extLst>
              <a:ext uri="{FF2B5EF4-FFF2-40B4-BE49-F238E27FC236}">
                <a16:creationId xmlns:a16="http://schemas.microsoft.com/office/drawing/2014/main" id="{54022660-7B8A-5C5E-BD59-96EF9A2C460C}"/>
              </a:ext>
            </a:extLst>
          </p:cNvPr>
          <p:cNvSpPr/>
          <p:nvPr/>
        </p:nvSpPr>
        <p:spPr>
          <a:xfrm>
            <a:off x="10052977" y="1802518"/>
            <a:ext cx="301707" cy="418338"/>
          </a:xfrm>
          <a:prstGeom prst="rect">
            <a:avLst/>
          </a:prstGeom>
          <a:blipFill>
            <a:blip r:embed="rId10" cstate="print"/>
            <a:stretch>
              <a:fillRect/>
            </a:stretch>
          </a:blip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27" name="object 26">
            <a:extLst>
              <a:ext uri="{FF2B5EF4-FFF2-40B4-BE49-F238E27FC236}">
                <a16:creationId xmlns:a16="http://schemas.microsoft.com/office/drawing/2014/main" id="{24DEF355-FBE5-49DD-01A9-E54F3EBBF82B}"/>
              </a:ext>
            </a:extLst>
          </p:cNvPr>
          <p:cNvSpPr/>
          <p:nvPr/>
        </p:nvSpPr>
        <p:spPr>
          <a:xfrm>
            <a:off x="2968663" y="4498285"/>
            <a:ext cx="301707" cy="418337"/>
          </a:xfrm>
          <a:prstGeom prst="rect">
            <a:avLst/>
          </a:prstGeom>
          <a:blipFill>
            <a:blip r:embed="rId10" cstate="print"/>
            <a:stretch>
              <a:fillRect/>
            </a:stretch>
          </a:blip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28" name="object 27">
            <a:extLst>
              <a:ext uri="{FF2B5EF4-FFF2-40B4-BE49-F238E27FC236}">
                <a16:creationId xmlns:a16="http://schemas.microsoft.com/office/drawing/2014/main" id="{697AA2A5-443B-03D2-C918-E73498B8679C}"/>
              </a:ext>
            </a:extLst>
          </p:cNvPr>
          <p:cNvSpPr/>
          <p:nvPr/>
        </p:nvSpPr>
        <p:spPr>
          <a:xfrm>
            <a:off x="2680583" y="4409131"/>
            <a:ext cx="309753" cy="418337"/>
          </a:xfrm>
          <a:prstGeom prst="rect">
            <a:avLst/>
          </a:prstGeom>
          <a:blipFill>
            <a:blip r:embed="rId11" cstate="print"/>
            <a:stretch>
              <a:fillRect/>
            </a:stretch>
          </a:blip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29" name="object 28">
            <a:extLst>
              <a:ext uri="{FF2B5EF4-FFF2-40B4-BE49-F238E27FC236}">
                <a16:creationId xmlns:a16="http://schemas.microsoft.com/office/drawing/2014/main" id="{D99818BB-374D-1A7F-1D23-4EB3A9B90895}"/>
              </a:ext>
            </a:extLst>
          </p:cNvPr>
          <p:cNvSpPr/>
          <p:nvPr/>
        </p:nvSpPr>
        <p:spPr>
          <a:xfrm>
            <a:off x="2481699" y="4480568"/>
            <a:ext cx="309182" cy="418337"/>
          </a:xfrm>
          <a:prstGeom prst="rect">
            <a:avLst/>
          </a:prstGeom>
          <a:blipFill>
            <a:blip r:embed="rId11" cstate="print"/>
            <a:stretch>
              <a:fillRect/>
            </a:stretch>
          </a:blip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30" name="object 29">
            <a:extLst>
              <a:ext uri="{FF2B5EF4-FFF2-40B4-BE49-F238E27FC236}">
                <a16:creationId xmlns:a16="http://schemas.microsoft.com/office/drawing/2014/main" id="{C650D38B-C6A8-9346-C614-9E41B2C5DAA9}"/>
              </a:ext>
            </a:extLst>
          </p:cNvPr>
          <p:cNvSpPr/>
          <p:nvPr/>
        </p:nvSpPr>
        <p:spPr>
          <a:xfrm>
            <a:off x="2336539" y="1267024"/>
            <a:ext cx="7216616" cy="565309"/>
          </a:xfrm>
          <a:custGeom>
            <a:avLst/>
            <a:gdLst/>
            <a:ahLst/>
            <a:cxnLst/>
            <a:rect l="l" t="t" r="r" b="b"/>
            <a:pathLst>
              <a:path w="9622155" h="753744">
                <a:moveTo>
                  <a:pt x="0" y="0"/>
                </a:moveTo>
                <a:lnTo>
                  <a:pt x="9621774" y="0"/>
                </a:lnTo>
                <a:lnTo>
                  <a:pt x="9621774" y="753618"/>
                </a:lnTo>
                <a:lnTo>
                  <a:pt x="0" y="753618"/>
                </a:lnTo>
                <a:lnTo>
                  <a:pt x="0" y="0"/>
                </a:lnTo>
                <a:close/>
              </a:path>
            </a:pathLst>
          </a:custGeom>
          <a:solidFill>
            <a:srgbClr val="FFFFFF">
              <a:alpha val="41958"/>
            </a:srgbClr>
          </a:solid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31" name="object 30">
            <a:extLst>
              <a:ext uri="{FF2B5EF4-FFF2-40B4-BE49-F238E27FC236}">
                <a16:creationId xmlns:a16="http://schemas.microsoft.com/office/drawing/2014/main" id="{FE6C8A51-D8DB-A180-54F5-997A0127305F}"/>
              </a:ext>
            </a:extLst>
          </p:cNvPr>
          <p:cNvSpPr txBox="1"/>
          <p:nvPr/>
        </p:nvSpPr>
        <p:spPr>
          <a:xfrm>
            <a:off x="2639704" y="1268372"/>
            <a:ext cx="6826231" cy="340478"/>
          </a:xfrm>
          <a:prstGeom prst="rect">
            <a:avLst/>
          </a:prstGeom>
        </p:spPr>
        <p:txBody>
          <a:bodyPr vert="horz" wrap="square" lIns="0" tIns="9525"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Bef>
                <a:spcPts val="75"/>
              </a:spcBef>
            </a:pPr>
            <a:r>
              <a:rPr sz="1350" b="1" spc="-4">
                <a:latin typeface="Montserrat"/>
                <a:cs typeface="Arial"/>
              </a:rPr>
              <a:t>Use the Business </a:t>
            </a:r>
            <a:r>
              <a:rPr sz="1350" b="1">
                <a:latin typeface="Montserrat"/>
                <a:cs typeface="Arial"/>
              </a:rPr>
              <a:t>Model </a:t>
            </a:r>
            <a:r>
              <a:rPr sz="1350" b="1" spc="-4">
                <a:latin typeface="Montserrat"/>
                <a:cs typeface="Arial"/>
              </a:rPr>
              <a:t>Canvas to start expanding </a:t>
            </a:r>
            <a:r>
              <a:rPr sz="1350" b="1">
                <a:latin typeface="Montserrat"/>
                <a:cs typeface="Arial"/>
              </a:rPr>
              <a:t>your </a:t>
            </a:r>
            <a:r>
              <a:rPr sz="1350" b="1" spc="-4">
                <a:latin typeface="Montserrat"/>
                <a:cs typeface="Arial"/>
              </a:rPr>
              <a:t>business</a:t>
            </a:r>
            <a:r>
              <a:rPr sz="1350" b="1" spc="30">
                <a:latin typeface="Montserrat"/>
                <a:cs typeface="Arial"/>
              </a:rPr>
              <a:t> </a:t>
            </a:r>
            <a:r>
              <a:rPr sz="1350" b="1" spc="-4">
                <a:latin typeface="Montserrat"/>
                <a:cs typeface="Arial"/>
              </a:rPr>
              <a:t>ideas.</a:t>
            </a:r>
            <a:endParaRPr lang="en-US" sz="1350" b="1">
              <a:latin typeface="Montserrat"/>
              <a:cs typeface="Arial"/>
            </a:endParaRPr>
          </a:p>
          <a:p>
            <a:pPr algn="ctr">
              <a:spcBef>
                <a:spcPts val="11"/>
              </a:spcBef>
            </a:pPr>
            <a:r>
              <a:rPr sz="800" b="1" u="sng" spc="-4">
                <a:solidFill>
                  <a:srgbClr val="0562C1"/>
                </a:solidFill>
                <a:uFill>
                  <a:solidFill>
                    <a:srgbClr val="0562C1"/>
                  </a:solidFill>
                </a:uFill>
                <a:latin typeface="Montserrat"/>
                <a:cs typeface="Arial"/>
                <a:hlinkClick r:id="rId12"/>
              </a:rPr>
              <a:t>https://www.youtube.com/watch?v=QoAOzMTLP5s</a:t>
            </a:r>
            <a:endParaRPr sz="800" b="1">
              <a:latin typeface="Montserrat"/>
              <a:cs typeface="Arial"/>
            </a:endParaRPr>
          </a:p>
        </p:txBody>
      </p:sp>
      <p:sp>
        <p:nvSpPr>
          <p:cNvPr id="33" name="object 33">
            <a:extLst>
              <a:ext uri="{FF2B5EF4-FFF2-40B4-BE49-F238E27FC236}">
                <a16:creationId xmlns:a16="http://schemas.microsoft.com/office/drawing/2014/main" id="{CE2BBBD8-D6CF-7D35-88E4-B849212490C8}"/>
              </a:ext>
            </a:extLst>
          </p:cNvPr>
          <p:cNvSpPr/>
          <p:nvPr/>
        </p:nvSpPr>
        <p:spPr>
          <a:xfrm>
            <a:off x="5170321" y="3397289"/>
            <a:ext cx="1656398" cy="1584960"/>
          </a:xfrm>
          <a:custGeom>
            <a:avLst/>
            <a:gdLst/>
            <a:ahLst/>
            <a:cxnLst/>
            <a:rect l="l" t="t" r="r" b="b"/>
            <a:pathLst>
              <a:path w="2208529" h="2113279">
                <a:moveTo>
                  <a:pt x="0" y="0"/>
                </a:moveTo>
                <a:lnTo>
                  <a:pt x="2208276" y="0"/>
                </a:lnTo>
                <a:lnTo>
                  <a:pt x="2208276" y="2113026"/>
                </a:lnTo>
                <a:lnTo>
                  <a:pt x="0" y="2113026"/>
                </a:lnTo>
                <a:lnTo>
                  <a:pt x="0" y="0"/>
                </a:lnTo>
                <a:close/>
              </a:path>
            </a:pathLst>
          </a:custGeom>
          <a:solidFill>
            <a:srgbClr val="FFFFFF"/>
          </a:solidFill>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34" name="object 34">
            <a:extLst>
              <a:ext uri="{FF2B5EF4-FFF2-40B4-BE49-F238E27FC236}">
                <a16:creationId xmlns:a16="http://schemas.microsoft.com/office/drawing/2014/main" id="{2EE84BD8-9C3E-B5BC-C412-D9F952E129AD}"/>
              </a:ext>
            </a:extLst>
          </p:cNvPr>
          <p:cNvSpPr/>
          <p:nvPr/>
        </p:nvSpPr>
        <p:spPr>
          <a:xfrm>
            <a:off x="5170321" y="3397289"/>
            <a:ext cx="1656398" cy="1584960"/>
          </a:xfrm>
          <a:custGeom>
            <a:avLst/>
            <a:gdLst/>
            <a:ahLst/>
            <a:cxnLst/>
            <a:rect l="l" t="t" r="r" b="b"/>
            <a:pathLst>
              <a:path w="2208529" h="2113279">
                <a:moveTo>
                  <a:pt x="0" y="0"/>
                </a:moveTo>
                <a:lnTo>
                  <a:pt x="2208276" y="0"/>
                </a:lnTo>
                <a:lnTo>
                  <a:pt x="2208276" y="2113026"/>
                </a:lnTo>
                <a:lnTo>
                  <a:pt x="0" y="2113026"/>
                </a:lnTo>
                <a:lnTo>
                  <a:pt x="0" y="0"/>
                </a:lnTo>
                <a:close/>
              </a:path>
            </a:pathLst>
          </a:custGeom>
          <a:ln w="12954">
            <a:solidFill>
              <a:srgbClr val="92D050"/>
            </a:solidFill>
          </a:ln>
        </p:spPr>
        <p:txBody>
          <a:bodyPr wrap="square" lIns="0" tIns="0" rIns="0" bIns="0" rtlCol="0"/>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sz="1350"/>
          </a:p>
        </p:txBody>
      </p:sp>
      <p:sp>
        <p:nvSpPr>
          <p:cNvPr id="35" name="object 35">
            <a:extLst>
              <a:ext uri="{FF2B5EF4-FFF2-40B4-BE49-F238E27FC236}">
                <a16:creationId xmlns:a16="http://schemas.microsoft.com/office/drawing/2014/main" id="{336225C6-0C99-7C55-9161-96F283341EF9}"/>
              </a:ext>
            </a:extLst>
          </p:cNvPr>
          <p:cNvSpPr txBox="1"/>
          <p:nvPr/>
        </p:nvSpPr>
        <p:spPr>
          <a:xfrm>
            <a:off x="5238740" y="3419063"/>
            <a:ext cx="1329214" cy="125034"/>
          </a:xfrm>
          <a:prstGeom prst="rect">
            <a:avLst/>
          </a:prstGeom>
        </p:spPr>
        <p:txBody>
          <a:bodyPr vert="horz" wrap="square" lIns="0" tIns="9525"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Bef>
                <a:spcPts val="75"/>
              </a:spcBef>
            </a:pPr>
            <a:r>
              <a:rPr sz="750" spc="-4">
                <a:solidFill>
                  <a:srgbClr val="92D050"/>
                </a:solidFill>
                <a:latin typeface="Arial"/>
                <a:cs typeface="Arial"/>
              </a:rPr>
              <a:t>Corporate Social</a:t>
            </a:r>
            <a:r>
              <a:rPr sz="750" spc="-56">
                <a:solidFill>
                  <a:srgbClr val="92D050"/>
                </a:solidFill>
                <a:latin typeface="Arial"/>
                <a:cs typeface="Arial"/>
              </a:rPr>
              <a:t> </a:t>
            </a:r>
            <a:r>
              <a:rPr sz="750" spc="-4">
                <a:solidFill>
                  <a:srgbClr val="92D050"/>
                </a:solidFill>
                <a:latin typeface="Arial"/>
                <a:cs typeface="Arial"/>
              </a:rPr>
              <a:t>Responsibility</a:t>
            </a:r>
            <a:endParaRPr sz="750">
              <a:latin typeface="Arial"/>
              <a:cs typeface="Arial"/>
            </a:endParaRPr>
          </a:p>
        </p:txBody>
      </p:sp>
      <p:sp>
        <p:nvSpPr>
          <p:cNvPr id="36" name="object 36">
            <a:extLst>
              <a:ext uri="{FF2B5EF4-FFF2-40B4-BE49-F238E27FC236}">
                <a16:creationId xmlns:a16="http://schemas.microsoft.com/office/drawing/2014/main" id="{59DED952-E272-95E2-9009-BDC71CA8F48C}"/>
              </a:ext>
            </a:extLst>
          </p:cNvPr>
          <p:cNvSpPr txBox="1"/>
          <p:nvPr/>
        </p:nvSpPr>
        <p:spPr>
          <a:xfrm>
            <a:off x="5238741" y="3761391"/>
            <a:ext cx="1498759" cy="984950"/>
          </a:xfrm>
          <a:prstGeom prst="rect">
            <a:avLst/>
          </a:prstGeom>
        </p:spPr>
        <p:txBody>
          <a:bodyPr vert="horz" wrap="square" lIns="0" tIns="9525"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R="59531">
              <a:spcBef>
                <a:spcPts val="75"/>
              </a:spcBef>
            </a:pPr>
            <a:r>
              <a:rPr sz="900" spc="-4">
                <a:latin typeface="Arial"/>
                <a:cs typeface="Arial"/>
              </a:rPr>
              <a:t>Will you be using the Test of  Disclosure </a:t>
            </a:r>
            <a:r>
              <a:rPr sz="900">
                <a:latin typeface="Arial"/>
                <a:cs typeface="Arial"/>
              </a:rPr>
              <a:t>to </a:t>
            </a:r>
            <a:r>
              <a:rPr sz="900" spc="-4">
                <a:latin typeface="Arial"/>
                <a:cs typeface="Arial"/>
              </a:rPr>
              <a:t>ensure your  business will be</a:t>
            </a:r>
            <a:r>
              <a:rPr sz="900" spc="-30">
                <a:latin typeface="Arial"/>
                <a:cs typeface="Arial"/>
              </a:rPr>
              <a:t> </a:t>
            </a:r>
            <a:r>
              <a:rPr sz="900" spc="-4">
                <a:latin typeface="Arial"/>
                <a:cs typeface="Arial"/>
              </a:rPr>
              <a:t>ethical?</a:t>
            </a:r>
            <a:endParaRPr sz="900">
              <a:latin typeface="Arial"/>
              <a:cs typeface="Arial"/>
            </a:endParaRPr>
          </a:p>
          <a:p>
            <a:pPr>
              <a:lnSpc>
                <a:spcPct val="100000"/>
              </a:lnSpc>
            </a:pPr>
            <a:endParaRPr sz="938">
              <a:latin typeface="Times New Roman"/>
              <a:cs typeface="Times New Roman"/>
            </a:endParaRPr>
          </a:p>
          <a:p>
            <a:pPr marR="3810"/>
            <a:r>
              <a:rPr sz="900" spc="-4">
                <a:latin typeface="Arial"/>
                <a:cs typeface="Arial"/>
              </a:rPr>
              <a:t>Are you considering affiliating  your business with </a:t>
            </a:r>
            <a:r>
              <a:rPr sz="900">
                <a:latin typeface="Arial"/>
                <a:cs typeface="Arial"/>
              </a:rPr>
              <a:t>a  </a:t>
            </a:r>
            <a:r>
              <a:rPr sz="900" spc="-4">
                <a:latin typeface="Arial"/>
                <a:cs typeface="Arial"/>
              </a:rPr>
              <a:t>charitable</a:t>
            </a:r>
            <a:r>
              <a:rPr sz="900" spc="-23">
                <a:latin typeface="Arial"/>
                <a:cs typeface="Arial"/>
              </a:rPr>
              <a:t> </a:t>
            </a:r>
            <a:r>
              <a:rPr sz="900" spc="-4">
                <a:latin typeface="Arial"/>
                <a:cs typeface="Arial"/>
              </a:rPr>
              <a:t>organisation?</a:t>
            </a:r>
            <a:endParaRPr sz="900">
              <a:latin typeface="Arial"/>
              <a:cs typeface="Arial"/>
            </a:endParaRPr>
          </a:p>
        </p:txBody>
      </p:sp>
    </p:spTree>
    <p:extLst>
      <p:ext uri="{BB962C8B-B14F-4D97-AF65-F5344CB8AC3E}">
        <p14:creationId xmlns:p14="http://schemas.microsoft.com/office/powerpoint/2010/main" val="35765356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624425" cy="657225"/>
          </a:xfrm>
        </p:spPr>
        <p:txBody>
          <a:bodyPr lIns="91440" tIns="45720" rIns="91440" bIns="45720" anchor="t"/>
          <a:lstStyle/>
          <a:p>
            <a:r>
              <a:rPr lang="en-US"/>
              <a:t>Business Model Canvas</a:t>
            </a:r>
          </a:p>
        </p:txBody>
      </p:sp>
      <p:sp>
        <p:nvSpPr>
          <p:cNvPr id="5" name="TextBox 4">
            <a:extLst>
              <a:ext uri="{FF2B5EF4-FFF2-40B4-BE49-F238E27FC236}">
                <a16:creationId xmlns:a16="http://schemas.microsoft.com/office/drawing/2014/main" id="{8D3C0F25-E1DC-B494-5F53-19962050D6E9}"/>
              </a:ext>
            </a:extLst>
          </p:cNvPr>
          <p:cNvSpPr txBox="1"/>
          <p:nvPr/>
        </p:nvSpPr>
        <p:spPr>
          <a:xfrm>
            <a:off x="3304282" y="2286324"/>
            <a:ext cx="5630214"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CA" sz="3200" b="1">
                <a:solidFill>
                  <a:schemeClr val="accent3"/>
                </a:solidFill>
                <a:latin typeface="Montserrat"/>
                <a:cs typeface="Segoe UI"/>
              </a:rPr>
              <a:t>Lean Business Start-Up</a:t>
            </a:r>
            <a:endParaRPr lang="en-US" sz="3200">
              <a:solidFill>
                <a:schemeClr val="accent3"/>
              </a:solidFill>
            </a:endParaRPr>
          </a:p>
          <a:p>
            <a:pPr algn="ctr"/>
            <a:endParaRPr lang="en-CA" b="1">
              <a:solidFill>
                <a:srgbClr val="285F74"/>
              </a:solidFill>
              <a:latin typeface="Montserrat"/>
              <a:cs typeface="Segoe UI"/>
            </a:endParaRPr>
          </a:p>
          <a:p>
            <a:pPr algn="ctr"/>
            <a:r>
              <a:rPr lang="en-CA" sz="2400" b="1">
                <a:solidFill>
                  <a:srgbClr val="285F74"/>
                </a:solidFill>
                <a:latin typeface="Montserrat"/>
                <a:cs typeface="Segoe UI"/>
              </a:rPr>
              <a:t>Build – Measure – Learn </a:t>
            </a:r>
          </a:p>
          <a:p>
            <a:pPr algn="ctr"/>
            <a:endParaRPr lang="en-US">
              <a:solidFill>
                <a:srgbClr val="285F74"/>
              </a:solidFill>
              <a:latin typeface="Montserrat"/>
              <a:cs typeface="Segoe UI"/>
            </a:endParaRPr>
          </a:p>
        </p:txBody>
      </p:sp>
      <p:pic>
        <p:nvPicPr>
          <p:cNvPr id="4" name="Picture 3" descr="Icon&#10;&#10;Description automatically generated">
            <a:extLst>
              <a:ext uri="{FF2B5EF4-FFF2-40B4-BE49-F238E27FC236}">
                <a16:creationId xmlns:a16="http://schemas.microsoft.com/office/drawing/2014/main" id="{DF88B775-529E-7C9B-D4DC-63CAFB6C4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8636" y="3296681"/>
            <a:ext cx="1143739" cy="1142723"/>
          </a:xfrm>
          <a:prstGeom prst="rect">
            <a:avLst/>
          </a:prstGeom>
        </p:spPr>
      </p:pic>
      <p:pic>
        <p:nvPicPr>
          <p:cNvPr id="7" name="Picture 6" descr="Icon&#10;&#10;Description automatically generated">
            <a:extLst>
              <a:ext uri="{FF2B5EF4-FFF2-40B4-BE49-F238E27FC236}">
                <a16:creationId xmlns:a16="http://schemas.microsoft.com/office/drawing/2014/main" id="{9AEC534F-1E4B-E700-52B4-49A691522B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7930" y="3336338"/>
            <a:ext cx="1143739" cy="1143739"/>
          </a:xfrm>
          <a:prstGeom prst="rect">
            <a:avLst/>
          </a:prstGeom>
        </p:spPr>
      </p:pic>
      <p:pic>
        <p:nvPicPr>
          <p:cNvPr id="9" name="Picture 8" descr="Icon&#10;&#10;Description automatically generated">
            <a:extLst>
              <a:ext uri="{FF2B5EF4-FFF2-40B4-BE49-F238E27FC236}">
                <a16:creationId xmlns:a16="http://schemas.microsoft.com/office/drawing/2014/main" id="{A8C4D340-B7EC-AAE5-39D6-DD1A2879EF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6483" y="3334334"/>
            <a:ext cx="1143739" cy="1143739"/>
          </a:xfrm>
          <a:prstGeom prst="rect">
            <a:avLst/>
          </a:prstGeom>
        </p:spPr>
      </p:pic>
    </p:spTree>
    <p:extLst>
      <p:ext uri="{BB962C8B-B14F-4D97-AF65-F5344CB8AC3E}">
        <p14:creationId xmlns:p14="http://schemas.microsoft.com/office/powerpoint/2010/main" val="40860990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5994612" cy="657225"/>
          </a:xfrm>
        </p:spPr>
        <p:txBody>
          <a:bodyPr lIns="91440" tIns="45720" rIns="91440" bIns="45720" anchor="t"/>
          <a:lstStyle/>
          <a:p>
            <a:r>
              <a:rPr lang="en-US"/>
              <a:t>Build, Measure, Learn</a:t>
            </a:r>
          </a:p>
        </p:txBody>
      </p:sp>
      <p:sp>
        <p:nvSpPr>
          <p:cNvPr id="4" name="TextBox 3">
            <a:extLst>
              <a:ext uri="{FF2B5EF4-FFF2-40B4-BE49-F238E27FC236}">
                <a16:creationId xmlns:a16="http://schemas.microsoft.com/office/drawing/2014/main" id="{194A0ED0-235C-B039-290B-05E3FD8D016C}"/>
              </a:ext>
            </a:extLst>
          </p:cNvPr>
          <p:cNvSpPr txBox="1"/>
          <p:nvPr/>
        </p:nvSpPr>
        <p:spPr>
          <a:xfrm>
            <a:off x="3339921" y="1815921"/>
            <a:ext cx="563021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CA">
                <a:cs typeface="Segoe UI"/>
              </a:rPr>
              <a:t>There are three important steps in creating and maintaining a successful venture: </a:t>
            </a:r>
            <a:endParaRPr lang="en-CA" b="1">
              <a:cs typeface="Segoe UI"/>
            </a:endParaRPr>
          </a:p>
          <a:p>
            <a:pPr algn="ctr"/>
            <a:endParaRPr lang="en-CA">
              <a:solidFill>
                <a:srgbClr val="285F74"/>
              </a:solidFill>
              <a:latin typeface="Montserrat"/>
              <a:cs typeface="Segoe UI"/>
            </a:endParaRPr>
          </a:p>
          <a:p>
            <a:pPr algn="ctr"/>
            <a:endParaRPr lang="en-CA">
              <a:solidFill>
                <a:srgbClr val="285F74"/>
              </a:solidFill>
              <a:latin typeface="Montserrat"/>
              <a:cs typeface="Segoe UI"/>
            </a:endParaRPr>
          </a:p>
          <a:p>
            <a:pPr algn="ctr"/>
            <a:endParaRPr lang="en-US">
              <a:solidFill>
                <a:srgbClr val="285F74"/>
              </a:solidFill>
              <a:latin typeface="Montserrat"/>
              <a:cs typeface="Segoe UI"/>
            </a:endParaRPr>
          </a:p>
        </p:txBody>
      </p:sp>
      <p:sp>
        <p:nvSpPr>
          <p:cNvPr id="7" name="Oval 6">
            <a:extLst>
              <a:ext uri="{FF2B5EF4-FFF2-40B4-BE49-F238E27FC236}">
                <a16:creationId xmlns:a16="http://schemas.microsoft.com/office/drawing/2014/main" id="{FD1B2755-4232-CB88-6C98-E0DFCEA2D2E3}"/>
              </a:ext>
            </a:extLst>
          </p:cNvPr>
          <p:cNvSpPr/>
          <p:nvPr/>
        </p:nvSpPr>
        <p:spPr>
          <a:xfrm>
            <a:off x="6754968" y="4195292"/>
            <a:ext cx="1202026" cy="12020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Measure</a:t>
            </a:r>
          </a:p>
        </p:txBody>
      </p:sp>
      <p:sp>
        <p:nvSpPr>
          <p:cNvPr id="9" name="Oval 8">
            <a:extLst>
              <a:ext uri="{FF2B5EF4-FFF2-40B4-BE49-F238E27FC236}">
                <a16:creationId xmlns:a16="http://schemas.microsoft.com/office/drawing/2014/main" id="{C53B3B32-540C-ECCD-CBAE-B728678023F1}"/>
              </a:ext>
            </a:extLst>
          </p:cNvPr>
          <p:cNvSpPr/>
          <p:nvPr/>
        </p:nvSpPr>
        <p:spPr>
          <a:xfrm>
            <a:off x="5552940" y="2993264"/>
            <a:ext cx="1202026" cy="12020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Build</a:t>
            </a:r>
          </a:p>
        </p:txBody>
      </p:sp>
      <p:sp>
        <p:nvSpPr>
          <p:cNvPr id="10" name="Oval 9">
            <a:extLst>
              <a:ext uri="{FF2B5EF4-FFF2-40B4-BE49-F238E27FC236}">
                <a16:creationId xmlns:a16="http://schemas.microsoft.com/office/drawing/2014/main" id="{A54B822A-0111-7AD7-8E7A-F2DAF230AA58}"/>
              </a:ext>
            </a:extLst>
          </p:cNvPr>
          <p:cNvSpPr/>
          <p:nvPr/>
        </p:nvSpPr>
        <p:spPr>
          <a:xfrm>
            <a:off x="4350912" y="4195292"/>
            <a:ext cx="1202026" cy="12020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Learn</a:t>
            </a:r>
          </a:p>
        </p:txBody>
      </p:sp>
      <p:cxnSp>
        <p:nvCxnSpPr>
          <p:cNvPr id="11" name="Straight Arrow Connector 10">
            <a:extLst>
              <a:ext uri="{FF2B5EF4-FFF2-40B4-BE49-F238E27FC236}">
                <a16:creationId xmlns:a16="http://schemas.microsoft.com/office/drawing/2014/main" id="{C51D5D28-FC49-608A-39A9-F786EEFEC8B5}"/>
              </a:ext>
            </a:extLst>
          </p:cNvPr>
          <p:cNvCxnSpPr/>
          <p:nvPr/>
        </p:nvCxnSpPr>
        <p:spPr>
          <a:xfrm>
            <a:off x="6683196" y="3994732"/>
            <a:ext cx="270457" cy="32411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4724FC8-9471-AA55-1166-0827DA505497}"/>
              </a:ext>
            </a:extLst>
          </p:cNvPr>
          <p:cNvCxnSpPr>
            <a:cxnSpLocks/>
          </p:cNvCxnSpPr>
          <p:nvPr/>
        </p:nvCxnSpPr>
        <p:spPr>
          <a:xfrm flipV="1">
            <a:off x="5352380" y="4029076"/>
            <a:ext cx="324118" cy="2554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32B1F35-0A5C-D4A1-5B3B-0DF7CA0FA5F8}"/>
              </a:ext>
            </a:extLst>
          </p:cNvPr>
          <p:cNvCxnSpPr>
            <a:cxnSpLocks/>
          </p:cNvCxnSpPr>
          <p:nvPr/>
        </p:nvCxnSpPr>
        <p:spPr>
          <a:xfrm flipH="1">
            <a:off x="5547710" y="5228957"/>
            <a:ext cx="1221344" cy="214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descr="Icon&#10;&#10;Description automatically generated">
            <a:extLst>
              <a:ext uri="{FF2B5EF4-FFF2-40B4-BE49-F238E27FC236}">
                <a16:creationId xmlns:a16="http://schemas.microsoft.com/office/drawing/2014/main" id="{3BEDE286-1A01-BDE2-95CC-644E223FCA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2281" y="4357970"/>
            <a:ext cx="1143739" cy="1142723"/>
          </a:xfrm>
          <a:prstGeom prst="rect">
            <a:avLst/>
          </a:prstGeom>
        </p:spPr>
      </p:pic>
      <p:pic>
        <p:nvPicPr>
          <p:cNvPr id="8" name="Picture 7" descr="Icon&#10;&#10;Description automatically generated">
            <a:extLst>
              <a:ext uri="{FF2B5EF4-FFF2-40B4-BE49-F238E27FC236}">
                <a16:creationId xmlns:a16="http://schemas.microsoft.com/office/drawing/2014/main" id="{A5701D73-2E43-0EC4-A7F0-D430B343A1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2175" y="2657727"/>
            <a:ext cx="1143739" cy="1143739"/>
          </a:xfrm>
          <a:prstGeom prst="rect">
            <a:avLst/>
          </a:prstGeom>
        </p:spPr>
      </p:pic>
      <p:pic>
        <p:nvPicPr>
          <p:cNvPr id="15" name="Picture 14" descr="Icon&#10;&#10;Description automatically generated">
            <a:extLst>
              <a:ext uri="{FF2B5EF4-FFF2-40B4-BE49-F238E27FC236}">
                <a16:creationId xmlns:a16="http://schemas.microsoft.com/office/drawing/2014/main" id="{02E1874D-65A8-0634-9149-0ACE069BC7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2628" y="4332123"/>
            <a:ext cx="1143739" cy="1143739"/>
          </a:xfrm>
          <a:prstGeom prst="rect">
            <a:avLst/>
          </a:prstGeom>
        </p:spPr>
      </p:pic>
    </p:spTree>
    <p:extLst>
      <p:ext uri="{BB962C8B-B14F-4D97-AF65-F5344CB8AC3E}">
        <p14:creationId xmlns:p14="http://schemas.microsoft.com/office/powerpoint/2010/main" val="22079950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D8129860-A4B7-C10A-FB2B-131797B1C776}"/>
              </a:ext>
            </a:extLst>
          </p:cNvPr>
          <p:cNvSpPr/>
          <p:nvPr/>
        </p:nvSpPr>
        <p:spPr>
          <a:xfrm>
            <a:off x="5241700" y="1673180"/>
            <a:ext cx="1620589" cy="16098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t>Build</a:t>
            </a:r>
          </a:p>
        </p:txBody>
      </p:sp>
      <p:sp>
        <p:nvSpPr>
          <p:cNvPr id="6" name="Text Placeholder 1">
            <a:extLst>
              <a:ext uri="{FF2B5EF4-FFF2-40B4-BE49-F238E27FC236}">
                <a16:creationId xmlns:a16="http://schemas.microsoft.com/office/drawing/2014/main" id="{E1D0548F-CA0F-A66E-B44F-7388B88CF030}"/>
              </a:ext>
            </a:extLst>
          </p:cNvPr>
          <p:cNvSpPr txBox="1">
            <a:spLocks/>
          </p:cNvSpPr>
          <p:nvPr/>
        </p:nvSpPr>
        <p:spPr>
          <a:xfrm>
            <a:off x="1182847" y="388832"/>
            <a:ext cx="5994612" cy="657225"/>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4000" b="0" i="0" kern="1200">
                <a:solidFill>
                  <a:srgbClr val="46B17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Build, Measure, Learn</a:t>
            </a:r>
          </a:p>
        </p:txBody>
      </p:sp>
      <p:sp>
        <p:nvSpPr>
          <p:cNvPr id="7" name="TextBox 6">
            <a:extLst>
              <a:ext uri="{FF2B5EF4-FFF2-40B4-BE49-F238E27FC236}">
                <a16:creationId xmlns:a16="http://schemas.microsoft.com/office/drawing/2014/main" id="{7446A9C2-3460-A8EE-B811-D5509257B441}"/>
              </a:ext>
            </a:extLst>
          </p:cNvPr>
          <p:cNvSpPr txBox="1"/>
          <p:nvPr/>
        </p:nvSpPr>
        <p:spPr>
          <a:xfrm>
            <a:off x="4700789" y="3702676"/>
            <a:ext cx="3402169"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ü"/>
            </a:pPr>
            <a:r>
              <a:rPr lang="en-US"/>
              <a:t>Form the company</a:t>
            </a:r>
          </a:p>
          <a:p>
            <a:endParaRPr lang="en-US"/>
          </a:p>
          <a:p>
            <a:pPr marL="285750" indent="-285750">
              <a:buFont typeface="Wingdings"/>
              <a:buChar char="ü"/>
            </a:pPr>
            <a:r>
              <a:rPr lang="en-US"/>
              <a:t>Create a team </a:t>
            </a:r>
          </a:p>
          <a:p>
            <a:endParaRPr lang="en-US"/>
          </a:p>
          <a:p>
            <a:pPr marL="285750" indent="-285750">
              <a:buFont typeface="Wingdings"/>
              <a:buChar char="ü"/>
            </a:pPr>
            <a:r>
              <a:rPr lang="en-US"/>
              <a:t>Make a product/service</a:t>
            </a:r>
          </a:p>
        </p:txBody>
      </p:sp>
      <p:pic>
        <p:nvPicPr>
          <p:cNvPr id="8" name="Picture 7" descr="Icon&#10;&#10;Description automatically generated">
            <a:extLst>
              <a:ext uri="{FF2B5EF4-FFF2-40B4-BE49-F238E27FC236}">
                <a16:creationId xmlns:a16="http://schemas.microsoft.com/office/drawing/2014/main" id="{E70C27D2-5C49-267E-9CDF-45D849FAC8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2975" y="1489327"/>
            <a:ext cx="1994639" cy="1981939"/>
          </a:xfrm>
          <a:prstGeom prst="rect">
            <a:avLst/>
          </a:prstGeom>
        </p:spPr>
      </p:pic>
    </p:spTree>
    <p:extLst>
      <p:ext uri="{BB962C8B-B14F-4D97-AF65-F5344CB8AC3E}">
        <p14:creationId xmlns:p14="http://schemas.microsoft.com/office/powerpoint/2010/main" val="11206815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D8129860-A4B7-C10A-FB2B-131797B1C776}"/>
              </a:ext>
            </a:extLst>
          </p:cNvPr>
          <p:cNvSpPr/>
          <p:nvPr/>
        </p:nvSpPr>
        <p:spPr>
          <a:xfrm>
            <a:off x="5241700" y="1673180"/>
            <a:ext cx="1620589" cy="16098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t>Measure</a:t>
            </a:r>
          </a:p>
        </p:txBody>
      </p:sp>
      <p:sp>
        <p:nvSpPr>
          <p:cNvPr id="6" name="Text Placeholder 1">
            <a:extLst>
              <a:ext uri="{FF2B5EF4-FFF2-40B4-BE49-F238E27FC236}">
                <a16:creationId xmlns:a16="http://schemas.microsoft.com/office/drawing/2014/main" id="{E1D0548F-CA0F-A66E-B44F-7388B88CF030}"/>
              </a:ext>
            </a:extLst>
          </p:cNvPr>
          <p:cNvSpPr txBox="1">
            <a:spLocks/>
          </p:cNvSpPr>
          <p:nvPr/>
        </p:nvSpPr>
        <p:spPr>
          <a:xfrm>
            <a:off x="1182847" y="388832"/>
            <a:ext cx="5994612" cy="657225"/>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4000" b="0" i="0" kern="1200">
                <a:solidFill>
                  <a:srgbClr val="46B17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Build, Measure, Learn</a:t>
            </a:r>
          </a:p>
        </p:txBody>
      </p:sp>
      <p:sp>
        <p:nvSpPr>
          <p:cNvPr id="7" name="TextBox 6">
            <a:extLst>
              <a:ext uri="{FF2B5EF4-FFF2-40B4-BE49-F238E27FC236}">
                <a16:creationId xmlns:a16="http://schemas.microsoft.com/office/drawing/2014/main" id="{7446A9C2-3460-A8EE-B811-D5509257B441}"/>
              </a:ext>
            </a:extLst>
          </p:cNvPr>
          <p:cNvSpPr txBox="1"/>
          <p:nvPr/>
        </p:nvSpPr>
        <p:spPr>
          <a:xfrm>
            <a:off x="4271493" y="3702675"/>
            <a:ext cx="475445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How many sales are being made?</a:t>
            </a:r>
          </a:p>
          <a:p>
            <a:endParaRPr lang="en-US"/>
          </a:p>
          <a:p>
            <a:r>
              <a:rPr lang="en-US"/>
              <a:t>How efficient is production?</a:t>
            </a:r>
          </a:p>
          <a:p>
            <a:endParaRPr lang="en-US"/>
          </a:p>
          <a:p>
            <a:r>
              <a:rPr lang="en-US"/>
              <a:t>How effective are our employees?</a:t>
            </a:r>
          </a:p>
        </p:txBody>
      </p:sp>
      <p:pic>
        <p:nvPicPr>
          <p:cNvPr id="2" name="Picture 2" descr="Icon&#10;&#10;Description automatically generated">
            <a:extLst>
              <a:ext uri="{FF2B5EF4-FFF2-40B4-BE49-F238E27FC236}">
                <a16:creationId xmlns:a16="http://schemas.microsoft.com/office/drawing/2014/main" id="{96476AA6-CD5B-C163-13CE-A5EE47E5E9C1}"/>
              </a:ext>
            </a:extLst>
          </p:cNvPr>
          <p:cNvPicPr>
            <a:picLocks noChangeAspect="1"/>
          </p:cNvPicPr>
          <p:nvPr/>
        </p:nvPicPr>
        <p:blipFill>
          <a:blip r:embed="rId3"/>
          <a:stretch>
            <a:fillRect/>
          </a:stretch>
        </p:blipFill>
        <p:spPr>
          <a:xfrm>
            <a:off x="6657975" y="1489075"/>
            <a:ext cx="1981200" cy="1981200"/>
          </a:xfrm>
          <a:prstGeom prst="rect">
            <a:avLst/>
          </a:prstGeom>
        </p:spPr>
      </p:pic>
    </p:spTree>
    <p:extLst>
      <p:ext uri="{BB962C8B-B14F-4D97-AF65-F5344CB8AC3E}">
        <p14:creationId xmlns:p14="http://schemas.microsoft.com/office/powerpoint/2010/main" val="13469611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D8129860-A4B7-C10A-FB2B-131797B1C776}"/>
              </a:ext>
            </a:extLst>
          </p:cNvPr>
          <p:cNvSpPr/>
          <p:nvPr/>
        </p:nvSpPr>
        <p:spPr>
          <a:xfrm>
            <a:off x="5241700" y="1673180"/>
            <a:ext cx="1620589" cy="16098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t>Learn</a:t>
            </a:r>
          </a:p>
        </p:txBody>
      </p:sp>
      <p:sp>
        <p:nvSpPr>
          <p:cNvPr id="6" name="Text Placeholder 1">
            <a:extLst>
              <a:ext uri="{FF2B5EF4-FFF2-40B4-BE49-F238E27FC236}">
                <a16:creationId xmlns:a16="http://schemas.microsoft.com/office/drawing/2014/main" id="{E1D0548F-CA0F-A66E-B44F-7388B88CF030}"/>
              </a:ext>
            </a:extLst>
          </p:cNvPr>
          <p:cNvSpPr txBox="1">
            <a:spLocks/>
          </p:cNvSpPr>
          <p:nvPr/>
        </p:nvSpPr>
        <p:spPr>
          <a:xfrm>
            <a:off x="1182847" y="388832"/>
            <a:ext cx="5994612" cy="657225"/>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4000" b="0" i="0" kern="1200">
                <a:solidFill>
                  <a:srgbClr val="46B17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Build, Measure, Learn</a:t>
            </a:r>
          </a:p>
        </p:txBody>
      </p:sp>
      <p:sp>
        <p:nvSpPr>
          <p:cNvPr id="7" name="TextBox 6">
            <a:extLst>
              <a:ext uri="{FF2B5EF4-FFF2-40B4-BE49-F238E27FC236}">
                <a16:creationId xmlns:a16="http://schemas.microsoft.com/office/drawing/2014/main" id="{7446A9C2-3460-A8EE-B811-D5509257B441}"/>
              </a:ext>
            </a:extLst>
          </p:cNvPr>
          <p:cNvSpPr txBox="1"/>
          <p:nvPr/>
        </p:nvSpPr>
        <p:spPr>
          <a:xfrm>
            <a:off x="3960254" y="3627548"/>
            <a:ext cx="427149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What can we take from what we've measured?</a:t>
            </a:r>
          </a:p>
          <a:p>
            <a:pPr algn="ctr"/>
            <a:endParaRPr lang="en-US"/>
          </a:p>
          <a:p>
            <a:pPr algn="ctr"/>
            <a:r>
              <a:rPr lang="en-US"/>
              <a:t>How do we improve?</a:t>
            </a:r>
          </a:p>
          <a:p>
            <a:pPr algn="ctr"/>
            <a:endParaRPr lang="en-US"/>
          </a:p>
          <a:p>
            <a:pPr algn="ctr"/>
            <a:r>
              <a:rPr lang="en-US"/>
              <a:t>What is working, what's not?</a:t>
            </a:r>
          </a:p>
          <a:p>
            <a:endParaRPr lang="en-US"/>
          </a:p>
        </p:txBody>
      </p:sp>
      <p:pic>
        <p:nvPicPr>
          <p:cNvPr id="2" name="Picture 2" descr="A picture containing text, night sky&#10;&#10;Description automatically generated">
            <a:extLst>
              <a:ext uri="{FF2B5EF4-FFF2-40B4-BE49-F238E27FC236}">
                <a16:creationId xmlns:a16="http://schemas.microsoft.com/office/drawing/2014/main" id="{39FD40AB-17E6-1D98-F4EA-7B9EADA36E01}"/>
              </a:ext>
            </a:extLst>
          </p:cNvPr>
          <p:cNvPicPr>
            <a:picLocks noChangeAspect="1"/>
          </p:cNvPicPr>
          <p:nvPr/>
        </p:nvPicPr>
        <p:blipFill>
          <a:blip r:embed="rId3"/>
          <a:stretch>
            <a:fillRect/>
          </a:stretch>
        </p:blipFill>
        <p:spPr>
          <a:xfrm>
            <a:off x="6654800" y="1485900"/>
            <a:ext cx="1981200" cy="1981200"/>
          </a:xfrm>
          <a:prstGeom prst="rect">
            <a:avLst/>
          </a:prstGeom>
        </p:spPr>
      </p:pic>
    </p:spTree>
    <p:extLst>
      <p:ext uri="{BB962C8B-B14F-4D97-AF65-F5344CB8AC3E}">
        <p14:creationId xmlns:p14="http://schemas.microsoft.com/office/powerpoint/2010/main" val="29863600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5940950" cy="657225"/>
          </a:xfrm>
        </p:spPr>
        <p:txBody>
          <a:bodyPr lIns="91440" tIns="45720" rIns="91440" bIns="45720" anchor="t"/>
          <a:lstStyle/>
          <a:p>
            <a:r>
              <a:rPr lang="en-US">
                <a:ea typeface="+mj-lt"/>
                <a:cs typeface="+mj-lt"/>
              </a:rPr>
              <a:t>Build, Measure, Learn</a:t>
            </a:r>
            <a:endParaRPr lang="en-US"/>
          </a:p>
        </p:txBody>
      </p:sp>
      <p:sp>
        <p:nvSpPr>
          <p:cNvPr id="3" name="TextBox 2">
            <a:extLst>
              <a:ext uri="{FF2B5EF4-FFF2-40B4-BE49-F238E27FC236}">
                <a16:creationId xmlns:a16="http://schemas.microsoft.com/office/drawing/2014/main" id="{174DA1FF-9A8E-E2FB-AD4E-E4A09575D9D7}"/>
              </a:ext>
            </a:extLst>
          </p:cNvPr>
          <p:cNvSpPr txBox="1"/>
          <p:nvPr/>
        </p:nvSpPr>
        <p:spPr>
          <a:xfrm>
            <a:off x="3943439" y="2082084"/>
            <a:ext cx="4475408"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t>A successful company is one that is constantly </a:t>
            </a:r>
          </a:p>
          <a:p>
            <a:pPr algn="ctr"/>
            <a:r>
              <a:rPr lang="en-US" sz="3200"/>
              <a:t>re-evaluating itself</a:t>
            </a:r>
          </a:p>
        </p:txBody>
      </p:sp>
      <p:pic>
        <p:nvPicPr>
          <p:cNvPr id="5" name="Picture 4" descr="A picture containing flag&#10;&#10;Description automatically generated">
            <a:extLst>
              <a:ext uri="{FF2B5EF4-FFF2-40B4-BE49-F238E27FC236}">
                <a16:creationId xmlns:a16="http://schemas.microsoft.com/office/drawing/2014/main" id="{96EB5CF0-8298-8C9F-1EEE-1A7462AC9E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60000">
            <a:off x="6919380" y="1307667"/>
            <a:ext cx="1511023" cy="1512039"/>
          </a:xfrm>
          <a:prstGeom prst="rect">
            <a:avLst/>
          </a:prstGeom>
        </p:spPr>
      </p:pic>
      <p:pic>
        <p:nvPicPr>
          <p:cNvPr id="6" name="Picture 5" descr="A picture containing flag&#10;&#10;Description automatically generated">
            <a:extLst>
              <a:ext uri="{FF2B5EF4-FFF2-40B4-BE49-F238E27FC236}">
                <a16:creationId xmlns:a16="http://schemas.microsoft.com/office/drawing/2014/main" id="{A22F65C5-DF77-4475-BAC8-B34E0B7A53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500000" flipV="1">
            <a:off x="3492462" y="3219457"/>
            <a:ext cx="1041123" cy="1040661"/>
          </a:xfrm>
          <a:prstGeom prst="rect">
            <a:avLst/>
          </a:prstGeom>
        </p:spPr>
      </p:pic>
    </p:spTree>
    <p:extLst>
      <p:ext uri="{BB962C8B-B14F-4D97-AF65-F5344CB8AC3E}">
        <p14:creationId xmlns:p14="http://schemas.microsoft.com/office/powerpoint/2010/main" val="20722083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5940950" cy="657225"/>
          </a:xfrm>
        </p:spPr>
        <p:txBody>
          <a:bodyPr lIns="91440" tIns="45720" rIns="91440" bIns="45720" anchor="t"/>
          <a:lstStyle/>
          <a:p>
            <a:r>
              <a:rPr lang="en-US">
                <a:ea typeface="+mj-lt"/>
                <a:cs typeface="+mj-lt"/>
              </a:rPr>
              <a:t>Build, Measure, Learn</a:t>
            </a:r>
            <a:endParaRPr lang="en-US"/>
          </a:p>
        </p:txBody>
      </p:sp>
      <p:sp>
        <p:nvSpPr>
          <p:cNvPr id="3" name="TextBox 2">
            <a:extLst>
              <a:ext uri="{FF2B5EF4-FFF2-40B4-BE49-F238E27FC236}">
                <a16:creationId xmlns:a16="http://schemas.microsoft.com/office/drawing/2014/main" id="{174DA1FF-9A8E-E2FB-AD4E-E4A09575D9D7}"/>
              </a:ext>
            </a:extLst>
          </p:cNvPr>
          <p:cNvSpPr txBox="1"/>
          <p:nvPr/>
        </p:nvSpPr>
        <p:spPr>
          <a:xfrm>
            <a:off x="1556197" y="1760112"/>
            <a:ext cx="6385774"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By following </a:t>
            </a:r>
            <a:r>
              <a:rPr lang="en-US" sz="2000" b="1"/>
              <a:t>Build – Measure – Learn</a:t>
            </a:r>
            <a:r>
              <a:rPr lang="en-US" sz="2000"/>
              <a:t>, you'll be able to adapt quicker and keep your customers happy! </a:t>
            </a:r>
            <a:endParaRPr lang="en-US" sz="3200"/>
          </a:p>
        </p:txBody>
      </p:sp>
      <p:sp>
        <p:nvSpPr>
          <p:cNvPr id="5" name="Oval 4">
            <a:extLst>
              <a:ext uri="{FF2B5EF4-FFF2-40B4-BE49-F238E27FC236}">
                <a16:creationId xmlns:a16="http://schemas.microsoft.com/office/drawing/2014/main" id="{24C514D8-EBC2-199A-43F4-2363341FDCA9}"/>
              </a:ext>
            </a:extLst>
          </p:cNvPr>
          <p:cNvSpPr/>
          <p:nvPr/>
        </p:nvSpPr>
        <p:spPr>
          <a:xfrm>
            <a:off x="6754968" y="4195292"/>
            <a:ext cx="1202026" cy="12020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Measure</a:t>
            </a:r>
          </a:p>
        </p:txBody>
      </p:sp>
      <p:sp>
        <p:nvSpPr>
          <p:cNvPr id="7" name="Oval 6">
            <a:extLst>
              <a:ext uri="{FF2B5EF4-FFF2-40B4-BE49-F238E27FC236}">
                <a16:creationId xmlns:a16="http://schemas.microsoft.com/office/drawing/2014/main" id="{46A9EB09-86BB-04BA-DBB6-6871E2D9616B}"/>
              </a:ext>
            </a:extLst>
          </p:cNvPr>
          <p:cNvSpPr/>
          <p:nvPr/>
        </p:nvSpPr>
        <p:spPr>
          <a:xfrm>
            <a:off x="5552940" y="2993264"/>
            <a:ext cx="1202026" cy="12020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Build</a:t>
            </a:r>
          </a:p>
        </p:txBody>
      </p:sp>
      <p:sp>
        <p:nvSpPr>
          <p:cNvPr id="9" name="Oval 8">
            <a:extLst>
              <a:ext uri="{FF2B5EF4-FFF2-40B4-BE49-F238E27FC236}">
                <a16:creationId xmlns:a16="http://schemas.microsoft.com/office/drawing/2014/main" id="{90638B06-9C40-D6FF-FF6F-66BF8584CF27}"/>
              </a:ext>
            </a:extLst>
          </p:cNvPr>
          <p:cNvSpPr/>
          <p:nvPr/>
        </p:nvSpPr>
        <p:spPr>
          <a:xfrm>
            <a:off x="4350912" y="4195292"/>
            <a:ext cx="1202026" cy="12020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t>Learn</a:t>
            </a:r>
          </a:p>
        </p:txBody>
      </p:sp>
      <p:cxnSp>
        <p:nvCxnSpPr>
          <p:cNvPr id="11" name="Straight Arrow Connector 10">
            <a:extLst>
              <a:ext uri="{FF2B5EF4-FFF2-40B4-BE49-F238E27FC236}">
                <a16:creationId xmlns:a16="http://schemas.microsoft.com/office/drawing/2014/main" id="{7732183D-3889-4E74-9D3D-CCCA0B019E53}"/>
              </a:ext>
            </a:extLst>
          </p:cNvPr>
          <p:cNvCxnSpPr/>
          <p:nvPr/>
        </p:nvCxnSpPr>
        <p:spPr>
          <a:xfrm>
            <a:off x="6683196" y="3994732"/>
            <a:ext cx="270457" cy="32411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31EBD9F-DED1-C9A1-6701-A9460CD10383}"/>
              </a:ext>
            </a:extLst>
          </p:cNvPr>
          <p:cNvCxnSpPr>
            <a:cxnSpLocks/>
          </p:cNvCxnSpPr>
          <p:nvPr/>
        </p:nvCxnSpPr>
        <p:spPr>
          <a:xfrm flipV="1">
            <a:off x="5352380" y="4029076"/>
            <a:ext cx="324118" cy="2554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95B86DA-1AA5-95EC-3871-14FFBEE97222}"/>
              </a:ext>
            </a:extLst>
          </p:cNvPr>
          <p:cNvCxnSpPr>
            <a:cxnSpLocks/>
          </p:cNvCxnSpPr>
          <p:nvPr/>
        </p:nvCxnSpPr>
        <p:spPr>
          <a:xfrm flipH="1">
            <a:off x="5547710" y="5228957"/>
            <a:ext cx="1221344" cy="214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descr="Icon&#10;&#10;Description automatically generated">
            <a:extLst>
              <a:ext uri="{FF2B5EF4-FFF2-40B4-BE49-F238E27FC236}">
                <a16:creationId xmlns:a16="http://schemas.microsoft.com/office/drawing/2014/main" id="{72A25080-6484-F3A7-5383-B7C9D17D4E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2281" y="4357970"/>
            <a:ext cx="1143739" cy="1142723"/>
          </a:xfrm>
          <a:prstGeom prst="rect">
            <a:avLst/>
          </a:prstGeom>
        </p:spPr>
      </p:pic>
      <p:pic>
        <p:nvPicPr>
          <p:cNvPr id="10" name="Picture 9" descr="Icon&#10;&#10;Description automatically generated">
            <a:extLst>
              <a:ext uri="{FF2B5EF4-FFF2-40B4-BE49-F238E27FC236}">
                <a16:creationId xmlns:a16="http://schemas.microsoft.com/office/drawing/2014/main" id="{A2155C9C-89D1-B1D1-73A3-CFC37A25E9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2175" y="2657727"/>
            <a:ext cx="1143739" cy="1143739"/>
          </a:xfrm>
          <a:prstGeom prst="rect">
            <a:avLst/>
          </a:prstGeom>
        </p:spPr>
      </p:pic>
      <p:pic>
        <p:nvPicPr>
          <p:cNvPr id="14" name="Picture 13" descr="Icon&#10;&#10;Description automatically generated">
            <a:extLst>
              <a:ext uri="{FF2B5EF4-FFF2-40B4-BE49-F238E27FC236}">
                <a16:creationId xmlns:a16="http://schemas.microsoft.com/office/drawing/2014/main" id="{C5B40B1A-D440-0EEB-5129-2D6E4BD61C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2628" y="4332123"/>
            <a:ext cx="1143739" cy="1143739"/>
          </a:xfrm>
          <a:prstGeom prst="rect">
            <a:avLst/>
          </a:prstGeom>
        </p:spPr>
      </p:pic>
    </p:spTree>
    <p:extLst>
      <p:ext uri="{BB962C8B-B14F-4D97-AF65-F5344CB8AC3E}">
        <p14:creationId xmlns:p14="http://schemas.microsoft.com/office/powerpoint/2010/main" val="1691723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434640" cy="657225"/>
          </a:xfrm>
        </p:spPr>
        <p:txBody>
          <a:bodyPr lIns="91440" tIns="45720" rIns="91440" bIns="45720" anchor="t"/>
          <a:lstStyle/>
          <a:p>
            <a:r>
              <a:rPr lang="en-US"/>
              <a:t>Business Model Canvas</a:t>
            </a:r>
          </a:p>
        </p:txBody>
      </p:sp>
      <p:sp>
        <p:nvSpPr>
          <p:cNvPr id="3" name="TextBox 2">
            <a:extLst>
              <a:ext uri="{FF2B5EF4-FFF2-40B4-BE49-F238E27FC236}">
                <a16:creationId xmlns:a16="http://schemas.microsoft.com/office/drawing/2014/main" id="{7240C345-A0C7-4CD4-B8D1-348487222D93}"/>
              </a:ext>
            </a:extLst>
          </p:cNvPr>
          <p:cNvSpPr txBox="1"/>
          <p:nvPr/>
        </p:nvSpPr>
        <p:spPr>
          <a:xfrm>
            <a:off x="4232319" y="3040309"/>
            <a:ext cx="726153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6"/>
                </a:solidFill>
              </a:rPr>
              <a:t>Business Model Canvas – The Lean Playbook</a:t>
            </a:r>
            <a:r>
              <a:rPr lang="en-US">
                <a:solidFill>
                  <a:srgbClr val="74BE45"/>
                </a:solidFill>
              </a:rPr>
              <a:t> </a:t>
            </a:r>
            <a:r>
              <a:rPr lang="en-US">
                <a:solidFill>
                  <a:schemeClr val="accent3"/>
                </a:solidFill>
              </a:rPr>
              <a:t>video: </a:t>
            </a:r>
            <a:r>
              <a:rPr lang="en-US">
                <a:solidFill>
                  <a:schemeClr val="accent3"/>
                </a:solidFill>
                <a:cs typeface="Segoe UI"/>
                <a:hlinkClick r:id="rId3">
                  <a:extLst>
                    <a:ext uri="{A12FA001-AC4F-418D-AE19-62706E023703}">
                      <ahyp:hlinkClr xmlns:ahyp="http://schemas.microsoft.com/office/drawing/2018/hyperlinkcolor" val="tx"/>
                    </a:ext>
                  </a:extLst>
                </a:hlinkClick>
              </a:rPr>
              <a:t>https://youtu.be/PIXmx03sCpU</a:t>
            </a:r>
            <a:r>
              <a:rPr lang="en-US">
                <a:solidFill>
                  <a:schemeClr val="accent3"/>
                </a:solidFill>
              </a:rPr>
              <a:t>  </a:t>
            </a:r>
          </a:p>
        </p:txBody>
      </p:sp>
      <p:pic>
        <p:nvPicPr>
          <p:cNvPr id="5" name="Picture 4" descr="Icon&#10;&#10;Description automatically generated">
            <a:extLst>
              <a:ext uri="{FF2B5EF4-FFF2-40B4-BE49-F238E27FC236}">
                <a16:creationId xmlns:a16="http://schemas.microsoft.com/office/drawing/2014/main" id="{C3E4D5F2-4F06-4BBB-B750-DFCEAC245C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2491" y="1435109"/>
            <a:ext cx="3213839" cy="3212823"/>
          </a:xfrm>
          <a:prstGeom prst="rect">
            <a:avLst/>
          </a:prstGeom>
        </p:spPr>
      </p:pic>
    </p:spTree>
    <p:extLst>
      <p:ext uri="{BB962C8B-B14F-4D97-AF65-F5344CB8AC3E}">
        <p14:creationId xmlns:p14="http://schemas.microsoft.com/office/powerpoint/2010/main" val="24134336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Company Mission</a:t>
            </a:r>
          </a:p>
        </p:txBody>
      </p:sp>
      <p:sp>
        <p:nvSpPr>
          <p:cNvPr id="3" name="TextBox 2">
            <a:extLst>
              <a:ext uri="{FF2B5EF4-FFF2-40B4-BE49-F238E27FC236}">
                <a16:creationId xmlns:a16="http://schemas.microsoft.com/office/drawing/2014/main" id="{4BCD9810-A959-707B-8F0C-E3602BA6E0E6}"/>
              </a:ext>
            </a:extLst>
          </p:cNvPr>
          <p:cNvSpPr txBox="1"/>
          <p:nvPr/>
        </p:nvSpPr>
        <p:spPr>
          <a:xfrm>
            <a:off x="1644203" y="1719330"/>
            <a:ext cx="754058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a:cs typeface="Segoe UI"/>
              </a:rPr>
              <a:t>A company’s mission statement is their opportunity to define the company’s goals, ethics, culture, and norms for decision-making. </a:t>
            </a:r>
            <a:r>
              <a:rPr lang="en-US">
                <a:cs typeface="Segoe UI"/>
              </a:rPr>
              <a:t>​</a:t>
            </a:r>
          </a:p>
          <a:p>
            <a:r>
              <a:rPr lang="en-CA">
                <a:cs typeface="Segoe UI"/>
              </a:rPr>
              <a:t>​</a:t>
            </a:r>
          </a:p>
          <a:p>
            <a:r>
              <a:rPr lang="en-CA">
                <a:cs typeface="Segoe UI"/>
              </a:rPr>
              <a:t>The best mission statements define a company’s goals in </a:t>
            </a:r>
            <a:r>
              <a:rPr lang="en-CA" b="1">
                <a:cs typeface="Segoe UI"/>
              </a:rPr>
              <a:t>at least three dimensions</a:t>
            </a:r>
            <a:r>
              <a:rPr lang="en-CA">
                <a:cs typeface="Segoe UI"/>
              </a:rPr>
              <a:t>: </a:t>
            </a:r>
            <a:r>
              <a:rPr lang="en-US">
                <a:cs typeface="Segoe UI"/>
              </a:rPr>
              <a:t>​</a:t>
            </a:r>
          </a:p>
          <a:p>
            <a:pPr marL="342900" indent="-342900">
              <a:buAutoNum type="arabicPeriod"/>
            </a:pPr>
            <a:r>
              <a:rPr lang="en-CA">
                <a:cs typeface="Arial"/>
              </a:rPr>
              <a:t>What the company does for its customers</a:t>
            </a:r>
            <a:r>
              <a:rPr lang="en-US">
                <a:cs typeface="Arial"/>
              </a:rPr>
              <a:t>​</a:t>
            </a:r>
          </a:p>
          <a:p>
            <a:pPr marL="342900" indent="-342900">
              <a:buAutoNum type="arabicPeriod"/>
            </a:pPr>
            <a:r>
              <a:rPr lang="en-CA">
                <a:cs typeface="Arial"/>
              </a:rPr>
              <a:t>What it does for its employees</a:t>
            </a:r>
            <a:r>
              <a:rPr lang="en-US">
                <a:cs typeface="Arial"/>
              </a:rPr>
              <a:t>​</a:t>
            </a:r>
          </a:p>
          <a:p>
            <a:pPr marL="342900" indent="-342900">
              <a:buAutoNum type="arabicPeriod"/>
            </a:pPr>
            <a:r>
              <a:rPr lang="en-CA">
                <a:cs typeface="Arial"/>
              </a:rPr>
              <a:t>What it does for its owners</a:t>
            </a:r>
            <a:r>
              <a:rPr lang="en-US">
                <a:cs typeface="Arial"/>
              </a:rPr>
              <a:t>​</a:t>
            </a:r>
          </a:p>
          <a:p>
            <a:endParaRPr lang="en-CA">
              <a:cs typeface="Arial"/>
            </a:endParaRPr>
          </a:p>
        </p:txBody>
      </p:sp>
      <p:pic>
        <p:nvPicPr>
          <p:cNvPr id="5" name="Picture 4" descr="Logo&#10;&#10;Description automatically generated">
            <a:extLst>
              <a:ext uri="{FF2B5EF4-FFF2-40B4-BE49-F238E27FC236}">
                <a16:creationId xmlns:a16="http://schemas.microsoft.com/office/drawing/2014/main" id="{022811CE-6A6E-CF3B-AEA9-D10D5C8E72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6017" y="4077298"/>
            <a:ext cx="1143739" cy="1143739"/>
          </a:xfrm>
          <a:prstGeom prst="rect">
            <a:avLst/>
          </a:prstGeom>
        </p:spPr>
      </p:pic>
      <p:sp>
        <p:nvSpPr>
          <p:cNvPr id="6" name="TextBox 5">
            <a:extLst>
              <a:ext uri="{FF2B5EF4-FFF2-40B4-BE49-F238E27FC236}">
                <a16:creationId xmlns:a16="http://schemas.microsoft.com/office/drawing/2014/main" id="{825FE957-763D-E66C-E14D-90FECE70538A}"/>
              </a:ext>
            </a:extLst>
          </p:cNvPr>
          <p:cNvSpPr txBox="1"/>
          <p:nvPr/>
        </p:nvSpPr>
        <p:spPr>
          <a:xfrm>
            <a:off x="2783457" y="4321834"/>
            <a:ext cx="642380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a:t>Other mission statements also include what the company does for its community and for the world.</a:t>
            </a:r>
            <a:endParaRPr lang="en-US"/>
          </a:p>
        </p:txBody>
      </p:sp>
    </p:spTree>
    <p:extLst>
      <p:ext uri="{BB962C8B-B14F-4D97-AF65-F5344CB8AC3E}">
        <p14:creationId xmlns:p14="http://schemas.microsoft.com/office/powerpoint/2010/main" val="17745073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Venture Funding </a:t>
            </a:r>
          </a:p>
        </p:txBody>
      </p:sp>
      <p:pic>
        <p:nvPicPr>
          <p:cNvPr id="6" name="Picture 5" descr="Shape&#10;&#10;Description automatically generated">
            <a:extLst>
              <a:ext uri="{FF2B5EF4-FFF2-40B4-BE49-F238E27FC236}">
                <a16:creationId xmlns:a16="http://schemas.microsoft.com/office/drawing/2014/main" id="{67A78418-87C3-8527-E5BE-E441D12EE4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6844" y="2027166"/>
            <a:ext cx="3632637" cy="3611171"/>
          </a:xfrm>
          <a:prstGeom prst="rect">
            <a:avLst/>
          </a:prstGeom>
        </p:spPr>
      </p:pic>
      <p:pic>
        <p:nvPicPr>
          <p:cNvPr id="8" name="Picture 7" descr="Logo&#10;&#10;Description automatically generated">
            <a:extLst>
              <a:ext uri="{FF2B5EF4-FFF2-40B4-BE49-F238E27FC236}">
                <a16:creationId xmlns:a16="http://schemas.microsoft.com/office/drawing/2014/main" id="{6CF60D49-9976-57E5-0899-E247B7987C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2915" y="1567797"/>
            <a:ext cx="2054976" cy="2077457"/>
          </a:xfrm>
          <a:prstGeom prst="rect">
            <a:avLst/>
          </a:prstGeom>
        </p:spPr>
      </p:pic>
      <p:pic>
        <p:nvPicPr>
          <p:cNvPr id="10" name="Picture 9" descr="Icon&#10;&#10;Description automatically generated">
            <a:extLst>
              <a:ext uri="{FF2B5EF4-FFF2-40B4-BE49-F238E27FC236}">
                <a16:creationId xmlns:a16="http://schemas.microsoft.com/office/drawing/2014/main" id="{7ED16723-F84E-6261-03C2-982A54AC06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2368" y="1478441"/>
            <a:ext cx="2206245" cy="2174049"/>
          </a:xfrm>
          <a:prstGeom prst="rect">
            <a:avLst/>
          </a:prstGeom>
        </p:spPr>
      </p:pic>
    </p:spTree>
    <p:extLst>
      <p:ext uri="{BB962C8B-B14F-4D97-AF65-F5344CB8AC3E}">
        <p14:creationId xmlns:p14="http://schemas.microsoft.com/office/powerpoint/2010/main" val="39621682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Venture Funding</a:t>
            </a:r>
          </a:p>
        </p:txBody>
      </p:sp>
      <p:sp>
        <p:nvSpPr>
          <p:cNvPr id="3" name="TextBox 1">
            <a:extLst>
              <a:ext uri="{FF2B5EF4-FFF2-40B4-BE49-F238E27FC236}">
                <a16:creationId xmlns:a16="http://schemas.microsoft.com/office/drawing/2014/main" id="{FD410183-B252-E014-E227-E6D790E4D8A6}"/>
              </a:ext>
            </a:extLst>
          </p:cNvPr>
          <p:cNvSpPr txBox="1"/>
          <p:nvPr/>
        </p:nvSpPr>
        <p:spPr>
          <a:xfrm>
            <a:off x="4351794" y="2774129"/>
            <a:ext cx="5530403" cy="1200329"/>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kumimoji="0" lang="en-CA" sz="2400" i="0" u="none" strike="noStrike" kern="1200" cap="none" spc="0" normalizeH="0" baseline="0" noProof="0">
                <a:ln>
                  <a:noFill/>
                </a:ln>
                <a:solidFill>
                  <a:schemeClr val="accent6"/>
                </a:solidFill>
                <a:effectLst/>
                <a:uLnTx/>
                <a:uFillTx/>
                <a:latin typeface="Montserrat"/>
              </a:rPr>
              <a:t>JA Companies typically gain </a:t>
            </a:r>
            <a:endParaRPr lang="en-CA" sz="2400">
              <a:solidFill>
                <a:schemeClr val="accent6"/>
              </a:solidFill>
              <a:latin typeface="Montserrat"/>
            </a:endParaRPr>
          </a:p>
          <a:p>
            <a:pPr>
              <a:defRPr/>
            </a:pPr>
            <a:r>
              <a:rPr kumimoji="0" lang="en-CA" sz="2400" i="0" u="none" strike="noStrike" kern="1200" cap="none" spc="0" normalizeH="0" baseline="0" noProof="0">
                <a:ln>
                  <a:noFill/>
                </a:ln>
                <a:solidFill>
                  <a:schemeClr val="accent6"/>
                </a:solidFill>
                <a:effectLst/>
                <a:uLnTx/>
                <a:uFillTx/>
                <a:latin typeface="Montserrat"/>
              </a:rPr>
              <a:t>start-up funding through the sale of shares.</a:t>
            </a:r>
            <a:r>
              <a:rPr lang="en-CA" sz="2400">
                <a:solidFill>
                  <a:schemeClr val="accent6"/>
                </a:solidFill>
                <a:latin typeface="Montserrat"/>
              </a:rPr>
              <a:t> </a:t>
            </a:r>
            <a:endParaRPr lang="en-CA" sz="2400" i="0" u="none" strike="noStrike" kern="1200" cap="none" spc="0" normalizeH="0" baseline="0" noProof="0">
              <a:ln>
                <a:noFill/>
              </a:ln>
              <a:solidFill>
                <a:schemeClr val="accent6"/>
              </a:solidFill>
              <a:effectLst/>
              <a:uLnTx/>
              <a:uFillTx/>
              <a:latin typeface="Montserrat"/>
            </a:endParaRPr>
          </a:p>
        </p:txBody>
      </p:sp>
      <p:pic>
        <p:nvPicPr>
          <p:cNvPr id="5" name="Picture 4" descr="Icon&#10;&#10;Description automatically generated">
            <a:extLst>
              <a:ext uri="{FF2B5EF4-FFF2-40B4-BE49-F238E27FC236}">
                <a16:creationId xmlns:a16="http://schemas.microsoft.com/office/drawing/2014/main" id="{AF73412D-4001-5B7A-7816-E6120322DC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8764" y="2161872"/>
            <a:ext cx="2250795" cy="2250795"/>
          </a:xfrm>
          <a:prstGeom prst="rect">
            <a:avLst/>
          </a:prstGeom>
        </p:spPr>
      </p:pic>
    </p:spTree>
    <p:extLst>
      <p:ext uri="{BB962C8B-B14F-4D97-AF65-F5344CB8AC3E}">
        <p14:creationId xmlns:p14="http://schemas.microsoft.com/office/powerpoint/2010/main" val="33423411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Venture Funding</a:t>
            </a:r>
          </a:p>
        </p:txBody>
      </p:sp>
      <p:sp>
        <p:nvSpPr>
          <p:cNvPr id="4" name="TextBox 1">
            <a:extLst>
              <a:ext uri="{FF2B5EF4-FFF2-40B4-BE49-F238E27FC236}">
                <a16:creationId xmlns:a16="http://schemas.microsoft.com/office/drawing/2014/main" id="{A32411AE-68C1-2ABF-912F-084F2B77E7B1}"/>
              </a:ext>
            </a:extLst>
          </p:cNvPr>
          <p:cNvSpPr txBox="1"/>
          <p:nvPr/>
        </p:nvSpPr>
        <p:spPr>
          <a:xfrm>
            <a:off x="2809772" y="1660091"/>
            <a:ext cx="7236854" cy="4031873"/>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kumimoji="0" lang="en-CA" sz="2800" i="0" u="none" strike="noStrike" kern="1200" cap="none" spc="0" normalizeH="0" baseline="0" noProof="0" dirty="0">
                <a:ln>
                  <a:noFill/>
                </a:ln>
                <a:solidFill>
                  <a:schemeClr val="accent6"/>
                </a:solidFill>
                <a:effectLst/>
                <a:uLnTx/>
                <a:uFillTx/>
                <a:latin typeface="Montserrat"/>
              </a:rPr>
              <a:t>Initial share value can be between </a:t>
            </a:r>
            <a:r>
              <a:rPr kumimoji="0" lang="en-CA" sz="2800" i="0" u="sng" strike="noStrike" kern="1200" cap="none" spc="0" normalizeH="0" baseline="0" noProof="0" dirty="0">
                <a:ln>
                  <a:noFill/>
                </a:ln>
                <a:solidFill>
                  <a:schemeClr val="accent6"/>
                </a:solidFill>
                <a:effectLst/>
                <a:uLnTx/>
                <a:uFillTx/>
                <a:latin typeface="Montserrat"/>
              </a:rPr>
              <a:t>$5.00</a:t>
            </a:r>
            <a:r>
              <a:rPr kumimoji="0" lang="en-CA" sz="2800" i="0" u="none" strike="noStrike" kern="1200" cap="none" spc="0" normalizeH="0" baseline="0" noProof="0" dirty="0">
                <a:ln>
                  <a:noFill/>
                </a:ln>
                <a:solidFill>
                  <a:schemeClr val="accent6"/>
                </a:solidFill>
                <a:effectLst/>
                <a:uLnTx/>
                <a:uFillTx/>
                <a:latin typeface="Montserrat"/>
              </a:rPr>
              <a:t> and maximum </a:t>
            </a:r>
            <a:r>
              <a:rPr kumimoji="0" lang="en-CA" sz="2800" i="0" u="sng" strike="noStrike" kern="1200" cap="none" spc="0" normalizeH="0" baseline="0" noProof="0" dirty="0">
                <a:ln>
                  <a:noFill/>
                </a:ln>
                <a:solidFill>
                  <a:schemeClr val="accent6"/>
                </a:solidFill>
                <a:effectLst/>
                <a:uLnTx/>
                <a:uFillTx/>
                <a:latin typeface="Montserrat"/>
              </a:rPr>
              <a:t>$</a:t>
            </a:r>
            <a:r>
              <a:rPr lang="en-CA" sz="2800" u="sng" dirty="0">
                <a:solidFill>
                  <a:schemeClr val="accent6"/>
                </a:solidFill>
                <a:latin typeface="Montserrat"/>
              </a:rPr>
              <a:t>30</a:t>
            </a:r>
            <a:r>
              <a:rPr kumimoji="0" lang="en-CA" sz="2800" i="0" u="sng" strike="noStrike" kern="1200" cap="none" spc="0" normalizeH="0" baseline="0" noProof="0" dirty="0">
                <a:ln>
                  <a:noFill/>
                </a:ln>
                <a:solidFill>
                  <a:schemeClr val="accent6"/>
                </a:solidFill>
                <a:effectLst/>
                <a:uLnTx/>
                <a:uFillTx/>
                <a:latin typeface="Montserrat"/>
              </a:rPr>
              <a:t>.00</a:t>
            </a:r>
            <a:r>
              <a:rPr kumimoji="0" lang="en-CA" sz="2800" i="0" u="none" strike="noStrike" kern="1200" cap="none" spc="0" normalizeH="0" baseline="0" noProof="0" dirty="0">
                <a:ln>
                  <a:noFill/>
                </a:ln>
                <a:solidFill>
                  <a:schemeClr val="accent6"/>
                </a:solidFill>
                <a:effectLst/>
                <a:uLnTx/>
                <a:uFillTx/>
                <a:latin typeface="Montserrat"/>
              </a:rPr>
              <a:t>.</a:t>
            </a:r>
            <a:r>
              <a:rPr lang="en-CA" sz="2800" dirty="0">
                <a:solidFill>
                  <a:schemeClr val="accent6"/>
                </a:solidFill>
                <a:latin typeface="Montserrat"/>
              </a:rPr>
              <a:t> </a:t>
            </a:r>
            <a:endParaRPr lang="en-CA" sz="2800" i="0" u="none" strike="noStrike" kern="1200" cap="none" spc="0" normalizeH="0" baseline="0" noProof="0" dirty="0">
              <a:ln>
                <a:noFill/>
              </a:ln>
              <a:solidFill>
                <a:schemeClr val="accent6"/>
              </a:solidFill>
              <a:effectLst/>
              <a:uLnTx/>
              <a:uFillTx/>
              <a:latin typeface="Montserrat"/>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2800" i="0" u="none" strike="noStrike" kern="1200" cap="none" spc="0" normalizeH="0" baseline="0" noProof="0" dirty="0">
              <a:ln>
                <a:noFill/>
              </a:ln>
              <a:solidFill>
                <a:schemeClr val="accent6"/>
              </a:solidFill>
              <a:effectLst/>
              <a:uLnTx/>
              <a:uFillTx/>
              <a:latin typeface="Montserrat"/>
            </a:endParaRPr>
          </a:p>
          <a:p>
            <a:pPr>
              <a:defRPr/>
            </a:pPr>
            <a:endParaRPr lang="en-CA" sz="2800" dirty="0">
              <a:solidFill>
                <a:schemeClr val="accent6"/>
              </a:solidFill>
              <a:latin typeface="Montserrat"/>
            </a:endParaRPr>
          </a:p>
          <a:p>
            <a:pPr>
              <a:defRPr/>
            </a:pPr>
            <a:endParaRPr lang="en-CA" sz="2800" dirty="0">
              <a:solidFill>
                <a:schemeClr val="accent6"/>
              </a:solidFill>
              <a:latin typeface="Montserrat"/>
            </a:endParaRPr>
          </a:p>
          <a:p>
            <a:pPr>
              <a:defRPr/>
            </a:pPr>
            <a:r>
              <a:rPr kumimoji="0" lang="en-CA" sz="2800" i="0" u="none" strike="noStrike" kern="1200" cap="none" spc="0" normalizeH="0" baseline="0" noProof="0" dirty="0">
                <a:ln>
                  <a:noFill/>
                </a:ln>
                <a:solidFill>
                  <a:schemeClr val="accent6"/>
                </a:solidFill>
                <a:effectLst/>
                <a:uLnTx/>
                <a:uFillTx/>
                <a:latin typeface="Montserrat"/>
              </a:rPr>
              <a:t>Companies may choose to sell </a:t>
            </a:r>
            <a:r>
              <a:rPr kumimoji="0" lang="en-CA" sz="2800" b="1" i="0" u="none" strike="noStrike" kern="1200" cap="none" spc="0" normalizeH="0" baseline="0" noProof="0" dirty="0">
                <a:ln>
                  <a:noFill/>
                </a:ln>
                <a:solidFill>
                  <a:schemeClr val="accent3"/>
                </a:solidFill>
                <a:effectLst/>
                <a:uLnTx/>
                <a:uFillTx/>
                <a:latin typeface="Montserrat"/>
              </a:rPr>
              <a:t>common shares only</a:t>
            </a:r>
            <a:r>
              <a:rPr kumimoji="0" lang="en-CA" sz="2800" i="0" u="none" strike="noStrike" kern="1200" cap="none" spc="0" normalizeH="0" baseline="0" noProof="0" dirty="0">
                <a:ln>
                  <a:noFill/>
                </a:ln>
                <a:solidFill>
                  <a:schemeClr val="accent6"/>
                </a:solidFill>
                <a:effectLst/>
                <a:uLnTx/>
                <a:uFillTx/>
                <a:latin typeface="Montserrat"/>
              </a:rPr>
              <a:t> or both </a:t>
            </a:r>
            <a:r>
              <a:rPr kumimoji="0" lang="en-CA" sz="2800" b="1" i="0" u="none" strike="noStrike" kern="1200" cap="none" spc="0" normalizeH="0" baseline="0" noProof="0" dirty="0">
                <a:ln>
                  <a:noFill/>
                </a:ln>
                <a:solidFill>
                  <a:schemeClr val="accent3"/>
                </a:solidFill>
                <a:effectLst/>
                <a:uLnTx/>
                <a:uFillTx/>
                <a:latin typeface="Montserrat"/>
              </a:rPr>
              <a:t>common</a:t>
            </a:r>
            <a:r>
              <a:rPr kumimoji="0" lang="en-CA" sz="2800" i="0" u="none" strike="noStrike" kern="1200" cap="none" spc="0" normalizeH="0" baseline="0" noProof="0" dirty="0">
                <a:ln>
                  <a:noFill/>
                </a:ln>
                <a:solidFill>
                  <a:schemeClr val="accent6"/>
                </a:solidFill>
                <a:effectLst/>
                <a:uLnTx/>
                <a:uFillTx/>
                <a:latin typeface="Montserrat"/>
              </a:rPr>
              <a:t> and </a:t>
            </a:r>
            <a:r>
              <a:rPr kumimoji="0" lang="en-CA" sz="2800" b="1" i="0" u="none" strike="noStrike" kern="1200" cap="none" spc="0" normalizeH="0" baseline="0" noProof="0" dirty="0">
                <a:ln>
                  <a:noFill/>
                </a:ln>
                <a:solidFill>
                  <a:schemeClr val="accent3"/>
                </a:solidFill>
                <a:effectLst/>
                <a:uLnTx/>
                <a:uFillTx/>
                <a:latin typeface="Montserrat"/>
              </a:rPr>
              <a:t>preferred shares.</a:t>
            </a:r>
            <a:r>
              <a:rPr lang="en-CA" sz="2800" dirty="0">
                <a:solidFill>
                  <a:schemeClr val="accent6"/>
                </a:solidFill>
                <a:latin typeface="Montserrat"/>
              </a:rPr>
              <a:t> </a:t>
            </a:r>
            <a:endParaRPr lang="en-CA" sz="2800" i="0" u="none" strike="noStrike" kern="1200" cap="none" spc="0" normalizeH="0" baseline="0" noProof="0" dirty="0">
              <a:ln>
                <a:noFill/>
              </a:ln>
              <a:solidFill>
                <a:schemeClr val="accent6"/>
              </a:solidFill>
              <a:effectLst/>
              <a:uLnTx/>
              <a:uFillTx/>
              <a:latin typeface="Montserrat"/>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3200" b="0" i="0" u="none" strike="noStrike" kern="1200" cap="none" spc="0" normalizeH="0" baseline="0" noProof="0" dirty="0">
              <a:ln>
                <a:noFill/>
              </a:ln>
              <a:solidFill>
                <a:srgbClr val="00B050"/>
              </a:solidFill>
              <a:effectLst/>
              <a:uLnTx/>
              <a:uFillTx/>
              <a:latin typeface="Montserrat ExtraBold" panose="00000900000000000000" pitchFamily="50" charset="0"/>
              <a:ea typeface="+mn-ea"/>
              <a:cs typeface="+mn-cs"/>
            </a:endParaRPr>
          </a:p>
        </p:txBody>
      </p:sp>
      <p:pic>
        <p:nvPicPr>
          <p:cNvPr id="5" name="Picture 4" descr="Icon&#10;&#10;Description automatically generated">
            <a:extLst>
              <a:ext uri="{FF2B5EF4-FFF2-40B4-BE49-F238E27FC236}">
                <a16:creationId xmlns:a16="http://schemas.microsoft.com/office/drawing/2014/main" id="{4E919EB5-45A1-9ECB-D9F4-0A6B7C4D72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1981" y="2092009"/>
            <a:ext cx="2265173" cy="2279550"/>
          </a:xfrm>
          <a:prstGeom prst="rect">
            <a:avLst/>
          </a:prstGeom>
        </p:spPr>
      </p:pic>
    </p:spTree>
    <p:extLst>
      <p:ext uri="{BB962C8B-B14F-4D97-AF65-F5344CB8AC3E}">
        <p14:creationId xmlns:p14="http://schemas.microsoft.com/office/powerpoint/2010/main" val="134317287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Venture Funding</a:t>
            </a:r>
          </a:p>
        </p:txBody>
      </p:sp>
      <p:sp>
        <p:nvSpPr>
          <p:cNvPr id="4" name="TextBox 1">
            <a:extLst>
              <a:ext uri="{FF2B5EF4-FFF2-40B4-BE49-F238E27FC236}">
                <a16:creationId xmlns:a16="http://schemas.microsoft.com/office/drawing/2014/main" id="{CE170CEE-3251-F983-FB5B-28B0E82A320F}"/>
              </a:ext>
            </a:extLst>
          </p:cNvPr>
          <p:cNvSpPr txBox="1"/>
          <p:nvPr/>
        </p:nvSpPr>
        <p:spPr>
          <a:xfrm>
            <a:off x="2364883" y="1513022"/>
            <a:ext cx="7848600" cy="3662541"/>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kumimoji="0" lang="en-CA" sz="2400" b="1" i="0" u="none" strike="noStrike" kern="1200" cap="none" spc="0" normalizeH="0" baseline="0" noProof="0">
                <a:ln>
                  <a:noFill/>
                </a:ln>
                <a:solidFill>
                  <a:schemeClr val="accent3"/>
                </a:solidFill>
                <a:effectLst/>
                <a:uLnTx/>
                <a:uFillTx/>
                <a:latin typeface="Montserrat"/>
              </a:rPr>
              <a:t>Common Shares</a:t>
            </a:r>
            <a:r>
              <a:rPr lang="en-CA" sz="2400" b="1">
                <a:solidFill>
                  <a:schemeClr val="accent3"/>
                </a:solidFill>
                <a:latin typeface="Montserrat"/>
              </a:rPr>
              <a:t> </a:t>
            </a:r>
            <a:endParaRPr lang="en-CA" sz="2400" b="1" i="0" u="none" strike="noStrike" kern="1200" cap="none" spc="0" normalizeH="0" baseline="0" noProof="0">
              <a:ln>
                <a:noFill/>
              </a:ln>
              <a:solidFill>
                <a:schemeClr val="accent3"/>
              </a:solidFill>
              <a:effectLst/>
              <a:uLnTx/>
              <a:uFillTx/>
              <a:latin typeface="Montserrat"/>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2400" i="0" u="none" strike="noStrike" kern="1200" cap="none" spc="0" normalizeH="0" baseline="0" noProof="0">
              <a:ln>
                <a:noFill/>
              </a:ln>
              <a:effectLst/>
              <a:uLnTx/>
              <a:uFillTx/>
              <a:latin typeface="Montserrat"/>
            </a:endParaRPr>
          </a:p>
          <a:p>
            <a:pPr marL="457200" marR="0" lvl="0" indent="-457200" algn="l" defTabSz="457200" rtl="0" eaLnBrk="1" fontAlgn="auto" latinLnBrk="0" hangingPunct="1">
              <a:lnSpc>
                <a:spcPct val="100000"/>
              </a:lnSpc>
              <a:spcBef>
                <a:spcPts val="0"/>
              </a:spcBef>
              <a:spcAft>
                <a:spcPts val="0"/>
              </a:spcAft>
              <a:buClrTx/>
              <a:buSzTx/>
              <a:buFont typeface="Wingdings"/>
              <a:buChar char="ü"/>
              <a:tabLst/>
              <a:defRPr/>
            </a:pPr>
            <a:r>
              <a:rPr kumimoji="0" lang="en-CA" sz="2400" i="0" u="none" strike="noStrike" kern="1200" cap="none" spc="0" normalizeH="0" baseline="0" noProof="0">
                <a:ln>
                  <a:noFill/>
                </a:ln>
                <a:effectLst/>
                <a:uLnTx/>
                <a:uFillTx/>
                <a:latin typeface="Montserrat"/>
              </a:rPr>
              <a:t>Participate in the profit share of the company</a:t>
            </a:r>
            <a:endParaRPr lang="en-CA" sz="2400" i="0" u="none" strike="noStrike" kern="1200" cap="none" spc="0" normalizeH="0" baseline="0" noProof="0">
              <a:ln>
                <a:noFill/>
              </a:ln>
              <a:effectLst/>
              <a:uLnTx/>
              <a:uFillTx/>
              <a:latin typeface="Montserrat"/>
            </a:endParaRPr>
          </a:p>
          <a:p>
            <a:pPr marL="457200" indent="-457200">
              <a:buFont typeface="Wingdings"/>
              <a:buChar char="ü"/>
              <a:defRPr/>
            </a:pPr>
            <a:r>
              <a:rPr kumimoji="0" lang="en-CA" sz="2400" i="0" u="none" strike="noStrike" kern="1200" cap="none" spc="0" normalizeH="0" baseline="0" noProof="0">
                <a:ln>
                  <a:noFill/>
                </a:ln>
                <a:effectLst/>
                <a:uLnTx/>
                <a:uFillTx/>
                <a:latin typeface="Montserrat"/>
              </a:rPr>
              <a:t>Entitles the holder to voting privileges.</a:t>
            </a:r>
            <a:r>
              <a:rPr lang="en-CA" sz="2400">
                <a:latin typeface="Montserrat"/>
              </a:rPr>
              <a:t> </a:t>
            </a:r>
            <a:endParaRPr lang="en-CA" sz="2400" i="0" u="none" strike="noStrike" kern="1200" cap="none" spc="0" normalizeH="0" baseline="0" noProof="0">
              <a:ln>
                <a:noFill/>
              </a:ln>
              <a:effectLst/>
              <a:uLnTx/>
              <a:uFillTx/>
              <a:latin typeface="Montserrat"/>
            </a:endParaRPr>
          </a:p>
          <a:p>
            <a:pPr marL="457200" indent="-457200">
              <a:buFont typeface="Wingdings"/>
              <a:buChar char="ü"/>
              <a:defRPr/>
            </a:pPr>
            <a:r>
              <a:rPr kumimoji="0" lang="en-CA" sz="2400" i="0" u="none" strike="noStrike" kern="1200" cap="none" spc="0" normalizeH="0" baseline="0" noProof="0">
                <a:ln>
                  <a:noFill/>
                </a:ln>
                <a:effectLst/>
                <a:uLnTx/>
                <a:uFillTx/>
                <a:latin typeface="Montserrat"/>
              </a:rPr>
              <a:t>The purchase price is set by the Company; value at liquidation will depend on profitability of the company.</a:t>
            </a:r>
            <a:r>
              <a:rPr lang="en-CA" sz="2400">
                <a:latin typeface="Montserrat"/>
              </a:rPr>
              <a:t> </a:t>
            </a:r>
            <a:endParaRPr lang="en-CA" sz="2400" i="0" u="none" strike="noStrike" kern="1200" cap="none" spc="0" normalizeH="0" baseline="0" noProof="0">
              <a:ln>
                <a:noFill/>
              </a:ln>
              <a:effectLst/>
              <a:uLnTx/>
              <a:uFillTx/>
              <a:latin typeface="Montserrat"/>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2400" i="0" u="none" strike="noStrike" kern="1200" cap="none" spc="0" normalizeH="0" baseline="0" noProof="0">
              <a:ln>
                <a:noFill/>
              </a:ln>
              <a:effectLst/>
              <a:uLnTx/>
              <a:uFillTx/>
              <a:latin typeface="Montserrat"/>
            </a:endParaRPr>
          </a:p>
          <a:p>
            <a:pPr>
              <a:defRPr/>
            </a:pPr>
            <a:r>
              <a:rPr kumimoji="0" lang="en-CA" sz="2000" i="0" u="none" strike="noStrike" kern="1200" cap="none" spc="0" normalizeH="0" baseline="0" noProof="0">
                <a:ln>
                  <a:noFill/>
                </a:ln>
                <a:effectLst/>
                <a:uLnTx/>
                <a:uFillTx/>
                <a:latin typeface="Montserrat"/>
              </a:rPr>
              <a:t>Only students in the company can purchase a common share.</a:t>
            </a:r>
            <a:r>
              <a:rPr lang="en-CA" sz="2000">
                <a:latin typeface="Montserrat"/>
              </a:rPr>
              <a:t> </a:t>
            </a:r>
            <a:endParaRPr lang="en-CA" sz="2000" i="0" u="none" strike="noStrike" kern="1200" cap="none" spc="0" normalizeH="0" baseline="0" noProof="0">
              <a:ln>
                <a:noFill/>
              </a:ln>
              <a:effectLst/>
              <a:uLnTx/>
              <a:uFillTx/>
              <a:latin typeface="Montserrat"/>
            </a:endParaRPr>
          </a:p>
        </p:txBody>
      </p:sp>
    </p:spTree>
    <p:extLst>
      <p:ext uri="{BB962C8B-B14F-4D97-AF65-F5344CB8AC3E}">
        <p14:creationId xmlns:p14="http://schemas.microsoft.com/office/powerpoint/2010/main" val="32971899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Venture Funding</a:t>
            </a:r>
          </a:p>
        </p:txBody>
      </p:sp>
      <p:sp>
        <p:nvSpPr>
          <p:cNvPr id="3" name="TextBox 1">
            <a:extLst>
              <a:ext uri="{FF2B5EF4-FFF2-40B4-BE49-F238E27FC236}">
                <a16:creationId xmlns:a16="http://schemas.microsoft.com/office/drawing/2014/main" id="{D0795CA2-147C-A894-DF4C-95911B57A8C9}"/>
              </a:ext>
            </a:extLst>
          </p:cNvPr>
          <p:cNvSpPr txBox="1"/>
          <p:nvPr/>
        </p:nvSpPr>
        <p:spPr>
          <a:xfrm>
            <a:off x="1668125" y="1302099"/>
            <a:ext cx="9258534" cy="4708981"/>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kumimoji="0" lang="en-CA" sz="2000" b="1" i="0" u="none" strike="noStrike" kern="1200" cap="none" spc="0" normalizeH="0" baseline="0" noProof="0">
                <a:ln>
                  <a:noFill/>
                </a:ln>
                <a:solidFill>
                  <a:schemeClr val="accent3"/>
                </a:solidFill>
                <a:effectLst/>
                <a:uLnTx/>
                <a:uFillTx/>
                <a:latin typeface="Montserrat"/>
              </a:rPr>
              <a:t>Preferred Shares</a:t>
            </a:r>
            <a:r>
              <a:rPr lang="en-CA" sz="2000" b="1">
                <a:solidFill>
                  <a:schemeClr val="accent3"/>
                </a:solidFill>
                <a:latin typeface="Montserrat"/>
              </a:rPr>
              <a:t> </a:t>
            </a:r>
            <a:endParaRPr lang="en-CA" sz="2000" b="1" i="0" u="none" strike="noStrike" kern="1200" cap="none" spc="0" normalizeH="0" baseline="0" noProof="0">
              <a:ln>
                <a:noFill/>
              </a:ln>
              <a:solidFill>
                <a:schemeClr val="accent3"/>
              </a:solidFill>
              <a:effectLst/>
              <a:uLnTx/>
              <a:uFillTx/>
              <a:latin typeface="Montserrat"/>
            </a:endParaRPr>
          </a:p>
          <a:p>
            <a:pPr marR="0" lvl="0" algn="l" defTabSz="457200" rtl="0" eaLnBrk="1" fontAlgn="auto" latinLnBrk="0" hangingPunct="1">
              <a:lnSpc>
                <a:spcPct val="100000"/>
              </a:lnSpc>
              <a:spcBef>
                <a:spcPts val="0"/>
              </a:spcBef>
              <a:spcAft>
                <a:spcPts val="0"/>
              </a:spcAft>
              <a:buClrTx/>
              <a:buSzTx/>
              <a:tabLst/>
              <a:defRPr/>
            </a:pPr>
            <a:endParaRPr lang="en-CA" sz="2000" i="0" u="none" strike="noStrike" kern="1200" cap="none" spc="0" normalizeH="0" baseline="0" noProof="0">
              <a:ln>
                <a:noFill/>
              </a:ln>
              <a:solidFill>
                <a:schemeClr val="accent6"/>
              </a:solidFill>
              <a:effectLst/>
              <a:uLnTx/>
              <a:uFillTx/>
              <a:latin typeface="Montserrat"/>
            </a:endParaRPr>
          </a:p>
          <a:p>
            <a:pPr marL="457200" indent="-457200">
              <a:buFont typeface="Wingdings"/>
              <a:buChar char="ü"/>
              <a:defRPr/>
            </a:pPr>
            <a:r>
              <a:rPr kumimoji="0" lang="en-CA" sz="2000" i="0" u="none" strike="noStrike" kern="1200" cap="none" spc="0" normalizeH="0" baseline="0" noProof="0">
                <a:ln>
                  <a:noFill/>
                </a:ln>
                <a:solidFill>
                  <a:schemeClr val="accent6"/>
                </a:solidFill>
                <a:effectLst/>
                <a:uLnTx/>
                <a:uFillTx/>
                <a:latin typeface="Montserrat"/>
              </a:rPr>
              <a:t>Do not participate in the profit share or have voting privileges.</a:t>
            </a:r>
            <a:r>
              <a:rPr lang="en-CA" sz="2000">
                <a:solidFill>
                  <a:schemeClr val="accent6"/>
                </a:solidFill>
                <a:latin typeface="Montserrat"/>
              </a:rPr>
              <a:t> </a:t>
            </a:r>
            <a:endParaRPr lang="en-CA" sz="2000" i="0" u="none" strike="noStrike" kern="1200" cap="none" spc="0" normalizeH="0" baseline="0" noProof="0">
              <a:ln>
                <a:noFill/>
              </a:ln>
              <a:solidFill>
                <a:schemeClr val="accent6"/>
              </a:solidFill>
              <a:effectLst/>
              <a:uLnTx/>
              <a:uFillTx/>
              <a:latin typeface="Montserrat"/>
            </a:endParaRPr>
          </a:p>
          <a:p>
            <a:pPr marL="457200" indent="-457200">
              <a:buFont typeface="Wingdings"/>
              <a:buChar char="ü"/>
              <a:defRPr/>
            </a:pPr>
            <a:r>
              <a:rPr kumimoji="0" lang="en-CA" sz="2000" i="0" u="none" strike="noStrike" kern="1200" cap="none" spc="0" normalizeH="0" baseline="0" noProof="0">
                <a:ln>
                  <a:noFill/>
                </a:ln>
                <a:solidFill>
                  <a:schemeClr val="accent6"/>
                </a:solidFill>
                <a:effectLst/>
                <a:uLnTx/>
                <a:uFillTx/>
                <a:latin typeface="Montserrat"/>
              </a:rPr>
              <a:t>These shares are treated as a company expense and the face value (determined by the Company) plus dividend (20%) must be paid at liquidation.</a:t>
            </a:r>
            <a:r>
              <a:rPr lang="en-CA" sz="2000">
                <a:solidFill>
                  <a:schemeClr val="accent6"/>
                </a:solidFill>
                <a:latin typeface="Montserrat"/>
              </a:rPr>
              <a:t> </a:t>
            </a:r>
            <a:endParaRPr lang="en-CA" sz="2000" i="0" u="none" strike="noStrike" kern="1200" cap="none" spc="0" normalizeH="0" baseline="0" noProof="0">
              <a:ln>
                <a:noFill/>
              </a:ln>
              <a:solidFill>
                <a:schemeClr val="accent6"/>
              </a:solidFill>
              <a:effectLst/>
              <a:uLnTx/>
              <a:uFillTx/>
              <a:latin typeface="Montserrat"/>
            </a:endParaRPr>
          </a:p>
          <a:p>
            <a:pPr marL="457200" marR="0" lvl="0" indent="-457200" algn="l" defTabSz="457200" rtl="0" eaLnBrk="1" fontAlgn="auto" latinLnBrk="0" hangingPunct="1">
              <a:lnSpc>
                <a:spcPct val="100000"/>
              </a:lnSpc>
              <a:spcBef>
                <a:spcPts val="0"/>
              </a:spcBef>
              <a:spcAft>
                <a:spcPts val="0"/>
              </a:spcAft>
              <a:buClrTx/>
              <a:buSzTx/>
              <a:buFont typeface="Wingdings"/>
              <a:buChar char="ü"/>
              <a:tabLst/>
              <a:defRPr/>
            </a:pPr>
            <a:r>
              <a:rPr kumimoji="0" lang="en-CA" sz="2000" i="0" u="none" strike="noStrike" kern="1200" cap="none" spc="0" normalizeH="0" baseline="0" noProof="0">
                <a:ln>
                  <a:noFill/>
                </a:ln>
                <a:solidFill>
                  <a:schemeClr val="accent6"/>
                </a:solidFill>
                <a:effectLst/>
                <a:uLnTx/>
                <a:uFillTx/>
                <a:latin typeface="Montserrat"/>
              </a:rPr>
              <a:t>These shareholders will be paid out first during company liquidation.</a:t>
            </a:r>
            <a:endParaRPr lang="en-CA" sz="2000" i="0" u="none" strike="noStrike" kern="1200" cap="none" spc="0" normalizeH="0" baseline="0" noProof="0">
              <a:ln>
                <a:noFill/>
              </a:ln>
              <a:solidFill>
                <a:schemeClr val="accent6"/>
              </a:solidFill>
              <a:effectLst/>
              <a:uLnTx/>
              <a:uFillTx/>
              <a:latin typeface="Montserrat"/>
            </a:endParaRPr>
          </a:p>
          <a:p>
            <a:pPr marL="457200" marR="0" lvl="0" indent="-457200" algn="l" defTabSz="457200" rtl="0" eaLnBrk="1" fontAlgn="auto" latinLnBrk="0" hangingPunct="1">
              <a:lnSpc>
                <a:spcPct val="100000"/>
              </a:lnSpc>
              <a:spcBef>
                <a:spcPts val="0"/>
              </a:spcBef>
              <a:spcAft>
                <a:spcPts val="0"/>
              </a:spcAft>
              <a:buClrTx/>
              <a:buSzTx/>
              <a:buFontTx/>
              <a:buChar char="-"/>
              <a:tabLst/>
              <a:defRPr/>
            </a:pPr>
            <a:endParaRPr lang="en-CA" sz="2000" i="0" u="none" strike="noStrike" kern="1200" cap="none" spc="0" normalizeH="0" baseline="0" noProof="0">
              <a:ln>
                <a:noFill/>
              </a:ln>
              <a:solidFill>
                <a:schemeClr val="accent6"/>
              </a:solidFill>
              <a:effectLst/>
              <a:uLnTx/>
              <a:uFillTx/>
              <a:latin typeface="Montserrat"/>
            </a:endParaRPr>
          </a:p>
          <a:p>
            <a:pPr>
              <a:defRPr/>
            </a:pPr>
            <a:r>
              <a:rPr kumimoji="0" lang="en-CA" sz="2000" i="0" u="none" strike="noStrike" kern="1200" cap="none" spc="0" normalizeH="0" baseline="0" noProof="0">
                <a:ln>
                  <a:noFill/>
                </a:ln>
                <a:solidFill>
                  <a:schemeClr val="accent6"/>
                </a:solidFill>
                <a:effectLst/>
                <a:uLnTx/>
                <a:uFillTx/>
                <a:latin typeface="Montserrat"/>
              </a:rPr>
              <a:t>These shares can be sold to: </a:t>
            </a:r>
            <a:r>
              <a:rPr kumimoji="0" lang="en-CA" sz="2000" b="1" i="0" u="none" strike="noStrike" kern="1200" cap="none" spc="0" normalizeH="0" baseline="0" noProof="0">
                <a:ln>
                  <a:noFill/>
                </a:ln>
                <a:solidFill>
                  <a:schemeClr val="accent6"/>
                </a:solidFill>
                <a:effectLst/>
                <a:uLnTx/>
                <a:uFillTx/>
                <a:latin typeface="Montserrat"/>
              </a:rPr>
              <a:t>Advisors, Family, Businesses, etc.</a:t>
            </a:r>
            <a:r>
              <a:rPr lang="en-CA" sz="2000" b="1">
                <a:solidFill>
                  <a:schemeClr val="accent6"/>
                </a:solidFill>
                <a:latin typeface="Montserrat"/>
              </a:rPr>
              <a:t> </a:t>
            </a:r>
            <a:endParaRPr lang="en-CA" sz="2000" b="1" i="0" u="none" strike="noStrike" kern="1200" cap="none" spc="0" normalizeH="0" baseline="0" noProof="0">
              <a:ln>
                <a:noFill/>
              </a:ln>
              <a:solidFill>
                <a:schemeClr val="accent6"/>
              </a:solidFill>
              <a:effectLst/>
              <a:uLnTx/>
              <a:uFillTx/>
              <a:latin typeface="Montserrat"/>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2000" i="0" u="none" strike="noStrike" kern="1200" cap="none" spc="0" normalizeH="0" baseline="0" noProof="0">
              <a:ln>
                <a:noFill/>
              </a:ln>
              <a:solidFill>
                <a:schemeClr val="accent6"/>
              </a:solidFill>
              <a:effectLst/>
              <a:uLnTx/>
              <a:uFillTx/>
              <a:latin typeface="Montserrat"/>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i="0" u="none" strike="noStrike" kern="1200" cap="none" spc="0" normalizeH="0" baseline="0" noProof="0">
                <a:ln>
                  <a:noFill/>
                </a:ln>
                <a:solidFill>
                  <a:schemeClr val="accent6"/>
                </a:solidFill>
                <a:effectLst/>
                <a:uLnTx/>
                <a:uFillTx/>
                <a:latin typeface="Montserrat"/>
              </a:rPr>
              <a:t>The Company must vote to issue preferred shares and a majority must be in favour.</a:t>
            </a:r>
            <a:endParaRPr lang="en-CA" sz="2000" i="0" u="none" strike="noStrike" kern="1200" cap="none" spc="0" normalizeH="0" baseline="0" noProof="0">
              <a:ln>
                <a:noFill/>
              </a:ln>
              <a:solidFill>
                <a:schemeClr val="accent6"/>
              </a:solidFill>
              <a:effectLst/>
              <a:uLnTx/>
              <a:uFillTx/>
              <a:latin typeface="Montserrat"/>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2000" i="0" u="none" strike="noStrike" kern="1200" cap="none" spc="0" normalizeH="0" baseline="0" noProof="0">
              <a:ln>
                <a:noFill/>
              </a:ln>
              <a:solidFill>
                <a:schemeClr val="accent6"/>
              </a:solidFill>
              <a:effectLst/>
              <a:uLnTx/>
              <a:uFillTx/>
              <a:latin typeface="Montserrat"/>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i="0" u="none" strike="noStrike" kern="1200" cap="none" spc="0" normalizeH="0" baseline="0" noProof="0">
                <a:ln>
                  <a:noFill/>
                </a:ln>
                <a:solidFill>
                  <a:schemeClr val="accent6"/>
                </a:solidFill>
                <a:effectLst/>
                <a:uLnTx/>
                <a:uFillTx/>
                <a:latin typeface="Montserrat"/>
              </a:rPr>
              <a:t>A maximum of </a:t>
            </a:r>
            <a:r>
              <a:rPr kumimoji="0" lang="en-CA" sz="2000" i="0" u="sng" strike="noStrike" kern="1200" cap="none" spc="0" normalizeH="0" baseline="0" noProof="0">
                <a:ln>
                  <a:noFill/>
                </a:ln>
                <a:solidFill>
                  <a:schemeClr val="accent6"/>
                </a:solidFill>
                <a:effectLst/>
                <a:uLnTx/>
                <a:uFillTx/>
                <a:latin typeface="Montserrat"/>
              </a:rPr>
              <a:t>$300</a:t>
            </a:r>
            <a:r>
              <a:rPr kumimoji="0" lang="en-CA" sz="2000" i="0" u="none" strike="noStrike" kern="1200" cap="none" spc="0" normalizeH="0" baseline="0" noProof="0">
                <a:ln>
                  <a:noFill/>
                </a:ln>
                <a:solidFill>
                  <a:schemeClr val="accent6"/>
                </a:solidFill>
                <a:effectLst/>
                <a:uLnTx/>
                <a:uFillTx/>
                <a:latin typeface="Montserrat"/>
              </a:rPr>
              <a:t> can be raised through preferred shares.</a:t>
            </a:r>
            <a:endParaRPr lang="en-CA" sz="2000" i="0" u="none" strike="noStrike" kern="1200" cap="none" spc="0" normalizeH="0" baseline="0" noProof="0">
              <a:ln>
                <a:noFill/>
              </a:ln>
              <a:solidFill>
                <a:schemeClr val="accent6"/>
              </a:solidFill>
              <a:effectLst/>
              <a:uLnTx/>
              <a:uFillTx/>
              <a:latin typeface="Montserrat"/>
            </a:endParaRPr>
          </a:p>
        </p:txBody>
      </p:sp>
    </p:spTree>
    <p:extLst>
      <p:ext uri="{BB962C8B-B14F-4D97-AF65-F5344CB8AC3E}">
        <p14:creationId xmlns:p14="http://schemas.microsoft.com/office/powerpoint/2010/main" val="425413522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Venture Funding</a:t>
            </a:r>
          </a:p>
        </p:txBody>
      </p:sp>
      <p:sp>
        <p:nvSpPr>
          <p:cNvPr id="4" name="TextBox 1">
            <a:extLst>
              <a:ext uri="{FF2B5EF4-FFF2-40B4-BE49-F238E27FC236}">
                <a16:creationId xmlns:a16="http://schemas.microsoft.com/office/drawing/2014/main" id="{8BE77E00-B534-4EFD-6702-17ECC81E98AF}"/>
              </a:ext>
            </a:extLst>
          </p:cNvPr>
          <p:cNvSpPr txBox="1"/>
          <p:nvPr/>
        </p:nvSpPr>
        <p:spPr>
          <a:xfrm>
            <a:off x="3606196" y="2517242"/>
            <a:ext cx="7848600" cy="1815882"/>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kumimoji="0" lang="en-CA" sz="2800" i="0" u="none" strike="noStrike" kern="1200" cap="none" spc="0" normalizeH="0" baseline="0" noProof="0">
                <a:ln>
                  <a:noFill/>
                </a:ln>
                <a:solidFill>
                  <a:schemeClr val="accent6"/>
                </a:solidFill>
                <a:effectLst/>
                <a:uLnTx/>
                <a:uFillTx/>
                <a:latin typeface="Montserrat"/>
              </a:rPr>
              <a:t>No single student individual should own more than </a:t>
            </a:r>
            <a:r>
              <a:rPr kumimoji="0" lang="en-CA" sz="2800" b="1" i="0" u="none" strike="noStrike" kern="1200" cap="none" spc="0" normalizeH="0" baseline="0" noProof="0">
                <a:ln>
                  <a:noFill/>
                </a:ln>
                <a:solidFill>
                  <a:schemeClr val="accent3"/>
                </a:solidFill>
                <a:effectLst/>
                <a:uLnTx/>
                <a:uFillTx/>
                <a:latin typeface="Montserrat"/>
              </a:rPr>
              <a:t>one common share</a:t>
            </a:r>
            <a:r>
              <a:rPr kumimoji="0" lang="en-CA" sz="2800" i="0" u="none" strike="noStrike" kern="1200" cap="none" spc="0" normalizeH="0" baseline="0" noProof="0">
                <a:ln>
                  <a:noFill/>
                </a:ln>
                <a:solidFill>
                  <a:schemeClr val="accent6"/>
                </a:solidFill>
                <a:effectLst/>
                <a:uLnTx/>
                <a:uFillTx/>
                <a:latin typeface="Montserrat"/>
              </a:rPr>
              <a:t> and</a:t>
            </a:r>
            <a:r>
              <a:rPr lang="en-CA" sz="2800">
                <a:solidFill>
                  <a:schemeClr val="accent6"/>
                </a:solidFill>
                <a:latin typeface="Montserrat"/>
              </a:rPr>
              <a:t> </a:t>
            </a:r>
            <a:endParaRPr lang="en-CA" sz="2800" i="0" u="none" strike="noStrike" kern="1200" cap="none" spc="0" normalizeH="0" baseline="0" noProof="0">
              <a:ln>
                <a:noFill/>
              </a:ln>
              <a:solidFill>
                <a:schemeClr val="accent6"/>
              </a:solidFill>
              <a:effectLst/>
              <a:uLnTx/>
              <a:uFillTx/>
              <a:latin typeface="Montserrat"/>
            </a:endParaRPr>
          </a:p>
          <a:p>
            <a:pPr>
              <a:defRPr/>
            </a:pPr>
            <a:r>
              <a:rPr kumimoji="0" lang="en-CA" sz="2800" b="1" i="0" u="none" strike="noStrike" kern="1200" cap="none" spc="0" normalizeH="0" baseline="0" noProof="0">
                <a:ln>
                  <a:noFill/>
                </a:ln>
                <a:solidFill>
                  <a:schemeClr val="accent3"/>
                </a:solidFill>
                <a:effectLst/>
                <a:uLnTx/>
                <a:uFillTx/>
                <a:latin typeface="Montserrat"/>
              </a:rPr>
              <a:t>one preferred share</a:t>
            </a:r>
            <a:r>
              <a:rPr kumimoji="0" lang="en-CA" sz="2800" i="0" u="none" strike="noStrike" kern="1200" cap="none" spc="0" normalizeH="0" baseline="0" noProof="0">
                <a:ln>
                  <a:noFill/>
                </a:ln>
                <a:solidFill>
                  <a:schemeClr val="accent6"/>
                </a:solidFill>
                <a:effectLst/>
                <a:uLnTx/>
                <a:uFillTx/>
                <a:latin typeface="Montserrat"/>
              </a:rPr>
              <a:t> in any one </a:t>
            </a:r>
            <a:r>
              <a:rPr kumimoji="0" lang="en-CA" sz="2800" b="1" i="0" u="none" strike="noStrike" kern="1200" cap="none" spc="0" normalizeH="0" baseline="0" noProof="0">
                <a:ln>
                  <a:noFill/>
                </a:ln>
                <a:solidFill>
                  <a:schemeClr val="accent6"/>
                </a:solidFill>
                <a:effectLst/>
                <a:uLnTx/>
                <a:uFillTx/>
                <a:latin typeface="Montserrat"/>
              </a:rPr>
              <a:t>JA Company.</a:t>
            </a:r>
            <a:r>
              <a:rPr lang="en-CA" sz="2800" b="1">
                <a:solidFill>
                  <a:schemeClr val="accent6"/>
                </a:solidFill>
                <a:latin typeface="Montserrat"/>
              </a:rPr>
              <a:t> </a:t>
            </a:r>
            <a:endParaRPr lang="en-CA" sz="1800" b="1" i="0" u="none" strike="noStrike" kern="1200" cap="none" spc="0" normalizeH="0" baseline="0" noProof="0">
              <a:ln>
                <a:noFill/>
              </a:ln>
              <a:solidFill>
                <a:schemeClr val="accent6"/>
              </a:solidFill>
              <a:effectLst/>
              <a:uLnTx/>
              <a:uFillTx/>
              <a:latin typeface="Montserrat ExtraBold" panose="00000900000000000000" pitchFamily="50" charset="0"/>
            </a:endParaRPr>
          </a:p>
        </p:txBody>
      </p:sp>
      <p:sp>
        <p:nvSpPr>
          <p:cNvPr id="3" name="&quot;Not Allowed&quot; Symbol 2">
            <a:extLst>
              <a:ext uri="{FF2B5EF4-FFF2-40B4-BE49-F238E27FC236}">
                <a16:creationId xmlns:a16="http://schemas.microsoft.com/office/drawing/2014/main" id="{0F3D902C-A4DB-54B2-F283-F716DF24819B}"/>
              </a:ext>
            </a:extLst>
          </p:cNvPr>
          <p:cNvSpPr/>
          <p:nvPr/>
        </p:nvSpPr>
        <p:spPr>
          <a:xfrm>
            <a:off x="1792857" y="2886403"/>
            <a:ext cx="1351471" cy="1351471"/>
          </a:xfrm>
          <a:prstGeom prst="noSmoking">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112625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Venture Funding</a:t>
            </a:r>
          </a:p>
        </p:txBody>
      </p:sp>
      <p:sp>
        <p:nvSpPr>
          <p:cNvPr id="3" name="TextBox 2">
            <a:extLst>
              <a:ext uri="{FF2B5EF4-FFF2-40B4-BE49-F238E27FC236}">
                <a16:creationId xmlns:a16="http://schemas.microsoft.com/office/drawing/2014/main" id="{5B6A5AC6-B3A4-31C4-363B-6F4FCE281ACF}"/>
              </a:ext>
            </a:extLst>
          </p:cNvPr>
          <p:cNvSpPr txBox="1"/>
          <p:nvPr/>
        </p:nvSpPr>
        <p:spPr>
          <a:xfrm>
            <a:off x="1515414" y="1676400"/>
            <a:ext cx="9869509"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b="1">
                <a:solidFill>
                  <a:schemeClr val="accent3"/>
                </a:solidFill>
                <a:latin typeface="Montserrat"/>
                <a:cs typeface="Segoe UI"/>
              </a:rPr>
              <a:t>What happens when a student leaves the program after purchasing a share?</a:t>
            </a:r>
            <a:r>
              <a:rPr lang="en-US">
                <a:solidFill>
                  <a:schemeClr val="accent3"/>
                </a:solidFill>
                <a:latin typeface="Montserrat"/>
                <a:cs typeface="Segoe UI"/>
              </a:rPr>
              <a:t>​</a:t>
            </a:r>
          </a:p>
          <a:p>
            <a:r>
              <a:rPr lang="en-CA">
                <a:solidFill>
                  <a:schemeClr val="accent6"/>
                </a:solidFill>
                <a:latin typeface="Montserrat"/>
                <a:cs typeface="Segoe UI"/>
              </a:rPr>
              <a:t>​</a:t>
            </a:r>
            <a:r>
              <a:rPr lang="en-CA" sz="1600">
                <a:solidFill>
                  <a:schemeClr val="accent6"/>
                </a:solidFill>
                <a:cs typeface="Segoe UI"/>
              </a:rPr>
              <a:t>The company should decide and agree on what the policy is for a participant who leaves the program and include the agreement in their Employee Handbook and Company By-Laws.​</a:t>
            </a:r>
          </a:p>
          <a:p>
            <a:r>
              <a:rPr lang="en-CA">
                <a:solidFill>
                  <a:schemeClr val="accent6"/>
                </a:solidFill>
                <a:cs typeface="Segoe UI"/>
              </a:rPr>
              <a:t> ​</a:t>
            </a:r>
          </a:p>
          <a:p>
            <a:r>
              <a:rPr lang="en-CA" b="1">
                <a:solidFill>
                  <a:schemeClr val="accent3"/>
                </a:solidFill>
                <a:cs typeface="Segoe UI"/>
              </a:rPr>
              <a:t>Option 1:​</a:t>
            </a:r>
          </a:p>
          <a:p>
            <a:r>
              <a:rPr lang="en-CA">
                <a:solidFill>
                  <a:schemeClr val="accent6"/>
                </a:solidFill>
                <a:cs typeface="Segoe UI"/>
              </a:rPr>
              <a:t>If a participant leaves the Company Program after purchasing a common share, that share will become a preferred share, payable at year-end with dividend.​</a:t>
            </a:r>
          </a:p>
          <a:p>
            <a:r>
              <a:rPr lang="en-CA">
                <a:solidFill>
                  <a:schemeClr val="accent6"/>
                </a:solidFill>
                <a:cs typeface="Segoe UI"/>
              </a:rPr>
              <a:t> ​</a:t>
            </a:r>
          </a:p>
          <a:p>
            <a:r>
              <a:rPr lang="en-CA" b="1">
                <a:solidFill>
                  <a:schemeClr val="accent3"/>
                </a:solidFill>
                <a:cs typeface="Segoe UI"/>
              </a:rPr>
              <a:t>Option 2:​</a:t>
            </a:r>
          </a:p>
          <a:p>
            <a:r>
              <a:rPr lang="en-CA">
                <a:solidFill>
                  <a:schemeClr val="accent6"/>
                </a:solidFill>
                <a:cs typeface="Segoe UI"/>
              </a:rPr>
              <a:t>If a participant leaves the Company Program after purchasing a common share, they forfeit their share money and are not entitled to profit-sharing or year-end dividend.</a:t>
            </a:r>
          </a:p>
        </p:txBody>
      </p:sp>
    </p:spTree>
    <p:extLst>
      <p:ext uri="{BB962C8B-B14F-4D97-AF65-F5344CB8AC3E}">
        <p14:creationId xmlns:p14="http://schemas.microsoft.com/office/powerpoint/2010/main" val="30136798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Venture Funding</a:t>
            </a:r>
          </a:p>
        </p:txBody>
      </p:sp>
      <p:sp>
        <p:nvSpPr>
          <p:cNvPr id="4" name="TextBox 3">
            <a:extLst>
              <a:ext uri="{FF2B5EF4-FFF2-40B4-BE49-F238E27FC236}">
                <a16:creationId xmlns:a16="http://schemas.microsoft.com/office/drawing/2014/main" id="{C8D8E7E3-71FF-2A3F-6BA5-57C323FE1D8F}"/>
              </a:ext>
            </a:extLst>
          </p:cNvPr>
          <p:cNvSpPr txBox="1"/>
          <p:nvPr/>
        </p:nvSpPr>
        <p:spPr>
          <a:xfrm>
            <a:off x="2838536" y="1946735"/>
            <a:ext cx="779127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000">
                <a:solidFill>
                  <a:schemeClr val="accent6"/>
                </a:solidFill>
                <a:latin typeface="Montserrat"/>
              </a:rPr>
              <a:t>It is essential that complete and accurate shareholder records are maintained. The following must be recorded: </a:t>
            </a:r>
            <a:endParaRPr lang="en-US" sz="2000">
              <a:solidFill>
                <a:schemeClr val="accent6"/>
              </a:solidFill>
              <a:latin typeface="Montserrat"/>
            </a:endParaRPr>
          </a:p>
        </p:txBody>
      </p:sp>
      <p:sp>
        <p:nvSpPr>
          <p:cNvPr id="3" name="TextBox 2">
            <a:extLst>
              <a:ext uri="{FF2B5EF4-FFF2-40B4-BE49-F238E27FC236}">
                <a16:creationId xmlns:a16="http://schemas.microsoft.com/office/drawing/2014/main" id="{5BB09123-5B45-00C4-5057-73AC38AE29B3}"/>
              </a:ext>
            </a:extLst>
          </p:cNvPr>
          <p:cNvSpPr txBox="1"/>
          <p:nvPr/>
        </p:nvSpPr>
        <p:spPr>
          <a:xfrm>
            <a:off x="5069457" y="2826588"/>
            <a:ext cx="27432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CA" b="1">
              <a:cs typeface="Segoe UI"/>
            </a:endParaRPr>
          </a:p>
          <a:p>
            <a:pPr marL="285750" indent="-285750">
              <a:buFont typeface="Wingdings"/>
              <a:buChar char="Ø"/>
            </a:pPr>
            <a:r>
              <a:rPr lang="en-CA" b="1">
                <a:solidFill>
                  <a:srgbClr val="28708B"/>
                </a:solidFill>
                <a:cs typeface="Arial"/>
              </a:rPr>
              <a:t>Full Name</a:t>
            </a:r>
            <a:r>
              <a:rPr lang="en-CA" b="1">
                <a:cs typeface="Arial"/>
              </a:rPr>
              <a:t>​</a:t>
            </a:r>
          </a:p>
          <a:p>
            <a:pPr marL="285750" indent="-285750">
              <a:buFont typeface="Wingdings"/>
              <a:buChar char="Ø"/>
            </a:pPr>
            <a:r>
              <a:rPr lang="en-CA" b="1">
                <a:solidFill>
                  <a:srgbClr val="28708B"/>
                </a:solidFill>
                <a:cs typeface="Arial"/>
              </a:rPr>
              <a:t>Mailing Address </a:t>
            </a:r>
            <a:r>
              <a:rPr lang="en-US" b="1">
                <a:cs typeface="Arial"/>
              </a:rPr>
              <a:t>​</a:t>
            </a:r>
          </a:p>
          <a:p>
            <a:pPr marL="285750" indent="-285750">
              <a:buFont typeface="Wingdings"/>
              <a:buChar char="Ø"/>
            </a:pPr>
            <a:r>
              <a:rPr lang="en-CA" b="1">
                <a:solidFill>
                  <a:srgbClr val="28708B"/>
                </a:solidFill>
                <a:cs typeface="Arial"/>
              </a:rPr>
              <a:t>Email Address</a:t>
            </a:r>
            <a:r>
              <a:rPr lang="en-US" b="1">
                <a:cs typeface="Arial"/>
              </a:rPr>
              <a:t>​</a:t>
            </a:r>
          </a:p>
          <a:p>
            <a:pPr marL="285750" indent="-285750">
              <a:buFont typeface="Wingdings"/>
              <a:buChar char="Ø"/>
            </a:pPr>
            <a:r>
              <a:rPr lang="en-CA" b="1">
                <a:solidFill>
                  <a:srgbClr val="28708B"/>
                </a:solidFill>
                <a:cs typeface="Arial"/>
              </a:rPr>
              <a:t>Phone Number</a:t>
            </a:r>
          </a:p>
        </p:txBody>
      </p:sp>
      <p:pic>
        <p:nvPicPr>
          <p:cNvPr id="6" name="Picture 5" descr="Shape&#10;&#10;Description automatically generated">
            <a:extLst>
              <a:ext uri="{FF2B5EF4-FFF2-40B4-BE49-F238E27FC236}">
                <a16:creationId xmlns:a16="http://schemas.microsoft.com/office/drawing/2014/main" id="{C54D3248-9B25-60E1-BAA6-7B473B73C1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050" y="2741253"/>
            <a:ext cx="1876984" cy="1861590"/>
          </a:xfrm>
          <a:prstGeom prst="rect">
            <a:avLst/>
          </a:prstGeom>
        </p:spPr>
      </p:pic>
    </p:spTree>
    <p:extLst>
      <p:ext uri="{BB962C8B-B14F-4D97-AF65-F5344CB8AC3E}">
        <p14:creationId xmlns:p14="http://schemas.microsoft.com/office/powerpoint/2010/main" val="105691261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Venture Funding</a:t>
            </a:r>
          </a:p>
        </p:txBody>
      </p:sp>
      <p:sp>
        <p:nvSpPr>
          <p:cNvPr id="3" name="TextBox 2">
            <a:extLst>
              <a:ext uri="{FF2B5EF4-FFF2-40B4-BE49-F238E27FC236}">
                <a16:creationId xmlns:a16="http://schemas.microsoft.com/office/drawing/2014/main" id="{835D2045-E805-9E75-8380-1433A38DDC30}"/>
              </a:ext>
            </a:extLst>
          </p:cNvPr>
          <p:cNvSpPr txBox="1"/>
          <p:nvPr/>
        </p:nvSpPr>
        <p:spPr>
          <a:xfrm>
            <a:off x="2087876" y="1901173"/>
            <a:ext cx="9270924"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400" b="1">
                <a:solidFill>
                  <a:schemeClr val="accent3"/>
                </a:solidFill>
                <a:latin typeface="Montserrat"/>
                <a:cs typeface="Segoe UI"/>
              </a:rPr>
              <a:t>BREAK-EVEN ANALYSIS</a:t>
            </a:r>
            <a:r>
              <a:rPr lang="en-US" sz="2400" b="1">
                <a:solidFill>
                  <a:schemeClr val="accent3"/>
                </a:solidFill>
                <a:latin typeface="Montserrat"/>
                <a:cs typeface="Segoe UI"/>
              </a:rPr>
              <a:t>​</a:t>
            </a:r>
            <a:endParaRPr lang="en-US" sz="2400" b="1">
              <a:solidFill>
                <a:schemeClr val="accent3"/>
              </a:solidFill>
              <a:latin typeface="Montserrat"/>
            </a:endParaRPr>
          </a:p>
          <a:p>
            <a:r>
              <a:rPr lang="en-CA" sz="2400">
                <a:solidFill>
                  <a:schemeClr val="accent6"/>
                </a:solidFill>
                <a:latin typeface="Montserrat"/>
                <a:cs typeface="Segoe UI"/>
              </a:rPr>
              <a:t>​</a:t>
            </a:r>
          </a:p>
          <a:p>
            <a:r>
              <a:rPr lang="en-CA" sz="2400">
                <a:solidFill>
                  <a:schemeClr val="accent6"/>
                </a:solidFill>
                <a:latin typeface="Montserrat"/>
                <a:cs typeface="Segoe UI"/>
              </a:rPr>
              <a:t>Teams must complete the break-even analysis before completing the capitalization requirements. </a:t>
            </a:r>
            <a:r>
              <a:rPr lang="en-US" sz="2400">
                <a:solidFill>
                  <a:schemeClr val="accent6"/>
                </a:solidFill>
                <a:latin typeface="Montserrat"/>
                <a:cs typeface="Segoe UI"/>
              </a:rPr>
              <a:t>​</a:t>
            </a:r>
          </a:p>
          <a:p>
            <a:r>
              <a:rPr lang="en-CA" sz="2400">
                <a:solidFill>
                  <a:schemeClr val="accent6"/>
                </a:solidFill>
                <a:latin typeface="Montserrat"/>
                <a:cs typeface="Segoe UI"/>
              </a:rPr>
              <a:t>​</a:t>
            </a:r>
          </a:p>
          <a:p>
            <a:r>
              <a:rPr lang="en-CA" sz="2400">
                <a:solidFill>
                  <a:schemeClr val="accent6"/>
                </a:solidFill>
                <a:latin typeface="Montserrat"/>
                <a:cs typeface="Segoe UI"/>
              </a:rPr>
              <a:t>Refer to the break-even analysis in the </a:t>
            </a:r>
            <a:r>
              <a:rPr lang="en-CA" sz="2400" b="1">
                <a:solidFill>
                  <a:schemeClr val="accent6"/>
                </a:solidFill>
                <a:latin typeface="Montserrat"/>
                <a:cs typeface="Segoe UI"/>
              </a:rPr>
              <a:t>Record-Keeping tool</a:t>
            </a:r>
            <a:r>
              <a:rPr lang="en-CA" sz="2400">
                <a:solidFill>
                  <a:schemeClr val="accent6"/>
                </a:solidFill>
                <a:latin typeface="Montserrat"/>
                <a:cs typeface="Segoe UI"/>
              </a:rPr>
              <a:t> before completing the initial capitalization calculation sheet.</a:t>
            </a:r>
            <a:r>
              <a:rPr lang="en-CA">
                <a:solidFill>
                  <a:schemeClr val="accent6"/>
                </a:solidFill>
                <a:latin typeface="Montserrat"/>
                <a:cs typeface="Segoe UI"/>
              </a:rPr>
              <a:t> </a:t>
            </a:r>
          </a:p>
        </p:txBody>
      </p:sp>
    </p:spTree>
    <p:extLst>
      <p:ext uri="{BB962C8B-B14F-4D97-AF65-F5344CB8AC3E}">
        <p14:creationId xmlns:p14="http://schemas.microsoft.com/office/powerpoint/2010/main" val="216534418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a:t>Venture Funding</a:t>
            </a:r>
          </a:p>
        </p:txBody>
      </p:sp>
      <p:sp>
        <p:nvSpPr>
          <p:cNvPr id="4" name="TextBox 1">
            <a:extLst>
              <a:ext uri="{FF2B5EF4-FFF2-40B4-BE49-F238E27FC236}">
                <a16:creationId xmlns:a16="http://schemas.microsoft.com/office/drawing/2014/main" id="{3B1FB481-6FC8-03A4-1634-144D31CFE60B}"/>
              </a:ext>
            </a:extLst>
          </p:cNvPr>
          <p:cNvSpPr txBox="1"/>
          <p:nvPr/>
        </p:nvSpPr>
        <p:spPr>
          <a:xfrm>
            <a:off x="1766742" y="1374244"/>
            <a:ext cx="9253453" cy="4247317"/>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kumimoji="0" lang="en-CA" b="1" i="0" u="none" strike="noStrike" kern="1200" cap="none" spc="0" normalizeH="0" baseline="0" noProof="0">
                <a:ln>
                  <a:noFill/>
                </a:ln>
                <a:solidFill>
                  <a:schemeClr val="accent3"/>
                </a:solidFill>
                <a:effectLst/>
                <a:uLnTx/>
                <a:uFillTx/>
                <a:latin typeface="Montserrat"/>
              </a:rPr>
              <a:t>Capital</a:t>
            </a:r>
            <a:r>
              <a:rPr kumimoji="0" lang="en-CA" b="0" i="0" u="none" strike="noStrike" kern="1200" cap="none" spc="0" normalizeH="0" baseline="0" noProof="0">
                <a:ln>
                  <a:noFill/>
                </a:ln>
                <a:solidFill>
                  <a:schemeClr val="accent3"/>
                </a:solidFill>
                <a:effectLst/>
                <a:uLnTx/>
                <a:uFillTx/>
                <a:latin typeface="Montserrat"/>
              </a:rPr>
              <a:t> </a:t>
            </a:r>
            <a:r>
              <a:rPr kumimoji="0" lang="en-CA" b="0" i="0" u="none" strike="noStrike" kern="1200" cap="none" spc="0" normalizeH="0" baseline="0" noProof="0">
                <a:ln>
                  <a:noFill/>
                </a:ln>
                <a:effectLst/>
                <a:uLnTx/>
                <a:uFillTx/>
                <a:latin typeface="Montserrat"/>
              </a:rPr>
              <a:t>is money, machinery, tools, equipment, and buildings that businesses need for operation. JA companies obtain operation capital by selling shares.</a:t>
            </a:r>
            <a:r>
              <a:rPr lang="en-CA">
                <a:latin typeface="Montserrat"/>
              </a:rPr>
              <a:t> </a:t>
            </a:r>
            <a:endParaRPr lang="en-CA" b="0" i="0" u="none" strike="noStrike" kern="1200" cap="none" spc="0" normalizeH="0" baseline="0" noProof="0">
              <a:ln>
                <a:noFill/>
              </a:ln>
              <a:effectLst/>
              <a:uLnTx/>
              <a:uFillTx/>
              <a:latin typeface="Montserrat" panose="00000500000000000000" pitchFamily="50"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b="0" i="0" u="none" strike="noStrike" kern="1200" cap="none" spc="0" normalizeH="0" baseline="0" noProof="0">
              <a:ln>
                <a:noFill/>
              </a:ln>
              <a:effectLst/>
              <a:uLnTx/>
              <a:uFillTx/>
              <a:latin typeface="Montserrat" panose="00000500000000000000" pitchFamily="50" charset="0"/>
            </a:endParaRPr>
          </a:p>
          <a:p>
            <a:pPr>
              <a:defRPr/>
            </a:pPr>
            <a:r>
              <a:rPr kumimoji="0" lang="en-CA" b="1" i="0" u="none" strike="noStrike" kern="1200" cap="none" spc="0" normalizeH="0" baseline="0" noProof="0">
                <a:ln>
                  <a:noFill/>
                </a:ln>
                <a:solidFill>
                  <a:schemeClr val="accent3"/>
                </a:solidFill>
                <a:effectLst/>
                <a:uLnTx/>
                <a:uFillTx/>
                <a:latin typeface="Montserrat"/>
              </a:rPr>
              <a:t>Overcapitalization</a:t>
            </a:r>
            <a:r>
              <a:rPr kumimoji="0" lang="en-CA" b="0" i="0" u="none" strike="noStrike" kern="1200" cap="none" spc="0" normalizeH="0" baseline="0" noProof="0">
                <a:ln>
                  <a:noFill/>
                </a:ln>
                <a:effectLst/>
                <a:uLnTx/>
                <a:uFillTx/>
                <a:latin typeface="Montserrat"/>
              </a:rPr>
              <a:t> When a corporation raises more money than it needs. Overcapitalization is wasteful because it represents assets that may have been used elsewhere to produce wealth. It also creates an unnecessary burden on a company because it must pay dividends to investors it did not need in the first place.</a:t>
            </a:r>
            <a:r>
              <a:rPr lang="en-CA">
                <a:latin typeface="Montserrat"/>
              </a:rPr>
              <a:t> </a:t>
            </a:r>
            <a:endParaRPr lang="en-CA" b="0" i="0" u="none" strike="noStrike" kern="1200" cap="none" spc="0" normalizeH="0" baseline="0" noProof="0">
              <a:ln>
                <a:noFill/>
              </a:ln>
              <a:effectLst/>
              <a:uLnTx/>
              <a:uFillTx/>
              <a:latin typeface="Montserrat" panose="00000500000000000000" pitchFamily="50"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b="0" i="0" u="none" strike="noStrike" kern="1200" cap="none" spc="0" normalizeH="0" baseline="0" noProof="0">
              <a:ln>
                <a:noFill/>
              </a:ln>
              <a:effectLst/>
              <a:uLnTx/>
              <a:uFillTx/>
              <a:latin typeface="Montserrat" panose="00000500000000000000" pitchFamily="50" charset="0"/>
            </a:endParaRPr>
          </a:p>
          <a:p>
            <a:pPr>
              <a:defRPr/>
            </a:pPr>
            <a:r>
              <a:rPr kumimoji="0" lang="en-CA" b="1" i="0" u="none" strike="noStrike" kern="1200" cap="none" spc="0" normalizeH="0" baseline="0" noProof="0">
                <a:ln>
                  <a:noFill/>
                </a:ln>
                <a:solidFill>
                  <a:schemeClr val="accent3"/>
                </a:solidFill>
                <a:effectLst/>
                <a:uLnTx/>
                <a:uFillTx/>
                <a:latin typeface="Montserrat"/>
              </a:rPr>
              <a:t>Undercapitalization</a:t>
            </a:r>
            <a:r>
              <a:rPr kumimoji="0" lang="en-CA" b="0" i="0" u="none" strike="noStrike" kern="1200" cap="none" spc="0" normalizeH="0" baseline="0" noProof="0">
                <a:ln>
                  <a:noFill/>
                </a:ln>
                <a:solidFill>
                  <a:schemeClr val="accent3"/>
                </a:solidFill>
                <a:effectLst/>
                <a:uLnTx/>
                <a:uFillTx/>
                <a:latin typeface="Montserrat"/>
              </a:rPr>
              <a:t> </a:t>
            </a:r>
            <a:r>
              <a:rPr kumimoji="0" lang="en-CA" b="0" i="0" u="none" strike="noStrike" kern="1200" cap="none" spc="0" normalizeH="0" baseline="0" noProof="0">
                <a:ln>
                  <a:noFill/>
                </a:ln>
                <a:effectLst/>
                <a:uLnTx/>
                <a:uFillTx/>
                <a:latin typeface="Montserrat"/>
              </a:rPr>
              <a:t>Undercapitalized firms are those with insufficient funds to meet their current expenses. In such a situation a company must find a way to raise additional funds, or face bankruptcy.</a:t>
            </a:r>
            <a:r>
              <a:rPr lang="en-CA">
                <a:latin typeface="Montserrat"/>
              </a:rPr>
              <a:t> </a:t>
            </a:r>
            <a:endParaRPr lang="en-CA" b="0" i="0" u="none" strike="noStrike" kern="1200" cap="none" spc="0" normalizeH="0" baseline="0" noProof="0">
              <a:ln>
                <a:noFill/>
              </a:ln>
              <a:effectLst/>
              <a:uLnTx/>
              <a:uFillTx/>
              <a:latin typeface="Montserrat" panose="00000500000000000000" pitchFamily="50"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b="0" i="0" u="none" strike="noStrike" kern="1200" cap="none" spc="0" normalizeH="0" baseline="0" noProof="0">
              <a:ln>
                <a:noFill/>
              </a:ln>
              <a:effectLst/>
              <a:uLnTx/>
              <a:uFillTx/>
              <a:latin typeface="Montserrat" panose="00000500000000000000" pitchFamily="50"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b="1" i="0" u="none" strike="noStrike" kern="1200" cap="none" spc="0" normalizeH="0" baseline="0" noProof="0">
                <a:ln>
                  <a:noFill/>
                </a:ln>
                <a:solidFill>
                  <a:schemeClr val="accent3"/>
                </a:solidFill>
                <a:effectLst/>
                <a:uLnTx/>
                <a:uFillTx/>
                <a:latin typeface="Montserrat"/>
              </a:rPr>
              <a:t>Initial Capitalization</a:t>
            </a:r>
            <a:r>
              <a:rPr kumimoji="0" lang="en-CA" b="1" i="0" u="none" strike="noStrike" kern="1200" cap="none" spc="0" normalizeH="0" baseline="0" noProof="0">
                <a:ln>
                  <a:noFill/>
                </a:ln>
                <a:effectLst/>
                <a:uLnTx/>
                <a:uFillTx/>
                <a:latin typeface="Montserrat"/>
              </a:rPr>
              <a:t> </a:t>
            </a:r>
            <a:r>
              <a:rPr kumimoji="0" lang="en-CA" b="0" i="0" u="none" strike="noStrike" kern="1200" cap="none" spc="0" normalizeH="0" baseline="0" noProof="0">
                <a:ln>
                  <a:noFill/>
                </a:ln>
                <a:effectLst/>
                <a:uLnTx/>
                <a:uFillTx/>
                <a:latin typeface="Montserrat"/>
              </a:rPr>
              <a:t>This is the amount of money required to start the business.</a:t>
            </a:r>
            <a:endParaRPr lang="en-CA" b="0" i="0" u="none" strike="noStrike" kern="1200" cap="none" spc="0" normalizeH="0" baseline="0" noProof="0">
              <a:ln>
                <a:noFill/>
              </a:ln>
              <a:effectLst/>
              <a:uLnTx/>
              <a:uFillTx/>
              <a:latin typeface="Montserrat"/>
            </a:endParaRPr>
          </a:p>
        </p:txBody>
      </p:sp>
    </p:spTree>
    <p:extLst>
      <p:ext uri="{BB962C8B-B14F-4D97-AF65-F5344CB8AC3E}">
        <p14:creationId xmlns:p14="http://schemas.microsoft.com/office/powerpoint/2010/main" val="297631749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791441" cy="657225"/>
          </a:xfrm>
        </p:spPr>
        <p:txBody>
          <a:bodyPr lIns="91440" tIns="45720" rIns="91440" bIns="45720" anchor="t"/>
          <a:lstStyle/>
          <a:p>
            <a:r>
              <a:rPr lang="en-US"/>
              <a:t>Questions &amp; Next Steps</a:t>
            </a:r>
          </a:p>
        </p:txBody>
      </p:sp>
      <p:pic>
        <p:nvPicPr>
          <p:cNvPr id="4" name="Picture 3" descr="Icon&#10;&#10;Description automatically generated">
            <a:extLst>
              <a:ext uri="{FF2B5EF4-FFF2-40B4-BE49-F238E27FC236}">
                <a16:creationId xmlns:a16="http://schemas.microsoft.com/office/drawing/2014/main" id="{472EA944-0DCA-25A0-D30D-543B11515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5518" y="1026618"/>
            <a:ext cx="2523965" cy="2509589"/>
          </a:xfrm>
          <a:prstGeom prst="rect">
            <a:avLst/>
          </a:prstGeom>
        </p:spPr>
      </p:pic>
      <p:sp>
        <p:nvSpPr>
          <p:cNvPr id="3" name="TextBox 2">
            <a:extLst>
              <a:ext uri="{FF2B5EF4-FFF2-40B4-BE49-F238E27FC236}">
                <a16:creationId xmlns:a16="http://schemas.microsoft.com/office/drawing/2014/main" id="{0350671A-CACD-B55C-C0D9-44D91DECC67C}"/>
              </a:ext>
            </a:extLst>
          </p:cNvPr>
          <p:cNvSpPr txBox="1"/>
          <p:nvPr/>
        </p:nvSpPr>
        <p:spPr>
          <a:xfrm>
            <a:off x="5612853" y="1861700"/>
            <a:ext cx="5535617"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AutoNum type="arabicPeriod"/>
            </a:pPr>
            <a:r>
              <a:rPr lang="en-CA" sz="2000">
                <a:solidFill>
                  <a:schemeClr val="accent6"/>
                </a:solidFill>
              </a:rPr>
              <a:t>Start sending in share money</a:t>
            </a:r>
            <a:endParaRPr lang="en-US">
              <a:solidFill>
                <a:schemeClr val="accent6"/>
              </a:solidFill>
            </a:endParaRPr>
          </a:p>
          <a:p>
            <a:pPr marL="457200" indent="-457200">
              <a:buAutoNum type="arabicPeriod"/>
            </a:pPr>
            <a:endParaRPr lang="en-CA" sz="2000">
              <a:solidFill>
                <a:schemeClr val="accent6"/>
              </a:solidFill>
              <a:latin typeface="Montserrat"/>
              <a:ea typeface="Work Sans"/>
              <a:cs typeface="Work Sans"/>
            </a:endParaRPr>
          </a:p>
          <a:p>
            <a:r>
              <a:rPr lang="en-CA" sz="2000">
                <a:ea typeface="+mn-lt"/>
                <a:cs typeface="+mn-lt"/>
              </a:rPr>
              <a:t>If there are circumstances which would prevent a participant from purchasing a share they should speak with their mentor team and/or Company Program Manager to make alternate arrangements. Such conversations will be held in strictest confidence. </a:t>
            </a:r>
          </a:p>
          <a:p>
            <a:pPr marL="457200" indent="-457200">
              <a:buAutoNum type="arabicPeriod"/>
            </a:pPr>
            <a:endParaRPr lang="en-CA" sz="2000">
              <a:solidFill>
                <a:schemeClr val="accent6"/>
              </a:solidFill>
              <a:latin typeface="Montserrat"/>
            </a:endParaRPr>
          </a:p>
          <a:p>
            <a:pPr marL="457200" indent="-457200">
              <a:buAutoNum type="arabicPeriod"/>
            </a:pPr>
            <a:endParaRPr lang="en-CA" sz="2000">
              <a:solidFill>
                <a:schemeClr val="accent6"/>
              </a:solidFill>
              <a:latin typeface="Montserrat"/>
            </a:endParaRPr>
          </a:p>
        </p:txBody>
      </p:sp>
      <p:pic>
        <p:nvPicPr>
          <p:cNvPr id="5" name="Picture 4" descr="Icon&#10;&#10;Description automatically generated">
            <a:extLst>
              <a:ext uri="{FF2B5EF4-FFF2-40B4-BE49-F238E27FC236}">
                <a16:creationId xmlns:a16="http://schemas.microsoft.com/office/drawing/2014/main" id="{BB8D4C49-A4BB-2A69-E3FA-341193DB7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1781" y="1817373"/>
            <a:ext cx="4522417" cy="4551173"/>
          </a:xfrm>
          <a:prstGeom prst="rect">
            <a:avLst/>
          </a:prstGeom>
        </p:spPr>
      </p:pic>
      <p:pic>
        <p:nvPicPr>
          <p:cNvPr id="6" name="Picture 5" descr="Icon&#10;&#10;Description automatically generated">
            <a:extLst>
              <a:ext uri="{FF2B5EF4-FFF2-40B4-BE49-F238E27FC236}">
                <a16:creationId xmlns:a16="http://schemas.microsoft.com/office/drawing/2014/main" id="{C3FA20A2-23E6-6E30-578F-447297FCE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8952" y="1386051"/>
            <a:ext cx="1790720" cy="1790722"/>
          </a:xfrm>
          <a:prstGeom prst="rect">
            <a:avLst/>
          </a:prstGeom>
        </p:spPr>
      </p:pic>
    </p:spTree>
    <p:extLst>
      <p:ext uri="{BB962C8B-B14F-4D97-AF65-F5344CB8AC3E}">
        <p14:creationId xmlns:p14="http://schemas.microsoft.com/office/powerpoint/2010/main" val="37935689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6C4C11-AD8E-73DE-71B8-D67AA4FED4BF}"/>
              </a:ext>
            </a:extLst>
          </p:cNvPr>
          <p:cNvSpPr txBox="1"/>
          <p:nvPr/>
        </p:nvSpPr>
        <p:spPr>
          <a:xfrm>
            <a:off x="6847267" y="2213557"/>
            <a:ext cx="402035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000" b="1" dirty="0">
                <a:solidFill>
                  <a:srgbClr val="FFFFFF"/>
                </a:solidFill>
              </a:rPr>
              <a:t>PHASE 3</a:t>
            </a:r>
          </a:p>
          <a:p>
            <a:pPr algn="ctr"/>
            <a:r>
              <a:rPr lang="en-US" sz="6000" b="1" dirty="0">
                <a:solidFill>
                  <a:srgbClr val="FFFFFF"/>
                </a:solidFill>
              </a:rPr>
              <a:t>Build</a:t>
            </a:r>
          </a:p>
        </p:txBody>
      </p:sp>
    </p:spTree>
    <p:extLst>
      <p:ext uri="{BB962C8B-B14F-4D97-AF65-F5344CB8AC3E}">
        <p14:creationId xmlns:p14="http://schemas.microsoft.com/office/powerpoint/2010/main" val="202227932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a:t>Week 5 Agenda</a:t>
            </a:r>
          </a:p>
        </p:txBody>
      </p:sp>
      <p:sp>
        <p:nvSpPr>
          <p:cNvPr id="4" name="Text Placeholder 3">
            <a:extLst>
              <a:ext uri="{FF2B5EF4-FFF2-40B4-BE49-F238E27FC236}">
                <a16:creationId xmlns:a16="http://schemas.microsoft.com/office/drawing/2014/main" id="{5052ADC3-7972-8F6E-2729-644F054864DD}"/>
              </a:ext>
            </a:extLst>
          </p:cNvPr>
          <p:cNvSpPr>
            <a:spLocks noGrp="1"/>
          </p:cNvSpPr>
          <p:nvPr>
            <p:ph type="body" sz="quarter" idx="12"/>
          </p:nvPr>
        </p:nvSpPr>
        <p:spPr>
          <a:xfrm>
            <a:off x="915099" y="1716066"/>
            <a:ext cx="6079735" cy="3796213"/>
          </a:xfrm>
        </p:spPr>
        <p:txBody>
          <a:bodyPr lIns="91440" tIns="45720" rIns="91440" bIns="45720" anchor="t"/>
          <a:lstStyle/>
          <a:p>
            <a:pPr marL="514350" indent="-514350">
              <a:lnSpc>
                <a:spcPct val="150000"/>
              </a:lnSpc>
              <a:spcBef>
                <a:spcPts val="0"/>
              </a:spcBef>
              <a:buAutoNum type="arabicPeriod"/>
            </a:pPr>
            <a:r>
              <a:rPr lang="en-CA" sz="1600" b="1" dirty="0">
                <a:solidFill>
                  <a:schemeClr val="tx1">
                    <a:lumMod val="65000"/>
                    <a:lumOff val="35000"/>
                  </a:schemeClr>
                </a:solidFill>
                <a:ea typeface="+mj-lt"/>
                <a:cs typeface="+mj-lt"/>
              </a:rPr>
              <a:t>Attendance</a:t>
            </a:r>
            <a:endParaRPr lang="en-US" sz="16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1600" b="1" dirty="0">
                <a:solidFill>
                  <a:schemeClr val="tx1">
                    <a:lumMod val="65000"/>
                    <a:lumOff val="35000"/>
                  </a:schemeClr>
                </a:solidFill>
                <a:ea typeface="+mj-lt"/>
                <a:cs typeface="+mj-lt"/>
              </a:rPr>
              <a:t>Ice-breaker </a:t>
            </a:r>
            <a:endParaRPr lang="en-US" sz="1600" b="1" dirty="0">
              <a:solidFill>
                <a:schemeClr val="tx1">
                  <a:lumMod val="65000"/>
                  <a:lumOff val="35000"/>
                </a:schemeClr>
              </a:solidFill>
              <a:ea typeface="+mj-lt"/>
              <a:cs typeface="+mj-lt"/>
            </a:endParaRPr>
          </a:p>
          <a:p>
            <a:pPr marL="514350" indent="-514350">
              <a:lnSpc>
                <a:spcPct val="150000"/>
              </a:lnSpc>
              <a:spcBef>
                <a:spcPts val="0"/>
              </a:spcBef>
              <a:buAutoNum type="arabicPeriod"/>
            </a:pPr>
            <a:r>
              <a:rPr lang="en-CA" sz="1600" b="1" dirty="0">
                <a:solidFill>
                  <a:schemeClr val="tx1">
                    <a:lumMod val="65000"/>
                    <a:lumOff val="35000"/>
                  </a:schemeClr>
                </a:solidFill>
              </a:rPr>
              <a:t>Review Business Model Canvas, Mission Statement</a:t>
            </a:r>
          </a:p>
          <a:p>
            <a:pPr marL="514350" indent="-514350">
              <a:lnSpc>
                <a:spcPct val="150000"/>
              </a:lnSpc>
              <a:spcBef>
                <a:spcPts val="0"/>
              </a:spcBef>
              <a:buAutoNum type="arabicPeriod"/>
            </a:pPr>
            <a:r>
              <a:rPr lang="en-CA" sz="1600" b="1" dirty="0">
                <a:solidFill>
                  <a:schemeClr val="tx1">
                    <a:lumMod val="65000"/>
                    <a:lumOff val="35000"/>
                  </a:schemeClr>
                </a:solidFill>
              </a:rPr>
              <a:t>Key Performance Indicators</a:t>
            </a:r>
          </a:p>
          <a:p>
            <a:pPr marL="514350" indent="-514350">
              <a:lnSpc>
                <a:spcPct val="150000"/>
              </a:lnSpc>
              <a:spcBef>
                <a:spcPts val="0"/>
              </a:spcBef>
              <a:buAutoNum type="arabicPeriod"/>
            </a:pPr>
            <a:r>
              <a:rPr lang="en-CA" sz="1600" b="1" dirty="0">
                <a:solidFill>
                  <a:schemeClr val="tx1">
                    <a:lumMod val="65000"/>
                    <a:lumOff val="35000"/>
                  </a:schemeClr>
                </a:solidFill>
              </a:rPr>
              <a:t>Business Planning – Lean Business Plan</a:t>
            </a:r>
          </a:p>
          <a:p>
            <a:pPr marL="514350" indent="-514350">
              <a:lnSpc>
                <a:spcPct val="150000"/>
              </a:lnSpc>
              <a:spcBef>
                <a:spcPts val="0"/>
              </a:spcBef>
              <a:buAutoNum type="arabicPeriod"/>
            </a:pPr>
            <a:r>
              <a:rPr lang="en-CA" sz="1600" b="1" dirty="0">
                <a:solidFill>
                  <a:schemeClr val="tx1">
                    <a:lumMod val="65000"/>
                    <a:lumOff val="35000"/>
                  </a:schemeClr>
                </a:solidFill>
              </a:rPr>
              <a:t>Company Meetings</a:t>
            </a:r>
          </a:p>
          <a:p>
            <a:pPr marL="514350" indent="-514350">
              <a:lnSpc>
                <a:spcPct val="150000"/>
              </a:lnSpc>
              <a:spcBef>
                <a:spcPts val="0"/>
              </a:spcBef>
              <a:buAutoNum type="arabicPeriod"/>
            </a:pPr>
            <a:r>
              <a:rPr lang="en-CA" sz="1600" b="1" dirty="0">
                <a:solidFill>
                  <a:schemeClr val="tx1">
                    <a:lumMod val="65000"/>
                    <a:lumOff val="35000"/>
                  </a:schemeClr>
                </a:solidFill>
              </a:rPr>
              <a:t>Product Approval </a:t>
            </a:r>
          </a:p>
          <a:p>
            <a:pPr marL="514350" indent="-514350">
              <a:lnSpc>
                <a:spcPct val="150000"/>
              </a:lnSpc>
              <a:spcBef>
                <a:spcPts val="0"/>
              </a:spcBef>
              <a:buAutoNum type="arabicPeriod"/>
            </a:pPr>
            <a:r>
              <a:rPr lang="en-CA" sz="1600" b="1" dirty="0">
                <a:solidFill>
                  <a:schemeClr val="tx1">
                    <a:lumMod val="65000"/>
                    <a:lumOff val="35000"/>
                  </a:schemeClr>
                </a:solidFill>
              </a:rPr>
              <a:t>Record Keeping</a:t>
            </a:r>
          </a:p>
          <a:p>
            <a:pPr marL="514350" indent="-514350">
              <a:lnSpc>
                <a:spcPct val="150000"/>
              </a:lnSpc>
              <a:spcBef>
                <a:spcPts val="0"/>
              </a:spcBef>
              <a:buAutoNum type="arabicPeriod"/>
            </a:pPr>
            <a:r>
              <a:rPr lang="en-CA" sz="1600" b="1" dirty="0">
                <a:solidFill>
                  <a:schemeClr val="tx1">
                    <a:lumMod val="65000"/>
                    <a:lumOff val="35000"/>
                  </a:schemeClr>
                </a:solidFill>
              </a:rPr>
              <a:t>Questions &amp; Wrap-up</a:t>
            </a:r>
          </a:p>
        </p:txBody>
      </p:sp>
      <p:pic>
        <p:nvPicPr>
          <p:cNvPr id="8" name="Picture 8">
            <a:extLst>
              <a:ext uri="{FF2B5EF4-FFF2-40B4-BE49-F238E27FC236}">
                <a16:creationId xmlns:a16="http://schemas.microsoft.com/office/drawing/2014/main" id="{62C322EF-774E-0D56-5456-01C0B56E839B}"/>
              </a:ext>
            </a:extLst>
          </p:cNvPr>
          <p:cNvPicPr>
            <a:picLocks noChangeAspect="1"/>
          </p:cNvPicPr>
          <p:nvPr/>
        </p:nvPicPr>
        <p:blipFill>
          <a:blip r:embed="rId3"/>
          <a:stretch>
            <a:fillRect/>
          </a:stretch>
        </p:blipFill>
        <p:spPr>
          <a:xfrm>
            <a:off x="7369229" y="1525243"/>
            <a:ext cx="4477752" cy="3001878"/>
          </a:xfrm>
          <a:prstGeom prst="rect">
            <a:avLst/>
          </a:prstGeom>
        </p:spPr>
      </p:pic>
    </p:spTree>
    <p:extLst>
      <p:ext uri="{BB962C8B-B14F-4D97-AF65-F5344CB8AC3E}">
        <p14:creationId xmlns:p14="http://schemas.microsoft.com/office/powerpoint/2010/main" val="69199386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sz="6000"/>
              <a:t>Ice Breaker</a:t>
            </a:r>
          </a:p>
          <a:p>
            <a:endParaRPr lang="en-US"/>
          </a:p>
        </p:txBody>
      </p:sp>
      <p:pic>
        <p:nvPicPr>
          <p:cNvPr id="6" name="Picture 5" descr="Icon&#10;&#10;Description automatically generated">
            <a:extLst>
              <a:ext uri="{FF2B5EF4-FFF2-40B4-BE49-F238E27FC236}">
                <a16:creationId xmlns:a16="http://schemas.microsoft.com/office/drawing/2014/main" id="{3574E217-855B-AB32-6EBC-A875BEE0484C}"/>
              </a:ext>
            </a:extLst>
          </p:cNvPr>
          <p:cNvPicPr>
            <a:picLocks noChangeAspect="1"/>
          </p:cNvPicPr>
          <p:nvPr/>
        </p:nvPicPr>
        <p:blipFill>
          <a:blip r:embed="rId3"/>
          <a:stretch>
            <a:fillRect/>
          </a:stretch>
        </p:blipFill>
        <p:spPr>
          <a:xfrm>
            <a:off x="3157268" y="2253290"/>
            <a:ext cx="6323162" cy="2365794"/>
          </a:xfrm>
          <a:prstGeom prst="rect">
            <a:avLst/>
          </a:prstGeom>
        </p:spPr>
      </p:pic>
    </p:spTree>
    <p:extLst>
      <p:ext uri="{BB962C8B-B14F-4D97-AF65-F5344CB8AC3E}">
        <p14:creationId xmlns:p14="http://schemas.microsoft.com/office/powerpoint/2010/main" val="105423286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p:txBody>
          <a:bodyPr lIns="91440" tIns="45720" rIns="91440" bIns="45720" anchor="t"/>
          <a:lstStyle/>
          <a:p>
            <a:r>
              <a:rPr lang="en-US" sz="6000"/>
              <a:t>Review</a:t>
            </a:r>
          </a:p>
          <a:p>
            <a:endParaRPr lang="en-US"/>
          </a:p>
        </p:txBody>
      </p:sp>
      <p:sp>
        <p:nvSpPr>
          <p:cNvPr id="3" name="TextBox 2">
            <a:extLst>
              <a:ext uri="{FF2B5EF4-FFF2-40B4-BE49-F238E27FC236}">
                <a16:creationId xmlns:a16="http://schemas.microsoft.com/office/drawing/2014/main" id="{93EB0D6E-11A8-F383-CA46-75E1A98538A9}"/>
              </a:ext>
            </a:extLst>
          </p:cNvPr>
          <p:cNvSpPr txBox="1"/>
          <p:nvPr/>
        </p:nvSpPr>
        <p:spPr>
          <a:xfrm>
            <a:off x="3498272" y="2170545"/>
            <a:ext cx="6557818"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Business Model Canvas </a:t>
            </a:r>
          </a:p>
          <a:p>
            <a:endParaRPr lang="en-US" sz="2400" b="1"/>
          </a:p>
          <a:p>
            <a:endParaRPr lang="en-US" sz="2400" b="1"/>
          </a:p>
          <a:p>
            <a:r>
              <a:rPr lang="en-US" sz="2400" b="1"/>
              <a:t>Mission Statement </a:t>
            </a:r>
          </a:p>
          <a:p>
            <a:endParaRPr lang="en-US" sz="2400" b="1"/>
          </a:p>
          <a:p>
            <a:endParaRPr lang="en-US" sz="2400" b="1"/>
          </a:p>
          <a:p>
            <a:r>
              <a:rPr lang="en-US" sz="2400" b="1"/>
              <a:t>Code of Ethics/Test of Disclosure</a:t>
            </a:r>
          </a:p>
        </p:txBody>
      </p:sp>
      <p:pic>
        <p:nvPicPr>
          <p:cNvPr id="5" name="Picture 4" descr="Icon&#10;&#10;Description automatically generated">
            <a:extLst>
              <a:ext uri="{FF2B5EF4-FFF2-40B4-BE49-F238E27FC236}">
                <a16:creationId xmlns:a16="http://schemas.microsoft.com/office/drawing/2014/main" id="{2A8B8096-453F-22D6-CD79-DD7AE1A65C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940" y="1804850"/>
            <a:ext cx="1143739" cy="1142723"/>
          </a:xfrm>
          <a:prstGeom prst="rect">
            <a:avLst/>
          </a:prstGeom>
        </p:spPr>
      </p:pic>
      <p:pic>
        <p:nvPicPr>
          <p:cNvPr id="7" name="Picture 6" descr="Logo&#10;&#10;Description automatically generated">
            <a:extLst>
              <a:ext uri="{FF2B5EF4-FFF2-40B4-BE49-F238E27FC236}">
                <a16:creationId xmlns:a16="http://schemas.microsoft.com/office/drawing/2014/main" id="{43A9B590-6992-3E76-AA13-38D9EECA58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2354" y="2734851"/>
            <a:ext cx="1244171" cy="1244171"/>
          </a:xfrm>
          <a:prstGeom prst="rect">
            <a:avLst/>
          </a:prstGeom>
        </p:spPr>
      </p:pic>
      <p:pic>
        <p:nvPicPr>
          <p:cNvPr id="9" name="Picture 8" descr="Logo&#10;&#10;Description automatically generated">
            <a:extLst>
              <a:ext uri="{FF2B5EF4-FFF2-40B4-BE49-F238E27FC236}">
                <a16:creationId xmlns:a16="http://schemas.microsoft.com/office/drawing/2014/main" id="{CBBF170D-8C43-9C7C-9EAD-F6FA94AA77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7341" y="3877639"/>
            <a:ext cx="1143739" cy="1145771"/>
          </a:xfrm>
          <a:prstGeom prst="rect">
            <a:avLst/>
          </a:prstGeom>
        </p:spPr>
      </p:pic>
    </p:spTree>
    <p:extLst>
      <p:ext uri="{BB962C8B-B14F-4D97-AF65-F5344CB8AC3E}">
        <p14:creationId xmlns:p14="http://schemas.microsoft.com/office/powerpoint/2010/main" val="383072292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72115" y="421028"/>
            <a:ext cx="7625936" cy="657225"/>
          </a:xfrm>
        </p:spPr>
        <p:txBody>
          <a:bodyPr lIns="91440" tIns="45720" rIns="91440" bIns="45720" anchor="t"/>
          <a:lstStyle/>
          <a:p>
            <a:r>
              <a:rPr lang="en-US" sz="3600"/>
              <a:t>Key Performance Indicators</a:t>
            </a:r>
            <a:r>
              <a:rPr lang="en-US"/>
              <a:t> </a:t>
            </a:r>
          </a:p>
        </p:txBody>
      </p:sp>
      <p:sp>
        <p:nvSpPr>
          <p:cNvPr id="3" name="Rectangle 2">
            <a:extLst>
              <a:ext uri="{FF2B5EF4-FFF2-40B4-BE49-F238E27FC236}">
                <a16:creationId xmlns:a16="http://schemas.microsoft.com/office/drawing/2014/main" id="{6ABD934A-63F2-18C7-A134-667994B8BA1D}"/>
              </a:ext>
            </a:extLst>
          </p:cNvPr>
          <p:cNvSpPr/>
          <p:nvPr/>
        </p:nvSpPr>
        <p:spPr>
          <a:xfrm>
            <a:off x="4504756" y="3051559"/>
            <a:ext cx="5389617" cy="369332"/>
          </a:xfrm>
          <a:prstGeom prst="rect">
            <a:avLst/>
          </a:prstGeom>
        </p:spPr>
        <p:txBody>
          <a:bodyPr wrap="non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b="1">
                <a:solidFill>
                  <a:schemeClr val="accent6"/>
                </a:solidFill>
                <a:latin typeface="Montserrat"/>
              </a:rPr>
              <a:t>KPI Video: </a:t>
            </a:r>
            <a:r>
              <a:rPr lang="en-CA" b="1">
                <a:solidFill>
                  <a:srgbClr val="74BE45"/>
                </a:solidFill>
                <a:latin typeface="Montserrat"/>
                <a:hlinkClick r:id="rId3"/>
              </a:rPr>
              <a:t>https://youtu.be/1JxHMZLyuZw</a:t>
            </a:r>
            <a:r>
              <a:rPr lang="en-CA" b="1">
                <a:solidFill>
                  <a:srgbClr val="74BE45"/>
                </a:solidFill>
                <a:latin typeface="Montserrat"/>
              </a:rPr>
              <a:t>  </a:t>
            </a:r>
            <a:endParaRPr lang="en-CA" b="1">
              <a:solidFill>
                <a:srgbClr val="74BE45"/>
              </a:solidFill>
              <a:latin typeface="Montserrat" panose="00000500000000000000" pitchFamily="50" charset="0"/>
            </a:endParaRPr>
          </a:p>
        </p:txBody>
      </p:sp>
      <p:pic>
        <p:nvPicPr>
          <p:cNvPr id="5" name="Picture 4" descr="Icon&#10;&#10;Description automatically generated">
            <a:extLst>
              <a:ext uri="{FF2B5EF4-FFF2-40B4-BE49-F238E27FC236}">
                <a16:creationId xmlns:a16="http://schemas.microsoft.com/office/drawing/2014/main" id="{CE88F7EF-26CF-2173-8B63-5A057CB4B9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2529" y="1400603"/>
            <a:ext cx="3142191" cy="3155553"/>
          </a:xfrm>
          <a:prstGeom prst="rect">
            <a:avLst/>
          </a:prstGeom>
        </p:spPr>
      </p:pic>
    </p:spTree>
    <p:extLst>
      <p:ext uri="{BB962C8B-B14F-4D97-AF65-F5344CB8AC3E}">
        <p14:creationId xmlns:p14="http://schemas.microsoft.com/office/powerpoint/2010/main" val="265589627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72115" y="421028"/>
            <a:ext cx="7625936" cy="657225"/>
          </a:xfrm>
        </p:spPr>
        <p:txBody>
          <a:bodyPr lIns="91440" tIns="45720" rIns="91440" bIns="45720" anchor="t"/>
          <a:lstStyle/>
          <a:p>
            <a:r>
              <a:rPr lang="en-US" sz="3600"/>
              <a:t>Key Performance Indicators</a:t>
            </a:r>
            <a:r>
              <a:rPr lang="en-US"/>
              <a:t> </a:t>
            </a:r>
          </a:p>
        </p:txBody>
      </p:sp>
      <p:pic>
        <p:nvPicPr>
          <p:cNvPr id="4" name="Picture 4" descr="Table&#10;&#10;Description automatically generated">
            <a:extLst>
              <a:ext uri="{FF2B5EF4-FFF2-40B4-BE49-F238E27FC236}">
                <a16:creationId xmlns:a16="http://schemas.microsoft.com/office/drawing/2014/main" id="{3EFD4D9F-7ABA-FE7F-D9E6-220D616C6104}"/>
              </a:ext>
            </a:extLst>
          </p:cNvPr>
          <p:cNvPicPr>
            <a:picLocks noChangeAspect="1"/>
          </p:cNvPicPr>
          <p:nvPr/>
        </p:nvPicPr>
        <p:blipFill>
          <a:blip r:embed="rId3"/>
          <a:stretch>
            <a:fillRect/>
          </a:stretch>
        </p:blipFill>
        <p:spPr>
          <a:xfrm>
            <a:off x="2542309" y="1248963"/>
            <a:ext cx="7095836" cy="4117618"/>
          </a:xfrm>
          <a:prstGeom prst="rect">
            <a:avLst/>
          </a:prstGeom>
        </p:spPr>
      </p:pic>
      <p:sp>
        <p:nvSpPr>
          <p:cNvPr id="5" name="TextBox 4">
            <a:extLst>
              <a:ext uri="{FF2B5EF4-FFF2-40B4-BE49-F238E27FC236}">
                <a16:creationId xmlns:a16="http://schemas.microsoft.com/office/drawing/2014/main" id="{624277AC-FBBE-A3C1-FA6F-3F51842619A7}"/>
              </a:ext>
            </a:extLst>
          </p:cNvPr>
          <p:cNvSpPr txBox="1"/>
          <p:nvPr/>
        </p:nvSpPr>
        <p:spPr>
          <a:xfrm>
            <a:off x="3740727" y="5368636"/>
            <a:ext cx="46989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4"/>
              </a:rPr>
              <a:t>Key Performance Indicator Worksheet</a:t>
            </a:r>
            <a:endParaRPr lang="en-US"/>
          </a:p>
        </p:txBody>
      </p:sp>
      <p:pic>
        <p:nvPicPr>
          <p:cNvPr id="6" name="Picture 5" descr="Logo, company name&#10;&#10;Description automatically generated">
            <a:extLst>
              <a:ext uri="{FF2B5EF4-FFF2-40B4-BE49-F238E27FC236}">
                <a16:creationId xmlns:a16="http://schemas.microsoft.com/office/drawing/2014/main" id="{7AA823BC-C0AE-6D3F-2BED-964C76E23A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9765" y="5311066"/>
            <a:ext cx="567629" cy="567629"/>
          </a:xfrm>
          <a:prstGeom prst="rect">
            <a:avLst/>
          </a:prstGeom>
        </p:spPr>
      </p:pic>
    </p:spTree>
    <p:extLst>
      <p:ext uri="{BB962C8B-B14F-4D97-AF65-F5344CB8AC3E}">
        <p14:creationId xmlns:p14="http://schemas.microsoft.com/office/powerpoint/2010/main" val="383613067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72115" y="421028"/>
            <a:ext cx="7625936" cy="657225"/>
          </a:xfrm>
        </p:spPr>
        <p:txBody>
          <a:bodyPr lIns="91440" tIns="45720" rIns="91440" bIns="45720" anchor="t"/>
          <a:lstStyle/>
          <a:p>
            <a:r>
              <a:rPr lang="en-US" sz="3600"/>
              <a:t>Business Planning</a:t>
            </a:r>
            <a:r>
              <a:rPr lang="en-US"/>
              <a:t> </a:t>
            </a:r>
          </a:p>
        </p:txBody>
      </p:sp>
      <p:sp>
        <p:nvSpPr>
          <p:cNvPr id="3" name="TextBox 2">
            <a:extLst>
              <a:ext uri="{FF2B5EF4-FFF2-40B4-BE49-F238E27FC236}">
                <a16:creationId xmlns:a16="http://schemas.microsoft.com/office/drawing/2014/main" id="{8079E2EE-6B4B-855B-B9F8-C46F341FA508}"/>
              </a:ext>
            </a:extLst>
          </p:cNvPr>
          <p:cNvSpPr txBox="1"/>
          <p:nvPr/>
        </p:nvSpPr>
        <p:spPr>
          <a:xfrm>
            <a:off x="4199713" y="2310616"/>
            <a:ext cx="57265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rPr>
              <a:t>Department Responsibilities</a:t>
            </a:r>
            <a:endParaRPr lang="en-US"/>
          </a:p>
        </p:txBody>
      </p:sp>
      <p:sp>
        <p:nvSpPr>
          <p:cNvPr id="6" name="TextBox 5">
            <a:extLst>
              <a:ext uri="{FF2B5EF4-FFF2-40B4-BE49-F238E27FC236}">
                <a16:creationId xmlns:a16="http://schemas.microsoft.com/office/drawing/2014/main" id="{5EF863D2-B540-2E68-02D2-7B6E7CA5EE6A}"/>
              </a:ext>
            </a:extLst>
          </p:cNvPr>
          <p:cNvSpPr txBox="1"/>
          <p:nvPr/>
        </p:nvSpPr>
        <p:spPr>
          <a:xfrm>
            <a:off x="4199713" y="2841706"/>
            <a:ext cx="57265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4"/>
              </a:rPr>
              <a:t>KPI Worksheet</a:t>
            </a:r>
            <a:endParaRPr lang="en-US"/>
          </a:p>
        </p:txBody>
      </p:sp>
      <p:sp>
        <p:nvSpPr>
          <p:cNvPr id="7" name="TextBox 6">
            <a:extLst>
              <a:ext uri="{FF2B5EF4-FFF2-40B4-BE49-F238E27FC236}">
                <a16:creationId xmlns:a16="http://schemas.microsoft.com/office/drawing/2014/main" id="{C8BF1EAA-F4E9-3912-DB42-C5E4BF61A384}"/>
              </a:ext>
            </a:extLst>
          </p:cNvPr>
          <p:cNvSpPr txBox="1"/>
          <p:nvPr/>
        </p:nvSpPr>
        <p:spPr>
          <a:xfrm>
            <a:off x="4199713" y="3418979"/>
            <a:ext cx="57265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5"/>
              </a:rPr>
              <a:t>Work Plan Template</a:t>
            </a:r>
            <a:endParaRPr lang="en-US"/>
          </a:p>
        </p:txBody>
      </p:sp>
      <p:sp>
        <p:nvSpPr>
          <p:cNvPr id="8" name="TextBox 7">
            <a:extLst>
              <a:ext uri="{FF2B5EF4-FFF2-40B4-BE49-F238E27FC236}">
                <a16:creationId xmlns:a16="http://schemas.microsoft.com/office/drawing/2014/main" id="{6B557359-742D-5A82-9387-F9E9B5496923}"/>
              </a:ext>
            </a:extLst>
          </p:cNvPr>
          <p:cNvSpPr txBox="1"/>
          <p:nvPr/>
        </p:nvSpPr>
        <p:spPr>
          <a:xfrm>
            <a:off x="4199712" y="4019342"/>
            <a:ext cx="57265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6"/>
              </a:rPr>
              <a:t>Resources Available by Department</a:t>
            </a:r>
            <a:endParaRPr lang="en-US"/>
          </a:p>
        </p:txBody>
      </p:sp>
      <p:sp>
        <p:nvSpPr>
          <p:cNvPr id="9" name="TextBox 8">
            <a:extLst>
              <a:ext uri="{FF2B5EF4-FFF2-40B4-BE49-F238E27FC236}">
                <a16:creationId xmlns:a16="http://schemas.microsoft.com/office/drawing/2014/main" id="{704A7CB7-DE12-5534-8892-12F194275B72}"/>
              </a:ext>
            </a:extLst>
          </p:cNvPr>
          <p:cNvSpPr txBox="1"/>
          <p:nvPr/>
        </p:nvSpPr>
        <p:spPr>
          <a:xfrm>
            <a:off x="4199712" y="4654341"/>
            <a:ext cx="57265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7"/>
              </a:rPr>
              <a:t>Lean Business Plan template</a:t>
            </a:r>
            <a:endParaRPr lang="en-US"/>
          </a:p>
        </p:txBody>
      </p:sp>
      <p:sp>
        <p:nvSpPr>
          <p:cNvPr id="10" name="TextBox 9">
            <a:extLst>
              <a:ext uri="{FF2B5EF4-FFF2-40B4-BE49-F238E27FC236}">
                <a16:creationId xmlns:a16="http://schemas.microsoft.com/office/drawing/2014/main" id="{95F5A9A6-959C-F02E-4E00-BC88BB2509C9}"/>
              </a:ext>
            </a:extLst>
          </p:cNvPr>
          <p:cNvSpPr txBox="1"/>
          <p:nvPr/>
        </p:nvSpPr>
        <p:spPr>
          <a:xfrm>
            <a:off x="1223817" y="1212271"/>
            <a:ext cx="598054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Utilize the following resources for success</a:t>
            </a:r>
          </a:p>
        </p:txBody>
      </p:sp>
      <p:pic>
        <p:nvPicPr>
          <p:cNvPr id="5" name="Picture 4" descr="Logo, company name&#10;&#10;Description automatically generated">
            <a:extLst>
              <a:ext uri="{FF2B5EF4-FFF2-40B4-BE49-F238E27FC236}">
                <a16:creationId xmlns:a16="http://schemas.microsoft.com/office/drawing/2014/main" id="{130A36B8-B447-90EA-AD38-D85A3AAAE6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29840" y="4477180"/>
            <a:ext cx="567629" cy="567629"/>
          </a:xfrm>
          <a:prstGeom prst="rect">
            <a:avLst/>
          </a:prstGeom>
        </p:spPr>
      </p:pic>
      <p:pic>
        <p:nvPicPr>
          <p:cNvPr id="12" name="Picture 11" descr="Logo, company name&#10;&#10;Description automatically generated">
            <a:extLst>
              <a:ext uri="{FF2B5EF4-FFF2-40B4-BE49-F238E27FC236}">
                <a16:creationId xmlns:a16="http://schemas.microsoft.com/office/drawing/2014/main" id="{FAC8F785-92F0-40D7-3385-7960912BA6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38467" y="3881957"/>
            <a:ext cx="567629" cy="567629"/>
          </a:xfrm>
          <a:prstGeom prst="rect">
            <a:avLst/>
          </a:prstGeom>
        </p:spPr>
      </p:pic>
      <p:pic>
        <p:nvPicPr>
          <p:cNvPr id="14" name="Picture 13" descr="Logo, company name&#10;&#10;Description automatically generated">
            <a:extLst>
              <a:ext uri="{FF2B5EF4-FFF2-40B4-BE49-F238E27FC236}">
                <a16:creationId xmlns:a16="http://schemas.microsoft.com/office/drawing/2014/main" id="{AB33FBDA-ECBD-3280-A870-47FE7CD385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32716" y="3315489"/>
            <a:ext cx="567629" cy="567629"/>
          </a:xfrm>
          <a:prstGeom prst="rect">
            <a:avLst/>
          </a:prstGeom>
        </p:spPr>
      </p:pic>
      <p:pic>
        <p:nvPicPr>
          <p:cNvPr id="16" name="Picture 15" descr="Logo, company name&#10;&#10;Description automatically generated">
            <a:extLst>
              <a:ext uri="{FF2B5EF4-FFF2-40B4-BE49-F238E27FC236}">
                <a16:creationId xmlns:a16="http://schemas.microsoft.com/office/drawing/2014/main" id="{73BC47B5-A962-C68E-DDE8-D8FF493DF5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12587" y="2763398"/>
            <a:ext cx="567629" cy="567629"/>
          </a:xfrm>
          <a:prstGeom prst="rect">
            <a:avLst/>
          </a:prstGeom>
        </p:spPr>
      </p:pic>
      <p:pic>
        <p:nvPicPr>
          <p:cNvPr id="18" name="Picture 17" descr="Logo, company name&#10;&#10;Description automatically generated">
            <a:extLst>
              <a:ext uri="{FF2B5EF4-FFF2-40B4-BE49-F238E27FC236}">
                <a16:creationId xmlns:a16="http://schemas.microsoft.com/office/drawing/2014/main" id="{116BC20E-DC62-4968-27EC-F9F8E963F1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21214" y="2225685"/>
            <a:ext cx="567629" cy="567629"/>
          </a:xfrm>
          <a:prstGeom prst="rect">
            <a:avLst/>
          </a:prstGeom>
        </p:spPr>
      </p:pic>
    </p:spTree>
    <p:extLst>
      <p:ext uri="{BB962C8B-B14F-4D97-AF65-F5344CB8AC3E}">
        <p14:creationId xmlns:p14="http://schemas.microsoft.com/office/powerpoint/2010/main" val="9126191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72115" y="421028"/>
            <a:ext cx="7625936" cy="657225"/>
          </a:xfrm>
        </p:spPr>
        <p:txBody>
          <a:bodyPr lIns="91440" tIns="45720" rIns="91440" bIns="45720" anchor="t"/>
          <a:lstStyle/>
          <a:p>
            <a:r>
              <a:rPr lang="en-US"/>
              <a:t>Company Meetings</a:t>
            </a:r>
          </a:p>
        </p:txBody>
      </p:sp>
      <p:sp>
        <p:nvSpPr>
          <p:cNvPr id="4" name="TextBox 3">
            <a:extLst>
              <a:ext uri="{FF2B5EF4-FFF2-40B4-BE49-F238E27FC236}">
                <a16:creationId xmlns:a16="http://schemas.microsoft.com/office/drawing/2014/main" id="{6322868D-A7A7-DD6A-7B50-06513AF62BEB}"/>
              </a:ext>
            </a:extLst>
          </p:cNvPr>
          <p:cNvSpPr txBox="1"/>
          <p:nvPr/>
        </p:nvSpPr>
        <p:spPr>
          <a:xfrm>
            <a:off x="6115954" y="2203352"/>
            <a:ext cx="5537200"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b="1">
              <a:solidFill>
                <a:schemeClr val="accent6"/>
              </a:solidFill>
              <a:latin typeface="Montserrat"/>
              <a:cs typeface="Arial"/>
            </a:endParaRPr>
          </a:p>
          <a:p>
            <a:pPr marL="1200150" lvl="2" indent="-285750">
              <a:buFont typeface="Wingdings"/>
              <a:buChar char="q"/>
            </a:pPr>
            <a:r>
              <a:rPr lang="en-US" sz="1400">
                <a:solidFill>
                  <a:schemeClr val="accent6"/>
                </a:solidFill>
                <a:latin typeface="Montserrat"/>
                <a:cs typeface="Arial"/>
              </a:rPr>
              <a:t>President’s report​</a:t>
            </a:r>
            <a:endParaRPr lang="en-US" sz="1400">
              <a:solidFill>
                <a:schemeClr val="accent6"/>
              </a:solidFill>
            </a:endParaRPr>
          </a:p>
          <a:p>
            <a:pPr marL="1200150" lvl="2" indent="-285750">
              <a:buFont typeface="Wingdings"/>
              <a:buChar char="q"/>
            </a:pPr>
            <a:r>
              <a:rPr lang="en-US" sz="1400">
                <a:solidFill>
                  <a:schemeClr val="accent6"/>
                </a:solidFill>
                <a:latin typeface="Montserrat"/>
                <a:cs typeface="Arial"/>
              </a:rPr>
              <a:t>Report from each department including goals for the session/week, challenges, successes, update​</a:t>
            </a:r>
          </a:p>
          <a:p>
            <a:pPr marL="1200150" lvl="2" indent="-285750">
              <a:buFont typeface="Wingdings"/>
              <a:buChar char="q"/>
            </a:pPr>
            <a:r>
              <a:rPr lang="en-US" sz="1400">
                <a:solidFill>
                  <a:schemeClr val="accent6"/>
                </a:solidFill>
                <a:latin typeface="Montserrat"/>
                <a:cs typeface="Arial"/>
              </a:rPr>
              <a:t>Open forum: opportunities for members to ask questions, identify challenges and successes, discussion of issues that may have arisen leading from changes that may have to be made due to Test of Disclosure.​</a:t>
            </a:r>
          </a:p>
          <a:p>
            <a:pPr marL="1200150" lvl="2" indent="-285750">
              <a:buFont typeface="Wingdings"/>
              <a:buChar char="q"/>
            </a:pPr>
            <a:r>
              <a:rPr lang="en-US" sz="1400">
                <a:solidFill>
                  <a:schemeClr val="accent6"/>
                </a:solidFill>
                <a:latin typeface="Montserrat"/>
                <a:cs typeface="Arial"/>
              </a:rPr>
              <a:t>Upcoming items such as deadlines, sales opportunities, etc.</a:t>
            </a:r>
          </a:p>
        </p:txBody>
      </p:sp>
      <p:sp>
        <p:nvSpPr>
          <p:cNvPr id="5" name="TextBox 4">
            <a:extLst>
              <a:ext uri="{FF2B5EF4-FFF2-40B4-BE49-F238E27FC236}">
                <a16:creationId xmlns:a16="http://schemas.microsoft.com/office/drawing/2014/main" id="{09A2DAB6-B677-8FB6-6FEE-D6C9EE63B2D7}"/>
              </a:ext>
            </a:extLst>
          </p:cNvPr>
          <p:cNvSpPr txBox="1"/>
          <p:nvPr/>
        </p:nvSpPr>
        <p:spPr>
          <a:xfrm>
            <a:off x="1566696" y="3362342"/>
            <a:ext cx="5241636" cy="24622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Will be led by the </a:t>
            </a:r>
            <a:r>
              <a:rPr lang="en-US" b="1"/>
              <a:t>Management Team.</a:t>
            </a:r>
            <a:r>
              <a:rPr lang="en-US"/>
              <a:t> </a:t>
            </a:r>
          </a:p>
          <a:p>
            <a:pPr marL="285750" indent="-285750">
              <a:buFont typeface="Arial"/>
              <a:buChar char="•"/>
            </a:pPr>
            <a:r>
              <a:rPr lang="en-US"/>
              <a:t>Will provide the Company with an overview of:</a:t>
            </a:r>
          </a:p>
          <a:p>
            <a:pPr marL="285750" indent="-285750">
              <a:buFont typeface="Wingdings"/>
              <a:buChar char="ü"/>
            </a:pPr>
            <a:r>
              <a:rPr lang="en-US" sz="1600"/>
              <a:t>Progress to date</a:t>
            </a:r>
          </a:p>
          <a:p>
            <a:pPr marL="285750" indent="-285750">
              <a:buFont typeface="Wingdings"/>
              <a:buChar char="ü"/>
            </a:pPr>
            <a:r>
              <a:rPr lang="en-US" sz="1600"/>
              <a:t>Challenges</a:t>
            </a:r>
          </a:p>
          <a:p>
            <a:pPr marL="285750" indent="-285750">
              <a:buFont typeface="Wingdings"/>
              <a:buChar char="ü"/>
            </a:pPr>
            <a:r>
              <a:rPr lang="en-US" sz="1600"/>
              <a:t>Success and goals</a:t>
            </a:r>
          </a:p>
          <a:p>
            <a:pPr marL="285750" indent="-285750">
              <a:buFont typeface="Wingdings"/>
              <a:buChar char="ü"/>
            </a:pPr>
            <a:r>
              <a:rPr lang="en-US" sz="1600"/>
              <a:t>Open forum for input</a:t>
            </a:r>
          </a:p>
          <a:p>
            <a:endParaRPr lang="en-US"/>
          </a:p>
          <a:p>
            <a:r>
              <a:rPr lang="en-US" i="1"/>
              <a:t>*Agenda to be created by</a:t>
            </a:r>
            <a:r>
              <a:rPr lang="en-US" b="1" i="1"/>
              <a:t> the President</a:t>
            </a:r>
          </a:p>
        </p:txBody>
      </p:sp>
      <p:sp>
        <p:nvSpPr>
          <p:cNvPr id="11" name="TextBox 10">
            <a:extLst>
              <a:ext uri="{FF2B5EF4-FFF2-40B4-BE49-F238E27FC236}">
                <a16:creationId xmlns:a16="http://schemas.microsoft.com/office/drawing/2014/main" id="{FD1D4FCC-9BB0-DD61-22F3-8EB54CBC5D61}"/>
              </a:ext>
            </a:extLst>
          </p:cNvPr>
          <p:cNvSpPr txBox="1"/>
          <p:nvPr/>
        </p:nvSpPr>
        <p:spPr>
          <a:xfrm>
            <a:off x="7039591" y="2018625"/>
            <a:ext cx="46135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3"/>
                </a:solidFill>
              </a:rPr>
              <a:t>Sample Agenda Items</a:t>
            </a:r>
            <a:endParaRPr lang="en-US">
              <a:solidFill>
                <a:schemeClr val="accent3"/>
              </a:solidFill>
            </a:endParaRPr>
          </a:p>
        </p:txBody>
      </p:sp>
      <p:pic>
        <p:nvPicPr>
          <p:cNvPr id="6" name="Picture 5" descr="Icon&#10;&#10;Description automatically generated with medium confidence">
            <a:extLst>
              <a:ext uri="{FF2B5EF4-FFF2-40B4-BE49-F238E27FC236}">
                <a16:creationId xmlns:a16="http://schemas.microsoft.com/office/drawing/2014/main" id="{8BFDEDD4-1F69-13D8-727F-702D81D515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0101" y="944436"/>
            <a:ext cx="2984040" cy="2939892"/>
          </a:xfrm>
          <a:prstGeom prst="rect">
            <a:avLst/>
          </a:prstGeom>
        </p:spPr>
      </p:pic>
    </p:spTree>
    <p:extLst>
      <p:ext uri="{BB962C8B-B14F-4D97-AF65-F5344CB8AC3E}">
        <p14:creationId xmlns:p14="http://schemas.microsoft.com/office/powerpoint/2010/main" val="10987873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72115" y="421028"/>
            <a:ext cx="7625936" cy="657225"/>
          </a:xfrm>
        </p:spPr>
        <p:txBody>
          <a:bodyPr lIns="91440" tIns="45720" rIns="91440" bIns="45720" anchor="t"/>
          <a:lstStyle/>
          <a:p>
            <a:r>
              <a:rPr lang="en-US"/>
              <a:t>Product/Service Approval</a:t>
            </a:r>
          </a:p>
        </p:txBody>
      </p:sp>
      <p:sp>
        <p:nvSpPr>
          <p:cNvPr id="3" name="TextBox 2">
            <a:extLst>
              <a:ext uri="{FF2B5EF4-FFF2-40B4-BE49-F238E27FC236}">
                <a16:creationId xmlns:a16="http://schemas.microsoft.com/office/drawing/2014/main" id="{513CC057-1E5F-9AC8-1410-C51DAD8F351D}"/>
              </a:ext>
            </a:extLst>
          </p:cNvPr>
          <p:cNvSpPr txBox="1"/>
          <p:nvPr/>
        </p:nvSpPr>
        <p:spPr>
          <a:xfrm>
            <a:off x="4077287" y="2678544"/>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Before production can begin, the President, VP of Production and a JA Volunteer must complete the </a:t>
            </a:r>
          </a:p>
          <a:p>
            <a:r>
              <a:rPr lang="en-US" dirty="0">
                <a:hlinkClick r:id="rId3"/>
              </a:rPr>
              <a:t>Product or Service Approval Form</a:t>
            </a:r>
            <a:r>
              <a:rPr lang="en-US" dirty="0"/>
              <a:t> </a:t>
            </a:r>
          </a:p>
        </p:txBody>
      </p:sp>
      <p:pic>
        <p:nvPicPr>
          <p:cNvPr id="5" name="Picture 4" descr="Shape&#10;&#10;Description automatically generated">
            <a:extLst>
              <a:ext uri="{FF2B5EF4-FFF2-40B4-BE49-F238E27FC236}">
                <a16:creationId xmlns:a16="http://schemas.microsoft.com/office/drawing/2014/main" id="{2F75AF60-8AC2-F226-3CC2-832E5B3B96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9340" y="1936120"/>
            <a:ext cx="2408946" cy="2407930"/>
          </a:xfrm>
          <a:prstGeom prst="rect">
            <a:avLst/>
          </a:prstGeom>
        </p:spPr>
      </p:pic>
      <p:pic>
        <p:nvPicPr>
          <p:cNvPr id="7" name="Picture 6" descr="Logo, company name&#10;&#10;Description automatically generated">
            <a:extLst>
              <a:ext uri="{FF2B5EF4-FFF2-40B4-BE49-F238E27FC236}">
                <a16:creationId xmlns:a16="http://schemas.microsoft.com/office/drawing/2014/main" id="{EF2436F0-5D37-99C6-2FC4-98BE8F2589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7953" y="3140085"/>
            <a:ext cx="567629" cy="567629"/>
          </a:xfrm>
          <a:prstGeom prst="rect">
            <a:avLst/>
          </a:prstGeom>
        </p:spPr>
      </p:pic>
    </p:spTree>
    <p:extLst>
      <p:ext uri="{BB962C8B-B14F-4D97-AF65-F5344CB8AC3E}">
        <p14:creationId xmlns:p14="http://schemas.microsoft.com/office/powerpoint/2010/main" val="63400730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172115" y="421028"/>
            <a:ext cx="7625936" cy="657225"/>
          </a:xfrm>
        </p:spPr>
        <p:txBody>
          <a:bodyPr lIns="91440" tIns="45720" rIns="91440" bIns="45720" anchor="t"/>
          <a:lstStyle/>
          <a:p>
            <a:r>
              <a:rPr lang="en-US"/>
              <a:t>Record Keeping Review</a:t>
            </a:r>
          </a:p>
        </p:txBody>
      </p:sp>
      <p:pic>
        <p:nvPicPr>
          <p:cNvPr id="5" name="Picture 4" descr="Icon&#10;&#10;Description automatically generated">
            <a:extLst>
              <a:ext uri="{FF2B5EF4-FFF2-40B4-BE49-F238E27FC236}">
                <a16:creationId xmlns:a16="http://schemas.microsoft.com/office/drawing/2014/main" id="{15DEAA05-27D9-D962-4A8F-74FAA0C545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1953" y="1807247"/>
            <a:ext cx="3256557" cy="3255541"/>
          </a:xfrm>
          <a:prstGeom prst="rect">
            <a:avLst/>
          </a:prstGeom>
        </p:spPr>
      </p:pic>
      <p:pic>
        <p:nvPicPr>
          <p:cNvPr id="7" name="Picture 6" descr="Shape&#10;&#10;Description automatically generated">
            <a:extLst>
              <a:ext uri="{FF2B5EF4-FFF2-40B4-BE49-F238E27FC236}">
                <a16:creationId xmlns:a16="http://schemas.microsoft.com/office/drawing/2014/main" id="{A926C8E6-073A-F8C2-0D2D-D1D1C089F1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7896" y="1808903"/>
            <a:ext cx="3256557" cy="3255541"/>
          </a:xfrm>
          <a:prstGeom prst="rect">
            <a:avLst/>
          </a:prstGeom>
        </p:spPr>
      </p:pic>
    </p:spTree>
    <p:extLst>
      <p:ext uri="{BB962C8B-B14F-4D97-AF65-F5344CB8AC3E}">
        <p14:creationId xmlns:p14="http://schemas.microsoft.com/office/powerpoint/2010/main" val="258495374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791441" cy="657225"/>
          </a:xfrm>
        </p:spPr>
        <p:txBody>
          <a:bodyPr lIns="91440" tIns="45720" rIns="91440" bIns="45720" anchor="t"/>
          <a:lstStyle/>
          <a:p>
            <a:r>
              <a:rPr lang="en-US"/>
              <a:t>Questions &amp; Next Steps</a:t>
            </a:r>
          </a:p>
        </p:txBody>
      </p:sp>
      <p:pic>
        <p:nvPicPr>
          <p:cNvPr id="4" name="Picture 3" descr="Icon&#10;&#10;Description automatically generated">
            <a:extLst>
              <a:ext uri="{FF2B5EF4-FFF2-40B4-BE49-F238E27FC236}">
                <a16:creationId xmlns:a16="http://schemas.microsoft.com/office/drawing/2014/main" id="{472EA944-0DCA-25A0-D30D-543B11515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5300" y="1150786"/>
            <a:ext cx="2523965" cy="2509589"/>
          </a:xfrm>
          <a:prstGeom prst="rect">
            <a:avLst/>
          </a:prstGeom>
        </p:spPr>
      </p:pic>
      <p:sp>
        <p:nvSpPr>
          <p:cNvPr id="3" name="TextBox 2">
            <a:extLst>
              <a:ext uri="{FF2B5EF4-FFF2-40B4-BE49-F238E27FC236}">
                <a16:creationId xmlns:a16="http://schemas.microsoft.com/office/drawing/2014/main" id="{0350671A-CACD-B55C-C0D9-44D91DECC67C}"/>
              </a:ext>
            </a:extLst>
          </p:cNvPr>
          <p:cNvSpPr txBox="1"/>
          <p:nvPr/>
        </p:nvSpPr>
        <p:spPr>
          <a:xfrm>
            <a:off x="5532035" y="2196518"/>
            <a:ext cx="5535617"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000" dirty="0">
                <a:ea typeface="+mn-lt"/>
                <a:cs typeface="+mn-lt"/>
              </a:rPr>
              <a:t>It is highly encouraged that production is ready to test their production process </a:t>
            </a:r>
            <a:r>
              <a:rPr lang="en-CA" sz="2000" b="1" dirty="0">
                <a:solidFill>
                  <a:schemeClr val="accent3"/>
                </a:solidFill>
                <a:ea typeface="+mn-lt"/>
                <a:cs typeface="+mn-lt"/>
              </a:rPr>
              <a:t>next week</a:t>
            </a:r>
            <a:r>
              <a:rPr lang="en-CA" sz="2000" dirty="0">
                <a:ea typeface="+mn-lt"/>
                <a:cs typeface="+mn-lt"/>
              </a:rPr>
              <a:t> as long as the </a:t>
            </a:r>
            <a:r>
              <a:rPr lang="en-CA" sz="2000" b="1" dirty="0">
                <a:ea typeface="+mn-lt"/>
                <a:cs typeface="+mn-lt"/>
              </a:rPr>
              <a:t>Product/Service Approval Form has been submitted and approved.</a:t>
            </a:r>
            <a:endParaRPr lang="en-US" b="1" dirty="0"/>
          </a:p>
          <a:p>
            <a:br>
              <a:rPr lang="en-US" dirty="0"/>
            </a:br>
            <a:endParaRPr lang="en-US" dirty="0"/>
          </a:p>
          <a:p>
            <a:endParaRPr lang="en-CA" sz="2000" b="1" dirty="0">
              <a:solidFill>
                <a:srgbClr val="285F74"/>
              </a:solidFill>
              <a:ea typeface="+mn-lt"/>
              <a:cs typeface="+mn-lt"/>
            </a:endParaRPr>
          </a:p>
          <a:p>
            <a:pPr marL="457200" indent="-457200">
              <a:buAutoNum type="arabicPeriod"/>
            </a:pPr>
            <a:endParaRPr lang="en-CA" sz="2000" dirty="0">
              <a:solidFill>
                <a:schemeClr val="accent6"/>
              </a:solidFill>
              <a:latin typeface="Montserrat"/>
            </a:endParaRPr>
          </a:p>
          <a:p>
            <a:pPr marL="457200" indent="-457200">
              <a:buAutoNum type="arabicPeriod"/>
            </a:pPr>
            <a:endParaRPr lang="en-CA" sz="2000" dirty="0">
              <a:solidFill>
                <a:schemeClr val="accent6"/>
              </a:solidFill>
              <a:latin typeface="Montserrat"/>
            </a:endParaRPr>
          </a:p>
        </p:txBody>
      </p:sp>
      <p:pic>
        <p:nvPicPr>
          <p:cNvPr id="5" name="Picture 4" descr="Icon&#10;&#10;Description automatically generated">
            <a:extLst>
              <a:ext uri="{FF2B5EF4-FFF2-40B4-BE49-F238E27FC236}">
                <a16:creationId xmlns:a16="http://schemas.microsoft.com/office/drawing/2014/main" id="{BB8D4C49-A4BB-2A69-E3FA-341193DB7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1563" y="1941541"/>
            <a:ext cx="4522417" cy="4551173"/>
          </a:xfrm>
          <a:prstGeom prst="rect">
            <a:avLst/>
          </a:prstGeom>
        </p:spPr>
      </p:pic>
      <p:pic>
        <p:nvPicPr>
          <p:cNvPr id="6" name="Picture 5" descr="Icon&#10;&#10;Description automatically generated">
            <a:extLst>
              <a:ext uri="{FF2B5EF4-FFF2-40B4-BE49-F238E27FC236}">
                <a16:creationId xmlns:a16="http://schemas.microsoft.com/office/drawing/2014/main" id="{C3FA20A2-23E6-6E30-578F-447297FCE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8734" y="1510219"/>
            <a:ext cx="1790720" cy="1790722"/>
          </a:xfrm>
          <a:prstGeom prst="rect">
            <a:avLst/>
          </a:prstGeom>
        </p:spPr>
      </p:pic>
    </p:spTree>
    <p:extLst>
      <p:ext uri="{BB962C8B-B14F-4D97-AF65-F5344CB8AC3E}">
        <p14:creationId xmlns:p14="http://schemas.microsoft.com/office/powerpoint/2010/main" val="6617989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6C4C11-AD8E-73DE-71B8-D67AA4FED4BF}"/>
              </a:ext>
            </a:extLst>
          </p:cNvPr>
          <p:cNvSpPr txBox="1"/>
          <p:nvPr/>
        </p:nvSpPr>
        <p:spPr>
          <a:xfrm>
            <a:off x="6618667" y="2288054"/>
            <a:ext cx="402035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000" b="1" dirty="0">
                <a:solidFill>
                  <a:srgbClr val="FFFFFF"/>
                </a:solidFill>
              </a:rPr>
              <a:t>PHASE 4</a:t>
            </a:r>
          </a:p>
          <a:p>
            <a:pPr algn="ctr"/>
            <a:r>
              <a:rPr lang="en-US" sz="6000" b="1" dirty="0">
                <a:solidFill>
                  <a:srgbClr val="FFFFFF"/>
                </a:solidFill>
              </a:rPr>
              <a:t>Launch</a:t>
            </a:r>
          </a:p>
        </p:txBody>
      </p:sp>
    </p:spTree>
    <p:extLst>
      <p:ext uri="{BB962C8B-B14F-4D97-AF65-F5344CB8AC3E}">
        <p14:creationId xmlns:p14="http://schemas.microsoft.com/office/powerpoint/2010/main" val="119031090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dirty="0"/>
              <a:t>Week 6 - 15 Agenda</a:t>
            </a:r>
          </a:p>
        </p:txBody>
      </p:sp>
      <p:sp>
        <p:nvSpPr>
          <p:cNvPr id="4" name="Text Placeholder 3">
            <a:extLst>
              <a:ext uri="{FF2B5EF4-FFF2-40B4-BE49-F238E27FC236}">
                <a16:creationId xmlns:a16="http://schemas.microsoft.com/office/drawing/2014/main" id="{5052ADC3-7972-8F6E-2729-644F054864DD}"/>
              </a:ext>
            </a:extLst>
          </p:cNvPr>
          <p:cNvSpPr>
            <a:spLocks noGrp="1"/>
          </p:cNvSpPr>
          <p:nvPr>
            <p:ph type="body" sz="quarter" idx="12"/>
          </p:nvPr>
        </p:nvSpPr>
        <p:spPr>
          <a:xfrm>
            <a:off x="915099" y="1716066"/>
            <a:ext cx="6079735" cy="3796213"/>
          </a:xfrm>
        </p:spPr>
        <p:txBody>
          <a:bodyPr lIns="91440" tIns="45720" rIns="91440" bIns="45720" anchor="t"/>
          <a:lstStyle/>
          <a:p>
            <a:pPr marL="514350" indent="-514350">
              <a:lnSpc>
                <a:spcPct val="150000"/>
              </a:lnSpc>
              <a:spcBef>
                <a:spcPts val="0"/>
              </a:spcBef>
              <a:buAutoNum type="arabicPeriod"/>
            </a:pPr>
            <a:r>
              <a:rPr lang="en-CA" sz="1600" b="1">
                <a:solidFill>
                  <a:schemeClr val="tx1">
                    <a:lumMod val="65000"/>
                    <a:lumOff val="35000"/>
                  </a:schemeClr>
                </a:solidFill>
                <a:ea typeface="+mj-lt"/>
                <a:cs typeface="+mj-lt"/>
              </a:rPr>
              <a:t>Attendance</a:t>
            </a:r>
            <a:endParaRPr lang="en-US" sz="1600" b="1">
              <a:solidFill>
                <a:schemeClr val="tx1">
                  <a:lumMod val="65000"/>
                  <a:lumOff val="35000"/>
                </a:schemeClr>
              </a:solidFill>
              <a:ea typeface="+mj-lt"/>
              <a:cs typeface="+mj-lt"/>
            </a:endParaRPr>
          </a:p>
          <a:p>
            <a:pPr marL="514350" indent="-514350">
              <a:lnSpc>
                <a:spcPct val="150000"/>
              </a:lnSpc>
              <a:spcBef>
                <a:spcPts val="0"/>
              </a:spcBef>
              <a:buAutoNum type="arabicPeriod"/>
            </a:pPr>
            <a:r>
              <a:rPr lang="en-US" sz="1600" b="1">
                <a:solidFill>
                  <a:schemeClr val="tx1">
                    <a:lumMod val="65000"/>
                    <a:lumOff val="35000"/>
                  </a:schemeClr>
                </a:solidFill>
                <a:ea typeface="+mj-lt"/>
                <a:cs typeface="+mj-lt"/>
              </a:rPr>
              <a:t>Company Meetings</a:t>
            </a:r>
          </a:p>
          <a:p>
            <a:pPr marL="514350" indent="-514350">
              <a:lnSpc>
                <a:spcPct val="150000"/>
              </a:lnSpc>
              <a:spcBef>
                <a:spcPts val="0"/>
              </a:spcBef>
              <a:buAutoNum type="arabicPeriod"/>
            </a:pPr>
            <a:r>
              <a:rPr lang="en-US" sz="1600" b="1">
                <a:solidFill>
                  <a:schemeClr val="tx1">
                    <a:lumMod val="65000"/>
                    <a:lumOff val="35000"/>
                  </a:schemeClr>
                </a:solidFill>
                <a:ea typeface="+mj-lt"/>
                <a:cs typeface="+mj-lt"/>
              </a:rPr>
              <a:t>Conduct Business Operations</a:t>
            </a:r>
          </a:p>
          <a:p>
            <a:pPr marL="514350" indent="-514350">
              <a:lnSpc>
                <a:spcPct val="150000"/>
              </a:lnSpc>
              <a:spcBef>
                <a:spcPts val="0"/>
              </a:spcBef>
              <a:buAutoNum type="arabicPeriod"/>
            </a:pPr>
            <a:r>
              <a:rPr lang="en-US" sz="1600" b="1">
                <a:solidFill>
                  <a:schemeClr val="tx1">
                    <a:lumMod val="65000"/>
                    <a:lumOff val="35000"/>
                  </a:schemeClr>
                </a:solidFill>
                <a:ea typeface="+mj-lt"/>
                <a:cs typeface="+mj-lt"/>
              </a:rPr>
              <a:t>Monitor Company Success</a:t>
            </a:r>
          </a:p>
          <a:p>
            <a:pPr marL="514350" indent="-514350">
              <a:lnSpc>
                <a:spcPct val="150000"/>
              </a:lnSpc>
              <a:spcBef>
                <a:spcPts val="0"/>
              </a:spcBef>
              <a:buAutoNum type="arabicPeriod"/>
            </a:pPr>
            <a:r>
              <a:rPr lang="en-US" sz="1600" b="1">
                <a:solidFill>
                  <a:schemeClr val="tx1">
                    <a:lumMod val="65000"/>
                    <a:lumOff val="35000"/>
                  </a:schemeClr>
                </a:solidFill>
                <a:ea typeface="+mj-lt"/>
                <a:cs typeface="+mj-lt"/>
              </a:rPr>
              <a:t>Plan for and conduct Interim Status Meeting</a:t>
            </a:r>
          </a:p>
          <a:p>
            <a:pPr marL="514350" indent="-514350">
              <a:lnSpc>
                <a:spcPct val="150000"/>
              </a:lnSpc>
              <a:spcBef>
                <a:spcPts val="0"/>
              </a:spcBef>
              <a:buAutoNum type="arabicPeriod"/>
            </a:pPr>
            <a:r>
              <a:rPr lang="en-US" sz="1600" b="1">
                <a:solidFill>
                  <a:schemeClr val="tx1">
                    <a:lumMod val="65000"/>
                    <a:lumOff val="35000"/>
                  </a:schemeClr>
                </a:solidFill>
                <a:ea typeface="+mj-lt"/>
                <a:cs typeface="+mj-lt"/>
              </a:rPr>
              <a:t>Wrap Up </a:t>
            </a:r>
          </a:p>
        </p:txBody>
      </p:sp>
      <p:pic>
        <p:nvPicPr>
          <p:cNvPr id="8" name="Picture 8">
            <a:extLst>
              <a:ext uri="{FF2B5EF4-FFF2-40B4-BE49-F238E27FC236}">
                <a16:creationId xmlns:a16="http://schemas.microsoft.com/office/drawing/2014/main" id="{62C322EF-774E-0D56-5456-01C0B56E839B}"/>
              </a:ext>
            </a:extLst>
          </p:cNvPr>
          <p:cNvPicPr>
            <a:picLocks noChangeAspect="1"/>
          </p:cNvPicPr>
          <p:nvPr/>
        </p:nvPicPr>
        <p:blipFill>
          <a:blip r:embed="rId3"/>
          <a:stretch>
            <a:fillRect/>
          </a:stretch>
        </p:blipFill>
        <p:spPr>
          <a:xfrm>
            <a:off x="6799149" y="1582393"/>
            <a:ext cx="4477752" cy="3001878"/>
          </a:xfrm>
          <a:prstGeom prst="rect">
            <a:avLst/>
          </a:prstGeom>
        </p:spPr>
      </p:pic>
    </p:spTree>
    <p:extLst>
      <p:ext uri="{BB962C8B-B14F-4D97-AF65-F5344CB8AC3E}">
        <p14:creationId xmlns:p14="http://schemas.microsoft.com/office/powerpoint/2010/main" val="167227566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311636" y="410296"/>
            <a:ext cx="6646361" cy="657225"/>
          </a:xfrm>
        </p:spPr>
        <p:txBody>
          <a:bodyPr lIns="91440" tIns="45720" rIns="91440" bIns="45720" anchor="t"/>
          <a:lstStyle/>
          <a:p>
            <a:r>
              <a:rPr lang="en-US"/>
              <a:t>Business Operations</a:t>
            </a:r>
          </a:p>
        </p:txBody>
      </p:sp>
      <p:sp>
        <p:nvSpPr>
          <p:cNvPr id="4" name="Text Placeholder 3">
            <a:extLst>
              <a:ext uri="{FF2B5EF4-FFF2-40B4-BE49-F238E27FC236}">
                <a16:creationId xmlns:a16="http://schemas.microsoft.com/office/drawing/2014/main" id="{5052ADC3-7972-8F6E-2729-644F054864DD}"/>
              </a:ext>
            </a:extLst>
          </p:cNvPr>
          <p:cNvSpPr>
            <a:spLocks noGrp="1"/>
          </p:cNvSpPr>
          <p:nvPr>
            <p:ph type="body" sz="quarter" idx="12"/>
          </p:nvPr>
        </p:nvSpPr>
        <p:spPr>
          <a:xfrm>
            <a:off x="3234429" y="1709096"/>
            <a:ext cx="5641007" cy="1406304"/>
          </a:xfrm>
        </p:spPr>
        <p:txBody>
          <a:bodyPr lIns="91440" tIns="45720" rIns="91440" bIns="45720" anchor="t"/>
          <a:lstStyle/>
          <a:p>
            <a:r>
              <a:rPr lang="en-CA" b="1">
                <a:solidFill>
                  <a:schemeClr val="accent3"/>
                </a:solidFill>
                <a:latin typeface="Montserrat"/>
                <a:ea typeface="+mj-lt"/>
                <a:cs typeface="+mj-lt"/>
              </a:rPr>
              <a:t>On-going in this Phase:</a:t>
            </a:r>
            <a:endParaRPr lang="en-US" b="1">
              <a:solidFill>
                <a:schemeClr val="accent3"/>
              </a:solidFill>
              <a:latin typeface="Montserrat"/>
            </a:endParaRPr>
          </a:p>
          <a:p>
            <a:endParaRPr lang="en-CA" sz="2400" b="1">
              <a:solidFill>
                <a:schemeClr val="accent3"/>
              </a:solidFill>
              <a:latin typeface="Montserrat"/>
              <a:ea typeface="+mj-lt"/>
              <a:cs typeface="+mj-lt"/>
            </a:endParaRPr>
          </a:p>
          <a:p>
            <a:pPr lvl="2" indent="0">
              <a:buNone/>
            </a:pPr>
            <a:r>
              <a:rPr lang="en-CA" sz="2400" b="1">
                <a:solidFill>
                  <a:schemeClr val="accent6"/>
                </a:solidFill>
                <a:latin typeface="Montserrat"/>
                <a:ea typeface="+mj-lt"/>
                <a:cs typeface="+mj-lt"/>
              </a:rPr>
              <a:t>Production</a:t>
            </a:r>
            <a:endParaRPr lang="en-CA" sz="2400" b="1">
              <a:solidFill>
                <a:schemeClr val="accent6"/>
              </a:solidFill>
              <a:latin typeface="Montserrat"/>
            </a:endParaRPr>
          </a:p>
          <a:p>
            <a:pPr lvl="2" indent="0">
              <a:buNone/>
            </a:pPr>
            <a:endParaRPr lang="en-CA" sz="2400" b="1">
              <a:solidFill>
                <a:schemeClr val="accent6"/>
              </a:solidFill>
              <a:latin typeface="Montserrat"/>
              <a:ea typeface="+mj-lt"/>
              <a:cs typeface="+mj-lt"/>
            </a:endParaRPr>
          </a:p>
          <a:p>
            <a:pPr lvl="2" indent="0">
              <a:buNone/>
            </a:pPr>
            <a:r>
              <a:rPr lang="en-CA" sz="2400" b="1">
                <a:solidFill>
                  <a:schemeClr val="accent6"/>
                </a:solidFill>
                <a:latin typeface="Montserrat"/>
                <a:ea typeface="+mj-lt"/>
                <a:cs typeface="+mj-lt"/>
              </a:rPr>
              <a:t>Marketing initiatives</a:t>
            </a:r>
            <a:endParaRPr lang="en-CA" sz="2400" b="1">
              <a:solidFill>
                <a:schemeClr val="accent6"/>
              </a:solidFill>
              <a:latin typeface="Montserrat"/>
            </a:endParaRPr>
          </a:p>
          <a:p>
            <a:pPr lvl="2" indent="0">
              <a:buNone/>
            </a:pPr>
            <a:endParaRPr lang="en-CA" sz="2400" b="1">
              <a:solidFill>
                <a:schemeClr val="accent6"/>
              </a:solidFill>
              <a:latin typeface="Montserrat"/>
              <a:ea typeface="+mj-lt"/>
              <a:cs typeface="+mj-lt"/>
            </a:endParaRPr>
          </a:p>
          <a:p>
            <a:pPr lvl="2" indent="0">
              <a:buNone/>
            </a:pPr>
            <a:r>
              <a:rPr lang="en-CA" sz="2400" b="1">
                <a:solidFill>
                  <a:schemeClr val="accent6"/>
                </a:solidFill>
                <a:latin typeface="Montserrat"/>
                <a:ea typeface="+mj-lt"/>
                <a:cs typeface="+mj-lt"/>
              </a:rPr>
              <a:t>Selling product/service</a:t>
            </a:r>
            <a:endParaRPr lang="en-CA" sz="2400" b="1">
              <a:solidFill>
                <a:schemeClr val="accent6"/>
              </a:solidFill>
              <a:latin typeface="Montserrat"/>
            </a:endParaRPr>
          </a:p>
          <a:p>
            <a:pPr>
              <a:lnSpc>
                <a:spcPct val="150000"/>
              </a:lnSpc>
              <a:spcBef>
                <a:spcPts val="0"/>
              </a:spcBef>
            </a:pPr>
            <a:endParaRPr lang="en-CA" sz="1600" b="1">
              <a:solidFill>
                <a:schemeClr val="tx1">
                  <a:lumMod val="65000"/>
                  <a:lumOff val="35000"/>
                </a:schemeClr>
              </a:solidFill>
              <a:ea typeface="+mj-lt"/>
              <a:cs typeface="+mj-lt"/>
            </a:endParaRPr>
          </a:p>
        </p:txBody>
      </p:sp>
      <p:pic>
        <p:nvPicPr>
          <p:cNvPr id="5" name="Picture 4" descr="Icon&#10;&#10;Description automatically generated">
            <a:extLst>
              <a:ext uri="{FF2B5EF4-FFF2-40B4-BE49-F238E27FC236}">
                <a16:creationId xmlns:a16="http://schemas.microsoft.com/office/drawing/2014/main" id="{B1C3313A-91F0-1345-17DC-E673C64040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0000">
            <a:off x="3418305" y="3071816"/>
            <a:ext cx="1143739" cy="1143739"/>
          </a:xfrm>
          <a:prstGeom prst="rect">
            <a:avLst/>
          </a:prstGeom>
        </p:spPr>
      </p:pic>
      <p:pic>
        <p:nvPicPr>
          <p:cNvPr id="7" name="Picture 6" descr="Icon&#10;&#10;Description automatically generated">
            <a:extLst>
              <a:ext uri="{FF2B5EF4-FFF2-40B4-BE49-F238E27FC236}">
                <a16:creationId xmlns:a16="http://schemas.microsoft.com/office/drawing/2014/main" id="{81F03F35-5639-5398-616A-4C98652ADC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8344" y="2298578"/>
            <a:ext cx="1143739" cy="1143739"/>
          </a:xfrm>
          <a:prstGeom prst="rect">
            <a:avLst/>
          </a:prstGeom>
        </p:spPr>
      </p:pic>
      <p:pic>
        <p:nvPicPr>
          <p:cNvPr id="9" name="Picture 8" descr="Icon&#10;&#10;Description automatically generated">
            <a:extLst>
              <a:ext uri="{FF2B5EF4-FFF2-40B4-BE49-F238E27FC236}">
                <a16:creationId xmlns:a16="http://schemas.microsoft.com/office/drawing/2014/main" id="{3AEF5B5A-B028-EEB5-29E2-DFDEBB2425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4282" y="3946689"/>
            <a:ext cx="1143739" cy="1143739"/>
          </a:xfrm>
          <a:prstGeom prst="rect">
            <a:avLst/>
          </a:prstGeom>
        </p:spPr>
      </p:pic>
    </p:spTree>
    <p:extLst>
      <p:ext uri="{BB962C8B-B14F-4D97-AF65-F5344CB8AC3E}">
        <p14:creationId xmlns:p14="http://schemas.microsoft.com/office/powerpoint/2010/main" val="352065333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311636" y="410296"/>
            <a:ext cx="6646361" cy="657225"/>
          </a:xfrm>
        </p:spPr>
        <p:txBody>
          <a:bodyPr lIns="91440" tIns="45720" rIns="91440" bIns="45720" anchor="t"/>
          <a:lstStyle/>
          <a:p>
            <a:r>
              <a:rPr lang="en-US"/>
              <a:t>Management Team Check-In</a:t>
            </a:r>
          </a:p>
        </p:txBody>
      </p:sp>
      <p:sp>
        <p:nvSpPr>
          <p:cNvPr id="4" name="Text Placeholder 3">
            <a:extLst>
              <a:ext uri="{FF2B5EF4-FFF2-40B4-BE49-F238E27FC236}">
                <a16:creationId xmlns:a16="http://schemas.microsoft.com/office/drawing/2014/main" id="{5052ADC3-7972-8F6E-2729-644F054864DD}"/>
              </a:ext>
            </a:extLst>
          </p:cNvPr>
          <p:cNvSpPr>
            <a:spLocks noGrp="1"/>
          </p:cNvSpPr>
          <p:nvPr>
            <p:ph type="body" sz="quarter" idx="12"/>
          </p:nvPr>
        </p:nvSpPr>
        <p:spPr>
          <a:xfrm>
            <a:off x="2970191" y="1716067"/>
            <a:ext cx="7395916" cy="1406304"/>
          </a:xfrm>
        </p:spPr>
        <p:txBody>
          <a:bodyPr lIns="91440" tIns="45720" rIns="91440" bIns="45720" anchor="t"/>
          <a:lstStyle/>
          <a:p>
            <a:endParaRPr lang="en-CA" sz="2400">
              <a:solidFill>
                <a:schemeClr val="accent3"/>
              </a:solidFill>
              <a:latin typeface="Montserrat"/>
            </a:endParaRPr>
          </a:p>
          <a:p>
            <a:r>
              <a:rPr lang="en-CA" sz="2000">
                <a:solidFill>
                  <a:schemeClr val="accent6"/>
                </a:solidFill>
                <a:latin typeface="Montserrat"/>
                <a:ea typeface="+mj-lt"/>
                <a:cs typeface="+mj-lt"/>
              </a:rPr>
              <a:t>How are you feeling? What are you experiencing?</a:t>
            </a:r>
          </a:p>
          <a:p>
            <a:r>
              <a:rPr lang="en-CA" sz="2000">
                <a:solidFill>
                  <a:schemeClr val="accent6"/>
                </a:solidFill>
                <a:latin typeface="Montserrat"/>
                <a:ea typeface="+mj-lt"/>
                <a:cs typeface="+mj-lt"/>
              </a:rPr>
              <a:t>How do you feel with the support you are receiving in your role? </a:t>
            </a:r>
            <a:endParaRPr lang="en-CA" sz="2000">
              <a:solidFill>
                <a:schemeClr val="accent6"/>
              </a:solidFill>
              <a:latin typeface="Montserrat"/>
            </a:endParaRPr>
          </a:p>
          <a:p>
            <a:r>
              <a:rPr lang="en-CA" sz="2000">
                <a:solidFill>
                  <a:schemeClr val="accent6"/>
                </a:solidFill>
                <a:latin typeface="Montserrat"/>
                <a:ea typeface="+mj-lt"/>
                <a:cs typeface="+mj-lt"/>
              </a:rPr>
              <a:t>On a scale of 1-10, how would you rate your team’s engagement?</a:t>
            </a:r>
            <a:endParaRPr lang="en-CA" sz="2000">
              <a:solidFill>
                <a:schemeClr val="accent6"/>
              </a:solidFill>
              <a:latin typeface="Montserrat"/>
            </a:endParaRPr>
          </a:p>
          <a:p>
            <a:r>
              <a:rPr lang="en-CA" sz="2000">
                <a:solidFill>
                  <a:schemeClr val="accent6"/>
                </a:solidFill>
                <a:latin typeface="Montserrat"/>
                <a:ea typeface="+mj-lt"/>
                <a:cs typeface="+mj-lt"/>
              </a:rPr>
              <a:t>Do you feel that all Company members are abiding by the Code of Ethics and applying the Test of Disclosure when needed?</a:t>
            </a:r>
            <a:endParaRPr lang="en-CA" sz="2000">
              <a:solidFill>
                <a:schemeClr val="accent6"/>
              </a:solidFill>
              <a:latin typeface="Montserrat"/>
            </a:endParaRPr>
          </a:p>
          <a:p>
            <a:r>
              <a:rPr lang="en-CA" sz="2000">
                <a:solidFill>
                  <a:schemeClr val="accent6"/>
                </a:solidFill>
                <a:latin typeface="Montserrat"/>
                <a:ea typeface="+mj-lt"/>
                <a:cs typeface="+mj-lt"/>
              </a:rPr>
              <a:t>Do you feel there is something else I (Mentor) or JA can do to support you or the Company overall?</a:t>
            </a:r>
            <a:endParaRPr lang="en-CA" sz="2000">
              <a:solidFill>
                <a:schemeClr val="accent6"/>
              </a:solidFill>
              <a:latin typeface="Montserrat"/>
            </a:endParaRPr>
          </a:p>
          <a:p>
            <a:pPr marL="1428750" lvl="2" indent="-285750">
              <a:buFont typeface="Arial"/>
              <a:buChar char="•"/>
            </a:pPr>
            <a:endParaRPr lang="en-CA" sz="2400" b="1">
              <a:solidFill>
                <a:schemeClr val="accent6"/>
              </a:solidFill>
              <a:latin typeface="Montserrat"/>
            </a:endParaRPr>
          </a:p>
          <a:p>
            <a:pPr>
              <a:lnSpc>
                <a:spcPct val="150000"/>
              </a:lnSpc>
              <a:spcBef>
                <a:spcPts val="0"/>
              </a:spcBef>
            </a:pPr>
            <a:endParaRPr lang="en-CA" sz="1600" b="1">
              <a:solidFill>
                <a:schemeClr val="tx1">
                  <a:lumMod val="65000"/>
                  <a:lumOff val="35000"/>
                </a:schemeClr>
              </a:solidFill>
              <a:ea typeface="+mj-lt"/>
              <a:cs typeface="+mj-lt"/>
            </a:endParaRPr>
          </a:p>
        </p:txBody>
      </p:sp>
      <p:pic>
        <p:nvPicPr>
          <p:cNvPr id="5" name="Picture 4" descr="Logo&#10;&#10;Description automatically generated">
            <a:extLst>
              <a:ext uri="{FF2B5EF4-FFF2-40B4-BE49-F238E27FC236}">
                <a16:creationId xmlns:a16="http://schemas.microsoft.com/office/drawing/2014/main" id="{C61E11B5-7212-FDB4-55C5-9A30214A35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2939" y="1908716"/>
            <a:ext cx="866649" cy="865633"/>
          </a:xfrm>
          <a:prstGeom prst="rect">
            <a:avLst/>
          </a:prstGeom>
        </p:spPr>
      </p:pic>
      <p:pic>
        <p:nvPicPr>
          <p:cNvPr id="7" name="Picture 6" descr="Icon&#10;&#10;Description automatically generated">
            <a:extLst>
              <a:ext uri="{FF2B5EF4-FFF2-40B4-BE49-F238E27FC236}">
                <a16:creationId xmlns:a16="http://schemas.microsoft.com/office/drawing/2014/main" id="{98547ABF-EC83-53E7-F021-5654BC7D98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4994" y="2412610"/>
            <a:ext cx="900269" cy="924376"/>
          </a:xfrm>
          <a:prstGeom prst="rect">
            <a:avLst/>
          </a:prstGeom>
        </p:spPr>
      </p:pic>
      <p:pic>
        <p:nvPicPr>
          <p:cNvPr id="9" name="Picture 8" descr="Logo&#10;&#10;Description automatically generated">
            <a:extLst>
              <a:ext uri="{FF2B5EF4-FFF2-40B4-BE49-F238E27FC236}">
                <a16:creationId xmlns:a16="http://schemas.microsoft.com/office/drawing/2014/main" id="{1E2A73E9-3EF1-3871-2EEF-C82889D287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6063" y="3112438"/>
            <a:ext cx="865633" cy="866649"/>
          </a:xfrm>
          <a:prstGeom prst="rect">
            <a:avLst/>
          </a:prstGeom>
        </p:spPr>
      </p:pic>
      <p:pic>
        <p:nvPicPr>
          <p:cNvPr id="11" name="Picture 10" descr="Logo&#10;&#10;Description automatically generated">
            <a:extLst>
              <a:ext uri="{FF2B5EF4-FFF2-40B4-BE49-F238E27FC236}">
                <a16:creationId xmlns:a16="http://schemas.microsoft.com/office/drawing/2014/main" id="{A4A6998A-BC68-5BEB-B82D-5398A74455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6052" y="3898235"/>
            <a:ext cx="866649" cy="866649"/>
          </a:xfrm>
          <a:prstGeom prst="rect">
            <a:avLst/>
          </a:prstGeom>
        </p:spPr>
      </p:pic>
      <p:pic>
        <p:nvPicPr>
          <p:cNvPr id="13" name="Picture 12" descr="Logo&#10;&#10;Description automatically generated">
            <a:extLst>
              <a:ext uri="{FF2B5EF4-FFF2-40B4-BE49-F238E27FC236}">
                <a16:creationId xmlns:a16="http://schemas.microsoft.com/office/drawing/2014/main" id="{6D5B3943-2D90-8002-421E-02D2273FD9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58444" y="4629830"/>
            <a:ext cx="990171" cy="990171"/>
          </a:xfrm>
          <a:prstGeom prst="rect">
            <a:avLst/>
          </a:prstGeom>
        </p:spPr>
      </p:pic>
    </p:spTree>
    <p:extLst>
      <p:ext uri="{BB962C8B-B14F-4D97-AF65-F5344CB8AC3E}">
        <p14:creationId xmlns:p14="http://schemas.microsoft.com/office/powerpoint/2010/main" val="215206773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791441" cy="657225"/>
          </a:xfrm>
        </p:spPr>
        <p:txBody>
          <a:bodyPr lIns="91440" tIns="45720" rIns="91440" bIns="45720" anchor="t"/>
          <a:lstStyle/>
          <a:p>
            <a:r>
              <a:rPr lang="en-US"/>
              <a:t>Questions &amp; Next Steps</a:t>
            </a:r>
          </a:p>
        </p:txBody>
      </p:sp>
      <p:pic>
        <p:nvPicPr>
          <p:cNvPr id="4" name="Picture 3" descr="Icon&#10;&#10;Description automatically generated">
            <a:extLst>
              <a:ext uri="{FF2B5EF4-FFF2-40B4-BE49-F238E27FC236}">
                <a16:creationId xmlns:a16="http://schemas.microsoft.com/office/drawing/2014/main" id="{472EA944-0DCA-25A0-D30D-543B11515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5300" y="1150786"/>
            <a:ext cx="2523965" cy="2509589"/>
          </a:xfrm>
          <a:prstGeom prst="rect">
            <a:avLst/>
          </a:prstGeom>
        </p:spPr>
      </p:pic>
      <p:sp>
        <p:nvSpPr>
          <p:cNvPr id="3" name="TextBox 2">
            <a:extLst>
              <a:ext uri="{FF2B5EF4-FFF2-40B4-BE49-F238E27FC236}">
                <a16:creationId xmlns:a16="http://schemas.microsoft.com/office/drawing/2014/main" id="{0350671A-CACD-B55C-C0D9-44D91DECC67C}"/>
              </a:ext>
            </a:extLst>
          </p:cNvPr>
          <p:cNvSpPr txBox="1"/>
          <p:nvPr/>
        </p:nvSpPr>
        <p:spPr>
          <a:xfrm>
            <a:off x="6005399" y="2335063"/>
            <a:ext cx="5535617"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CA" sz="2000">
                <a:ea typeface="+mn-lt"/>
                <a:cs typeface="+mn-lt"/>
              </a:rPr>
              <a:t>Ongoing business operations</a:t>
            </a:r>
            <a:endParaRPr lang="en-US"/>
          </a:p>
          <a:p>
            <a:endParaRPr lang="en-CA" sz="2000"/>
          </a:p>
          <a:p>
            <a:endParaRPr lang="en-CA" sz="2000" b="1"/>
          </a:p>
          <a:p>
            <a:br>
              <a:rPr lang="en-US"/>
            </a:br>
            <a:endParaRPr lang="en-US"/>
          </a:p>
          <a:p>
            <a:endParaRPr lang="en-CA" sz="2000" b="1">
              <a:solidFill>
                <a:srgbClr val="285F74"/>
              </a:solidFill>
              <a:ea typeface="+mn-lt"/>
              <a:cs typeface="+mn-lt"/>
            </a:endParaRPr>
          </a:p>
          <a:p>
            <a:pPr marL="457200" indent="-457200">
              <a:buAutoNum type="arabicPeriod"/>
            </a:pPr>
            <a:endParaRPr lang="en-CA" sz="2000">
              <a:solidFill>
                <a:schemeClr val="accent6"/>
              </a:solidFill>
              <a:latin typeface="Montserrat"/>
            </a:endParaRPr>
          </a:p>
          <a:p>
            <a:pPr marL="457200" indent="-457200">
              <a:buAutoNum type="arabicPeriod"/>
            </a:pPr>
            <a:endParaRPr lang="en-CA" sz="2000">
              <a:solidFill>
                <a:schemeClr val="accent6"/>
              </a:solidFill>
              <a:latin typeface="Montserrat"/>
            </a:endParaRPr>
          </a:p>
        </p:txBody>
      </p:sp>
      <p:pic>
        <p:nvPicPr>
          <p:cNvPr id="5" name="Picture 4" descr="Icon&#10;&#10;Description automatically generated">
            <a:extLst>
              <a:ext uri="{FF2B5EF4-FFF2-40B4-BE49-F238E27FC236}">
                <a16:creationId xmlns:a16="http://schemas.microsoft.com/office/drawing/2014/main" id="{BB8D4C49-A4BB-2A69-E3FA-341193DB7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1563" y="1941541"/>
            <a:ext cx="4522417" cy="4551173"/>
          </a:xfrm>
          <a:prstGeom prst="rect">
            <a:avLst/>
          </a:prstGeom>
        </p:spPr>
      </p:pic>
      <p:pic>
        <p:nvPicPr>
          <p:cNvPr id="6" name="Picture 5" descr="Icon&#10;&#10;Description automatically generated">
            <a:extLst>
              <a:ext uri="{FF2B5EF4-FFF2-40B4-BE49-F238E27FC236}">
                <a16:creationId xmlns:a16="http://schemas.microsoft.com/office/drawing/2014/main" id="{C3FA20A2-23E6-6E30-578F-447297FCE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8734" y="1510219"/>
            <a:ext cx="1790720" cy="1790722"/>
          </a:xfrm>
          <a:prstGeom prst="rect">
            <a:avLst/>
          </a:prstGeom>
        </p:spPr>
      </p:pic>
    </p:spTree>
    <p:extLst>
      <p:ext uri="{BB962C8B-B14F-4D97-AF65-F5344CB8AC3E}">
        <p14:creationId xmlns:p14="http://schemas.microsoft.com/office/powerpoint/2010/main" val="13071142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dirty="0"/>
              <a:t>Week 6-15 Optional Lessons  </a:t>
            </a:r>
          </a:p>
        </p:txBody>
      </p:sp>
      <p:pic>
        <p:nvPicPr>
          <p:cNvPr id="8" name="Picture 8">
            <a:extLst>
              <a:ext uri="{FF2B5EF4-FFF2-40B4-BE49-F238E27FC236}">
                <a16:creationId xmlns:a16="http://schemas.microsoft.com/office/drawing/2014/main" id="{62C322EF-774E-0D56-5456-01C0B56E839B}"/>
              </a:ext>
            </a:extLst>
          </p:cNvPr>
          <p:cNvPicPr>
            <a:picLocks noChangeAspect="1"/>
          </p:cNvPicPr>
          <p:nvPr/>
        </p:nvPicPr>
        <p:blipFill>
          <a:blip r:embed="rId3"/>
          <a:stretch>
            <a:fillRect/>
          </a:stretch>
        </p:blipFill>
        <p:spPr>
          <a:xfrm>
            <a:off x="7369229" y="1525243"/>
            <a:ext cx="4477752" cy="3001878"/>
          </a:xfrm>
          <a:prstGeom prst="rect">
            <a:avLst/>
          </a:prstGeom>
        </p:spPr>
      </p:pic>
      <p:sp>
        <p:nvSpPr>
          <p:cNvPr id="6" name="TextBox 5">
            <a:extLst>
              <a:ext uri="{FF2B5EF4-FFF2-40B4-BE49-F238E27FC236}">
                <a16:creationId xmlns:a16="http://schemas.microsoft.com/office/drawing/2014/main" id="{E3257AF8-6228-4286-E046-7DDE4820E49A}"/>
              </a:ext>
            </a:extLst>
          </p:cNvPr>
          <p:cNvSpPr txBox="1"/>
          <p:nvPr/>
        </p:nvSpPr>
        <p:spPr>
          <a:xfrm>
            <a:off x="770061" y="1870363"/>
            <a:ext cx="6656498"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200000"/>
              </a:lnSpc>
              <a:buAutoNum type="arabicPeriod"/>
            </a:pPr>
            <a:r>
              <a:rPr lang="en-US" sz="2000">
                <a:solidFill>
                  <a:schemeClr val="accent5"/>
                </a:solidFill>
                <a:latin typeface="Montserrat SemiBold"/>
                <a:ea typeface="+mn-lt"/>
                <a:cs typeface="+mn-lt"/>
              </a:rPr>
              <a:t>Company Meeting (15 minutes)</a:t>
            </a:r>
            <a:endParaRPr lang="en-US" sz="2000" b="1">
              <a:solidFill>
                <a:schemeClr val="accent5"/>
              </a:solidFill>
              <a:latin typeface="Montserrat SemiBold"/>
            </a:endParaRPr>
          </a:p>
          <a:p>
            <a:pPr marL="457200" indent="-457200">
              <a:lnSpc>
                <a:spcPct val="200000"/>
              </a:lnSpc>
              <a:buAutoNum type="arabicPeriod"/>
            </a:pPr>
            <a:r>
              <a:rPr lang="en-US" sz="2000">
                <a:solidFill>
                  <a:schemeClr val="accent5"/>
                </a:solidFill>
                <a:latin typeface="Montserrat SemiBold"/>
                <a:ea typeface="+mn-lt"/>
                <a:cs typeface="+mn-lt"/>
              </a:rPr>
              <a:t>Conduct Business Operations</a:t>
            </a:r>
            <a:endParaRPr lang="en-US" sz="2000">
              <a:solidFill>
                <a:schemeClr val="accent5"/>
              </a:solidFill>
              <a:latin typeface="Montserrat SemiBold"/>
            </a:endParaRPr>
          </a:p>
          <a:p>
            <a:pPr marL="457200" indent="-457200">
              <a:lnSpc>
                <a:spcPct val="200000"/>
              </a:lnSpc>
              <a:buAutoNum type="arabicPeriod"/>
            </a:pPr>
            <a:r>
              <a:rPr lang="en-US" sz="2000">
                <a:solidFill>
                  <a:schemeClr val="accent5"/>
                </a:solidFill>
                <a:latin typeface="Montserrat SemiBold"/>
                <a:ea typeface="+mn-lt"/>
                <a:cs typeface="+mn-lt"/>
              </a:rPr>
              <a:t>Monitor Company Success</a:t>
            </a:r>
            <a:endParaRPr lang="en-US" sz="2000">
              <a:solidFill>
                <a:schemeClr val="accent5"/>
              </a:solidFill>
              <a:latin typeface="Montserrat SemiBold"/>
            </a:endParaRPr>
          </a:p>
          <a:p>
            <a:pPr marL="457200" indent="-457200">
              <a:lnSpc>
                <a:spcPct val="200000"/>
              </a:lnSpc>
              <a:buAutoNum type="arabicPeriod"/>
            </a:pPr>
            <a:r>
              <a:rPr lang="en-US" sz="2000">
                <a:solidFill>
                  <a:schemeClr val="accent5"/>
                </a:solidFill>
                <a:latin typeface="Montserrat SemiBold"/>
                <a:ea typeface="+mn-lt"/>
                <a:cs typeface="+mn-lt"/>
              </a:rPr>
              <a:t>Plan for and conduct Interim Status Meeting</a:t>
            </a:r>
            <a:endParaRPr lang="en-US" sz="2000">
              <a:solidFill>
                <a:schemeClr val="accent5"/>
              </a:solidFill>
              <a:latin typeface="Montserrat SemiBold"/>
            </a:endParaRPr>
          </a:p>
          <a:p>
            <a:pPr marL="457200" indent="-457200">
              <a:lnSpc>
                <a:spcPct val="200000"/>
              </a:lnSpc>
              <a:buAutoNum type="arabicPeriod"/>
            </a:pPr>
            <a:r>
              <a:rPr lang="en-US" sz="2000">
                <a:solidFill>
                  <a:schemeClr val="accent5"/>
                </a:solidFill>
                <a:latin typeface="Montserrat SemiBold"/>
                <a:ea typeface="+mn-lt"/>
                <a:cs typeface="+mn-lt"/>
              </a:rPr>
              <a:t>Wrap Up</a:t>
            </a:r>
            <a:endParaRPr lang="en-US" sz="2000">
              <a:solidFill>
                <a:schemeClr val="accent5"/>
              </a:solidFill>
              <a:latin typeface="Montserrat SemiBold"/>
            </a:endParaRPr>
          </a:p>
          <a:p>
            <a:pPr marL="342900" indent="-342900">
              <a:buFont typeface="Arial"/>
              <a:buChar char="•"/>
            </a:pPr>
            <a:endParaRPr lang="en-US" sz="2400" b="1"/>
          </a:p>
          <a:p>
            <a:endParaRPr lang="en-US"/>
          </a:p>
        </p:txBody>
      </p:sp>
    </p:spTree>
    <p:extLst>
      <p:ext uri="{BB962C8B-B14F-4D97-AF65-F5344CB8AC3E}">
        <p14:creationId xmlns:p14="http://schemas.microsoft.com/office/powerpoint/2010/main" val="171041189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sz="4800"/>
              <a:t>Delegation</a:t>
            </a:r>
          </a:p>
        </p:txBody>
      </p:sp>
      <p:sp>
        <p:nvSpPr>
          <p:cNvPr id="3" name="TextBox 2">
            <a:extLst>
              <a:ext uri="{FF2B5EF4-FFF2-40B4-BE49-F238E27FC236}">
                <a16:creationId xmlns:a16="http://schemas.microsoft.com/office/drawing/2014/main" id="{A5753AD5-4486-3DB0-D437-29C7354D2008}"/>
              </a:ext>
            </a:extLst>
          </p:cNvPr>
          <p:cNvSpPr txBox="1"/>
          <p:nvPr/>
        </p:nvSpPr>
        <p:spPr>
          <a:xfrm>
            <a:off x="1892061" y="1417608"/>
            <a:ext cx="9155501"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3"/>
                </a:solidFill>
                <a:latin typeface="Montserrat"/>
                <a:cs typeface="Calibri"/>
              </a:rPr>
              <a:t>You are working as a team. Nobody is left alone to do all this work. </a:t>
            </a:r>
            <a:endParaRPr lang="en-US" b="1">
              <a:solidFill>
                <a:schemeClr val="accent3"/>
              </a:solidFill>
            </a:endParaRPr>
          </a:p>
          <a:p>
            <a:endParaRPr lang="en-US" sz="1600">
              <a:solidFill>
                <a:schemeClr val="accent6"/>
              </a:solidFill>
              <a:cs typeface="Calibri"/>
            </a:endParaRPr>
          </a:p>
          <a:p>
            <a:r>
              <a:rPr lang="en-US" sz="1600" b="1">
                <a:solidFill>
                  <a:schemeClr val="accent6"/>
                </a:solidFill>
                <a:latin typeface="Montserrat"/>
                <a:cs typeface="Calibri"/>
              </a:rPr>
              <a:t>As an Executive member of your company, you can contribute to your department's efficiency with delegation. ​</a:t>
            </a:r>
          </a:p>
          <a:p>
            <a:endParaRPr lang="en-US" sz="1600">
              <a:solidFill>
                <a:schemeClr val="accent6"/>
              </a:solidFill>
              <a:latin typeface="Montserrat"/>
              <a:cs typeface="Calibri"/>
            </a:endParaRPr>
          </a:p>
          <a:p>
            <a:endParaRPr lang="en-US" sz="1600">
              <a:solidFill>
                <a:schemeClr val="accent6"/>
              </a:solidFill>
              <a:latin typeface="Montserrat"/>
              <a:cs typeface="Calibri"/>
            </a:endParaRPr>
          </a:p>
          <a:p>
            <a:endParaRPr lang="en-US" sz="1600">
              <a:solidFill>
                <a:schemeClr val="accent6"/>
              </a:solidFill>
              <a:latin typeface="Montserrat"/>
              <a:cs typeface="Calibri"/>
            </a:endParaRPr>
          </a:p>
          <a:p>
            <a:endParaRPr lang="en-US" sz="1600">
              <a:solidFill>
                <a:schemeClr val="accent6"/>
              </a:solidFill>
              <a:latin typeface="Montserrat"/>
              <a:cs typeface="Calibri"/>
            </a:endParaRPr>
          </a:p>
          <a:p>
            <a:endParaRPr lang="en-US" sz="1600">
              <a:solidFill>
                <a:schemeClr val="accent6"/>
              </a:solidFill>
              <a:latin typeface="Montserrat"/>
              <a:cs typeface="Calibri"/>
            </a:endParaRPr>
          </a:p>
          <a:p>
            <a:endParaRPr lang="en-US" sz="1600">
              <a:solidFill>
                <a:schemeClr val="accent6"/>
              </a:solidFill>
              <a:latin typeface="Montserrat"/>
              <a:cs typeface="Calibri"/>
            </a:endParaRPr>
          </a:p>
          <a:p>
            <a:pPr>
              <a:buAutoNum type="arabicPeriod"/>
            </a:pPr>
            <a:r>
              <a:rPr lang="en-US" sz="1600">
                <a:solidFill>
                  <a:schemeClr val="accent6"/>
                </a:solidFill>
                <a:latin typeface="Montserrat"/>
                <a:cs typeface="Arial"/>
              </a:rPr>
              <a:t>Despite the fact that you may be able to do it better yourself, do you actually grow all your own seed, fruits and vegetables and raise your own beef, chicken and pork? Or do you delegate everything related to that responsibility to your grocer?​</a:t>
            </a:r>
          </a:p>
          <a:p>
            <a:endParaRPr lang="en-US" sz="1600">
              <a:solidFill>
                <a:schemeClr val="accent6"/>
              </a:solidFill>
              <a:latin typeface="Montserrat"/>
              <a:cs typeface="Arial"/>
            </a:endParaRPr>
          </a:p>
          <a:p>
            <a:r>
              <a:rPr lang="en-US" sz="1600">
                <a:solidFill>
                  <a:schemeClr val="accent6"/>
                </a:solidFill>
                <a:latin typeface="Montserrat"/>
                <a:cs typeface="Arial"/>
              </a:rPr>
              <a:t>2.Instead of growing your own cotton, weaving your own fabric, and making your own clothes, don't you delegate every aspect of that responsibility to merchants who provide you with excellent results in a timely manner for a reasonable fee?</a:t>
            </a:r>
          </a:p>
        </p:txBody>
      </p:sp>
      <p:pic>
        <p:nvPicPr>
          <p:cNvPr id="5" name="Picture 4" descr="Icon&#10;&#10;Description automatically generated">
            <a:extLst>
              <a:ext uri="{FF2B5EF4-FFF2-40B4-BE49-F238E27FC236}">
                <a16:creationId xmlns:a16="http://schemas.microsoft.com/office/drawing/2014/main" id="{8EB57C1B-A407-D5AA-B176-229EB8396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6691" y="1944258"/>
            <a:ext cx="2221024" cy="2222040"/>
          </a:xfrm>
          <a:prstGeom prst="rect">
            <a:avLst/>
          </a:prstGeom>
        </p:spPr>
      </p:pic>
    </p:spTree>
    <p:extLst>
      <p:ext uri="{BB962C8B-B14F-4D97-AF65-F5344CB8AC3E}">
        <p14:creationId xmlns:p14="http://schemas.microsoft.com/office/powerpoint/2010/main" val="359966729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311636" y="410296"/>
            <a:ext cx="6196088" cy="657225"/>
          </a:xfrm>
        </p:spPr>
        <p:txBody>
          <a:bodyPr lIns="91440" tIns="45720" rIns="91440" bIns="45720" anchor="t"/>
          <a:lstStyle/>
          <a:p>
            <a:r>
              <a:rPr lang="en-US"/>
              <a:t>Change Management </a:t>
            </a:r>
          </a:p>
        </p:txBody>
      </p:sp>
      <p:sp>
        <p:nvSpPr>
          <p:cNvPr id="3" name="TextBox 2">
            <a:extLst>
              <a:ext uri="{FF2B5EF4-FFF2-40B4-BE49-F238E27FC236}">
                <a16:creationId xmlns:a16="http://schemas.microsoft.com/office/drawing/2014/main" id="{C55CA8CB-26BD-0B91-D219-ED6B3E34D370}"/>
              </a:ext>
            </a:extLst>
          </p:cNvPr>
          <p:cNvSpPr txBox="1"/>
          <p:nvPr/>
        </p:nvSpPr>
        <p:spPr>
          <a:xfrm>
            <a:off x="4523118" y="2539041"/>
            <a:ext cx="515859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8FC440"/>
                </a:solidFill>
                <a:latin typeface="Montserrat"/>
                <a:cs typeface="Arial"/>
                <a:hlinkClick r:id="rId3"/>
              </a:rPr>
              <a:t>https://www.youtube.com/watch?v=__IlYNMdV9E</a:t>
            </a:r>
            <a:endParaRPr lang="en-US">
              <a:latin typeface="Montserrat"/>
            </a:endParaRPr>
          </a:p>
        </p:txBody>
      </p:sp>
      <p:pic>
        <p:nvPicPr>
          <p:cNvPr id="5" name="Picture 4" descr="Icon&#10;&#10;Description automatically generated">
            <a:extLst>
              <a:ext uri="{FF2B5EF4-FFF2-40B4-BE49-F238E27FC236}">
                <a16:creationId xmlns:a16="http://schemas.microsoft.com/office/drawing/2014/main" id="{FA0C1C51-6433-C802-0D00-1F591390FB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4491" y="1357471"/>
            <a:ext cx="2509588" cy="2522949"/>
          </a:xfrm>
          <a:prstGeom prst="rect">
            <a:avLst/>
          </a:prstGeom>
        </p:spPr>
      </p:pic>
      <p:sp>
        <p:nvSpPr>
          <p:cNvPr id="7" name="TextBox 6">
            <a:extLst>
              <a:ext uri="{FF2B5EF4-FFF2-40B4-BE49-F238E27FC236}">
                <a16:creationId xmlns:a16="http://schemas.microsoft.com/office/drawing/2014/main" id="{E3A13696-AC74-6757-AE55-E920E5946D7F}"/>
              </a:ext>
            </a:extLst>
          </p:cNvPr>
          <p:cNvSpPr txBox="1"/>
          <p:nvPr/>
        </p:nvSpPr>
        <p:spPr>
          <a:xfrm>
            <a:off x="4524921" y="4411029"/>
            <a:ext cx="585694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5"/>
              </a:rPr>
              <a:t>Change Management Activities</a:t>
            </a:r>
            <a:endParaRPr lang="en-US"/>
          </a:p>
        </p:txBody>
      </p:sp>
      <p:pic>
        <p:nvPicPr>
          <p:cNvPr id="10" name="Picture 9" descr="A picture containing icon&#10;&#10;Description automatically generated">
            <a:extLst>
              <a:ext uri="{FF2B5EF4-FFF2-40B4-BE49-F238E27FC236}">
                <a16:creationId xmlns:a16="http://schemas.microsoft.com/office/drawing/2014/main" id="{C748E7FF-FB5D-E54D-0EC8-2ACBC6D4D9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16584" y="3184539"/>
            <a:ext cx="2796119" cy="2797135"/>
          </a:xfrm>
          <a:prstGeom prst="rect">
            <a:avLst/>
          </a:prstGeom>
        </p:spPr>
      </p:pic>
    </p:spTree>
    <p:extLst>
      <p:ext uri="{BB962C8B-B14F-4D97-AF65-F5344CB8AC3E}">
        <p14:creationId xmlns:p14="http://schemas.microsoft.com/office/powerpoint/2010/main" val="232674673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311636" y="410296"/>
            <a:ext cx="6646361" cy="657225"/>
          </a:xfrm>
        </p:spPr>
        <p:txBody>
          <a:bodyPr lIns="91440" tIns="45720" rIns="91440" bIns="45720" anchor="t"/>
          <a:lstStyle/>
          <a:p>
            <a:r>
              <a:rPr lang="en-US"/>
              <a:t>Management Team Check-In</a:t>
            </a:r>
          </a:p>
        </p:txBody>
      </p:sp>
      <p:sp>
        <p:nvSpPr>
          <p:cNvPr id="4" name="Text Placeholder 3">
            <a:extLst>
              <a:ext uri="{FF2B5EF4-FFF2-40B4-BE49-F238E27FC236}">
                <a16:creationId xmlns:a16="http://schemas.microsoft.com/office/drawing/2014/main" id="{5052ADC3-7972-8F6E-2729-644F054864DD}"/>
              </a:ext>
            </a:extLst>
          </p:cNvPr>
          <p:cNvSpPr>
            <a:spLocks noGrp="1"/>
          </p:cNvSpPr>
          <p:nvPr>
            <p:ph type="body" sz="quarter" idx="12"/>
          </p:nvPr>
        </p:nvSpPr>
        <p:spPr>
          <a:xfrm>
            <a:off x="2970191" y="1716067"/>
            <a:ext cx="7395916" cy="1406304"/>
          </a:xfrm>
        </p:spPr>
        <p:txBody>
          <a:bodyPr lIns="91440" tIns="45720" rIns="91440" bIns="45720" anchor="t"/>
          <a:lstStyle/>
          <a:p>
            <a:endParaRPr lang="en-CA" sz="2400">
              <a:solidFill>
                <a:schemeClr val="accent3"/>
              </a:solidFill>
              <a:latin typeface="Montserrat"/>
            </a:endParaRPr>
          </a:p>
          <a:p>
            <a:r>
              <a:rPr lang="en-CA" sz="2000">
                <a:solidFill>
                  <a:schemeClr val="accent6"/>
                </a:solidFill>
                <a:latin typeface="Montserrat"/>
                <a:ea typeface="+mj-lt"/>
                <a:cs typeface="+mj-lt"/>
              </a:rPr>
              <a:t>How are you feeling? What are you experiencing?</a:t>
            </a:r>
          </a:p>
          <a:p>
            <a:r>
              <a:rPr lang="en-CA" sz="2000">
                <a:solidFill>
                  <a:schemeClr val="accent6"/>
                </a:solidFill>
                <a:latin typeface="Montserrat"/>
                <a:ea typeface="+mj-lt"/>
                <a:cs typeface="+mj-lt"/>
              </a:rPr>
              <a:t>How do you feel with the support you are receiving in your role? </a:t>
            </a:r>
            <a:endParaRPr lang="en-CA" sz="2000">
              <a:solidFill>
                <a:schemeClr val="accent6"/>
              </a:solidFill>
              <a:latin typeface="Montserrat"/>
            </a:endParaRPr>
          </a:p>
          <a:p>
            <a:r>
              <a:rPr lang="en-CA" sz="2000">
                <a:solidFill>
                  <a:schemeClr val="accent6"/>
                </a:solidFill>
                <a:latin typeface="Montserrat"/>
                <a:ea typeface="+mj-lt"/>
                <a:cs typeface="+mj-lt"/>
              </a:rPr>
              <a:t>On a scale of 1-10, how would you rate your team’s engagement?</a:t>
            </a:r>
            <a:endParaRPr lang="en-CA" sz="2000">
              <a:solidFill>
                <a:schemeClr val="accent6"/>
              </a:solidFill>
              <a:latin typeface="Montserrat"/>
            </a:endParaRPr>
          </a:p>
          <a:p>
            <a:r>
              <a:rPr lang="en-CA" sz="2000">
                <a:solidFill>
                  <a:schemeClr val="accent6"/>
                </a:solidFill>
                <a:latin typeface="Montserrat"/>
                <a:ea typeface="+mj-lt"/>
                <a:cs typeface="+mj-lt"/>
              </a:rPr>
              <a:t>Do you feel that all Company members are abiding by the Code of Ethics and applying the Test of Disclosure when needed?</a:t>
            </a:r>
            <a:endParaRPr lang="en-CA" sz="2000">
              <a:solidFill>
                <a:schemeClr val="accent6"/>
              </a:solidFill>
              <a:latin typeface="Montserrat"/>
            </a:endParaRPr>
          </a:p>
          <a:p>
            <a:r>
              <a:rPr lang="en-CA" sz="2000">
                <a:solidFill>
                  <a:schemeClr val="accent6"/>
                </a:solidFill>
                <a:latin typeface="Montserrat"/>
                <a:ea typeface="+mj-lt"/>
                <a:cs typeface="+mj-lt"/>
              </a:rPr>
              <a:t>Do you feel there is something else I (Mentor) or JA can do to support you or the Company overall?</a:t>
            </a:r>
            <a:endParaRPr lang="en-CA" sz="2000">
              <a:solidFill>
                <a:schemeClr val="accent6"/>
              </a:solidFill>
              <a:latin typeface="Montserrat"/>
            </a:endParaRPr>
          </a:p>
          <a:p>
            <a:pPr marL="1428750" lvl="2" indent="-285750">
              <a:buFont typeface="Arial"/>
              <a:buChar char="•"/>
            </a:pPr>
            <a:endParaRPr lang="en-CA" sz="2400" b="1">
              <a:solidFill>
                <a:schemeClr val="accent6"/>
              </a:solidFill>
              <a:latin typeface="Montserrat"/>
            </a:endParaRPr>
          </a:p>
          <a:p>
            <a:pPr>
              <a:lnSpc>
                <a:spcPct val="150000"/>
              </a:lnSpc>
              <a:spcBef>
                <a:spcPts val="0"/>
              </a:spcBef>
            </a:pPr>
            <a:endParaRPr lang="en-CA" sz="1600" b="1">
              <a:solidFill>
                <a:schemeClr val="tx1">
                  <a:lumMod val="65000"/>
                  <a:lumOff val="35000"/>
                </a:schemeClr>
              </a:solidFill>
              <a:ea typeface="+mj-lt"/>
              <a:cs typeface="+mj-lt"/>
            </a:endParaRPr>
          </a:p>
        </p:txBody>
      </p:sp>
      <p:pic>
        <p:nvPicPr>
          <p:cNvPr id="5" name="Picture 4" descr="Logo&#10;&#10;Description automatically generated">
            <a:extLst>
              <a:ext uri="{FF2B5EF4-FFF2-40B4-BE49-F238E27FC236}">
                <a16:creationId xmlns:a16="http://schemas.microsoft.com/office/drawing/2014/main" id="{C61E11B5-7212-FDB4-55C5-9A30214A35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2939" y="1908716"/>
            <a:ext cx="866649" cy="865633"/>
          </a:xfrm>
          <a:prstGeom prst="rect">
            <a:avLst/>
          </a:prstGeom>
        </p:spPr>
      </p:pic>
      <p:pic>
        <p:nvPicPr>
          <p:cNvPr id="7" name="Picture 6" descr="Icon&#10;&#10;Description automatically generated">
            <a:extLst>
              <a:ext uri="{FF2B5EF4-FFF2-40B4-BE49-F238E27FC236}">
                <a16:creationId xmlns:a16="http://schemas.microsoft.com/office/drawing/2014/main" id="{98547ABF-EC83-53E7-F021-5654BC7D98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4994" y="2412610"/>
            <a:ext cx="900269" cy="924376"/>
          </a:xfrm>
          <a:prstGeom prst="rect">
            <a:avLst/>
          </a:prstGeom>
        </p:spPr>
      </p:pic>
      <p:pic>
        <p:nvPicPr>
          <p:cNvPr id="9" name="Picture 8" descr="Logo&#10;&#10;Description automatically generated">
            <a:extLst>
              <a:ext uri="{FF2B5EF4-FFF2-40B4-BE49-F238E27FC236}">
                <a16:creationId xmlns:a16="http://schemas.microsoft.com/office/drawing/2014/main" id="{1E2A73E9-3EF1-3871-2EEF-C82889D287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6063" y="3112438"/>
            <a:ext cx="865633" cy="866649"/>
          </a:xfrm>
          <a:prstGeom prst="rect">
            <a:avLst/>
          </a:prstGeom>
        </p:spPr>
      </p:pic>
      <p:pic>
        <p:nvPicPr>
          <p:cNvPr id="11" name="Picture 10" descr="Logo&#10;&#10;Description automatically generated">
            <a:extLst>
              <a:ext uri="{FF2B5EF4-FFF2-40B4-BE49-F238E27FC236}">
                <a16:creationId xmlns:a16="http://schemas.microsoft.com/office/drawing/2014/main" id="{A4A6998A-BC68-5BEB-B82D-5398A74455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6052" y="3898235"/>
            <a:ext cx="866649" cy="866649"/>
          </a:xfrm>
          <a:prstGeom prst="rect">
            <a:avLst/>
          </a:prstGeom>
        </p:spPr>
      </p:pic>
      <p:pic>
        <p:nvPicPr>
          <p:cNvPr id="13" name="Picture 12" descr="Logo&#10;&#10;Description automatically generated">
            <a:extLst>
              <a:ext uri="{FF2B5EF4-FFF2-40B4-BE49-F238E27FC236}">
                <a16:creationId xmlns:a16="http://schemas.microsoft.com/office/drawing/2014/main" id="{6D5B3943-2D90-8002-421E-02D2273FD9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58444" y="4629830"/>
            <a:ext cx="990171" cy="990171"/>
          </a:xfrm>
          <a:prstGeom prst="rect">
            <a:avLst/>
          </a:prstGeom>
        </p:spPr>
      </p:pic>
    </p:spTree>
    <p:extLst>
      <p:ext uri="{BB962C8B-B14F-4D97-AF65-F5344CB8AC3E}">
        <p14:creationId xmlns:p14="http://schemas.microsoft.com/office/powerpoint/2010/main" val="201535574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C7E885-063A-617B-DCA4-CCADCF04AD42}"/>
              </a:ext>
            </a:extLst>
          </p:cNvPr>
          <p:cNvSpPr>
            <a:spLocks noGrp="1"/>
          </p:cNvSpPr>
          <p:nvPr>
            <p:ph type="body" sz="quarter" idx="10"/>
          </p:nvPr>
        </p:nvSpPr>
        <p:spPr>
          <a:xfrm>
            <a:off x="1311636" y="410296"/>
            <a:ext cx="6705177" cy="657225"/>
          </a:xfrm>
        </p:spPr>
        <p:txBody>
          <a:bodyPr lIns="91440" tIns="45720" rIns="91440" bIns="45720" anchor="t"/>
          <a:lstStyle/>
          <a:p>
            <a:r>
              <a:rPr lang="en-US" b="1">
                <a:ea typeface="+mj-lt"/>
                <a:cs typeface="+mj-lt"/>
              </a:rPr>
              <a:t>Professional Social Media Profile</a:t>
            </a:r>
            <a:endParaRPr lang="en-US"/>
          </a:p>
        </p:txBody>
      </p:sp>
      <p:pic>
        <p:nvPicPr>
          <p:cNvPr id="7" name="Picture 7" descr="Graphical user interface, text, application&#10;&#10;Description automatically generated">
            <a:extLst>
              <a:ext uri="{FF2B5EF4-FFF2-40B4-BE49-F238E27FC236}">
                <a16:creationId xmlns:a16="http://schemas.microsoft.com/office/drawing/2014/main" id="{2A72311F-21E1-B9AD-5B26-A4471013D5F2}"/>
              </a:ext>
            </a:extLst>
          </p:cNvPr>
          <p:cNvPicPr>
            <a:picLocks noChangeAspect="1"/>
          </p:cNvPicPr>
          <p:nvPr/>
        </p:nvPicPr>
        <p:blipFill>
          <a:blip r:embed="rId3"/>
          <a:stretch>
            <a:fillRect/>
          </a:stretch>
        </p:blipFill>
        <p:spPr>
          <a:xfrm>
            <a:off x="1561381" y="1886154"/>
            <a:ext cx="8120331" cy="3775804"/>
          </a:xfrm>
          <a:prstGeom prst="rect">
            <a:avLst/>
          </a:prstGeom>
        </p:spPr>
      </p:pic>
    </p:spTree>
    <p:extLst>
      <p:ext uri="{BB962C8B-B14F-4D97-AF65-F5344CB8AC3E}">
        <p14:creationId xmlns:p14="http://schemas.microsoft.com/office/powerpoint/2010/main" val="224375709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C7E885-063A-617B-DCA4-CCADCF04AD42}"/>
              </a:ext>
            </a:extLst>
          </p:cNvPr>
          <p:cNvSpPr>
            <a:spLocks noGrp="1"/>
          </p:cNvSpPr>
          <p:nvPr>
            <p:ph type="body" sz="quarter" idx="10"/>
          </p:nvPr>
        </p:nvSpPr>
        <p:spPr>
          <a:xfrm>
            <a:off x="1311636" y="410296"/>
            <a:ext cx="6705177" cy="657225"/>
          </a:xfrm>
        </p:spPr>
        <p:txBody>
          <a:bodyPr lIns="91440" tIns="45720" rIns="91440" bIns="45720" anchor="t"/>
          <a:lstStyle/>
          <a:p>
            <a:r>
              <a:rPr lang="en-US" b="1">
                <a:ea typeface="+mj-lt"/>
                <a:cs typeface="+mj-lt"/>
              </a:rPr>
              <a:t>Professional Social Media Profile</a:t>
            </a:r>
            <a:endParaRPr lang="en-US"/>
          </a:p>
        </p:txBody>
      </p:sp>
      <p:pic>
        <p:nvPicPr>
          <p:cNvPr id="7" name="Picture 7" descr="Graphical user interface, application&#10;&#10;Description automatically generated">
            <a:extLst>
              <a:ext uri="{FF2B5EF4-FFF2-40B4-BE49-F238E27FC236}">
                <a16:creationId xmlns:a16="http://schemas.microsoft.com/office/drawing/2014/main" id="{2A72311F-21E1-B9AD-5B26-A4471013D5F2}"/>
              </a:ext>
            </a:extLst>
          </p:cNvPr>
          <p:cNvPicPr>
            <a:picLocks noChangeAspect="1"/>
          </p:cNvPicPr>
          <p:nvPr/>
        </p:nvPicPr>
        <p:blipFill>
          <a:blip r:embed="rId3"/>
          <a:stretch>
            <a:fillRect/>
          </a:stretch>
        </p:blipFill>
        <p:spPr>
          <a:xfrm>
            <a:off x="1777653" y="1857399"/>
            <a:ext cx="7500881" cy="4149615"/>
          </a:xfrm>
          <a:prstGeom prst="rect">
            <a:avLst/>
          </a:prstGeom>
        </p:spPr>
      </p:pic>
    </p:spTree>
    <p:extLst>
      <p:ext uri="{BB962C8B-B14F-4D97-AF65-F5344CB8AC3E}">
        <p14:creationId xmlns:p14="http://schemas.microsoft.com/office/powerpoint/2010/main" val="246377884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C7E885-063A-617B-DCA4-CCADCF04AD42}"/>
              </a:ext>
            </a:extLst>
          </p:cNvPr>
          <p:cNvSpPr>
            <a:spLocks noGrp="1"/>
          </p:cNvSpPr>
          <p:nvPr>
            <p:ph type="body" sz="quarter" idx="10"/>
          </p:nvPr>
        </p:nvSpPr>
        <p:spPr>
          <a:xfrm>
            <a:off x="1311636" y="410296"/>
            <a:ext cx="6705177" cy="657225"/>
          </a:xfrm>
        </p:spPr>
        <p:txBody>
          <a:bodyPr lIns="91440" tIns="45720" rIns="91440" bIns="45720" anchor="t"/>
          <a:lstStyle/>
          <a:p>
            <a:r>
              <a:rPr lang="en-US" b="1">
                <a:ea typeface="+mj-lt"/>
                <a:cs typeface="+mj-lt"/>
              </a:rPr>
              <a:t>Professional Social Media Profile</a:t>
            </a:r>
            <a:endParaRPr lang="en-US"/>
          </a:p>
        </p:txBody>
      </p:sp>
      <p:pic>
        <p:nvPicPr>
          <p:cNvPr id="7" name="Picture 7" descr="Graphical user interface, text, application, chat or text message&#10;&#10;Description automatically generated">
            <a:extLst>
              <a:ext uri="{FF2B5EF4-FFF2-40B4-BE49-F238E27FC236}">
                <a16:creationId xmlns:a16="http://schemas.microsoft.com/office/drawing/2014/main" id="{2A72311F-21E1-B9AD-5B26-A4471013D5F2}"/>
              </a:ext>
            </a:extLst>
          </p:cNvPr>
          <p:cNvPicPr>
            <a:picLocks noChangeAspect="1"/>
          </p:cNvPicPr>
          <p:nvPr/>
        </p:nvPicPr>
        <p:blipFill>
          <a:blip r:embed="rId3"/>
          <a:stretch>
            <a:fillRect/>
          </a:stretch>
        </p:blipFill>
        <p:spPr>
          <a:xfrm>
            <a:off x="2036602" y="1771135"/>
            <a:ext cx="7256152" cy="4293388"/>
          </a:xfrm>
          <a:prstGeom prst="rect">
            <a:avLst/>
          </a:prstGeom>
        </p:spPr>
      </p:pic>
    </p:spTree>
    <p:extLst>
      <p:ext uri="{BB962C8B-B14F-4D97-AF65-F5344CB8AC3E}">
        <p14:creationId xmlns:p14="http://schemas.microsoft.com/office/powerpoint/2010/main" val="115608329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C7E885-063A-617B-DCA4-CCADCF04AD42}"/>
              </a:ext>
            </a:extLst>
          </p:cNvPr>
          <p:cNvSpPr>
            <a:spLocks noGrp="1"/>
          </p:cNvSpPr>
          <p:nvPr>
            <p:ph type="body" sz="quarter" idx="10"/>
          </p:nvPr>
        </p:nvSpPr>
        <p:spPr>
          <a:xfrm>
            <a:off x="1311636" y="410296"/>
            <a:ext cx="6705177" cy="657225"/>
          </a:xfrm>
        </p:spPr>
        <p:txBody>
          <a:bodyPr lIns="91440" tIns="45720" rIns="91440" bIns="45720" anchor="t"/>
          <a:lstStyle/>
          <a:p>
            <a:r>
              <a:rPr lang="en-US" b="1">
                <a:ea typeface="+mj-lt"/>
                <a:cs typeface="+mj-lt"/>
              </a:rPr>
              <a:t>Professional Social Media Profile</a:t>
            </a:r>
            <a:endParaRPr lang="en-US"/>
          </a:p>
        </p:txBody>
      </p:sp>
      <p:pic>
        <p:nvPicPr>
          <p:cNvPr id="7" name="Picture 7" descr="Graphical user interface, text, application, chat or text message&#10;&#10;Description automatically generated">
            <a:extLst>
              <a:ext uri="{FF2B5EF4-FFF2-40B4-BE49-F238E27FC236}">
                <a16:creationId xmlns:a16="http://schemas.microsoft.com/office/drawing/2014/main" id="{2A72311F-21E1-B9AD-5B26-A4471013D5F2}"/>
              </a:ext>
            </a:extLst>
          </p:cNvPr>
          <p:cNvPicPr>
            <a:picLocks noChangeAspect="1"/>
          </p:cNvPicPr>
          <p:nvPr/>
        </p:nvPicPr>
        <p:blipFill>
          <a:blip r:embed="rId3"/>
          <a:stretch>
            <a:fillRect/>
          </a:stretch>
        </p:blipFill>
        <p:spPr>
          <a:xfrm>
            <a:off x="2370160" y="1771135"/>
            <a:ext cx="6589036" cy="4293388"/>
          </a:xfrm>
          <a:prstGeom prst="rect">
            <a:avLst/>
          </a:prstGeom>
        </p:spPr>
      </p:pic>
    </p:spTree>
    <p:extLst>
      <p:ext uri="{BB962C8B-B14F-4D97-AF65-F5344CB8AC3E}">
        <p14:creationId xmlns:p14="http://schemas.microsoft.com/office/powerpoint/2010/main" val="20684992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791441" cy="657225"/>
          </a:xfrm>
        </p:spPr>
        <p:txBody>
          <a:bodyPr lIns="91440" tIns="45720" rIns="91440" bIns="45720" anchor="t"/>
          <a:lstStyle/>
          <a:p>
            <a:r>
              <a:rPr lang="en-US"/>
              <a:t>Questions &amp; Next Steps</a:t>
            </a:r>
          </a:p>
        </p:txBody>
      </p:sp>
      <p:pic>
        <p:nvPicPr>
          <p:cNvPr id="4" name="Picture 3" descr="Icon&#10;&#10;Description automatically generated">
            <a:extLst>
              <a:ext uri="{FF2B5EF4-FFF2-40B4-BE49-F238E27FC236}">
                <a16:creationId xmlns:a16="http://schemas.microsoft.com/office/drawing/2014/main" id="{472EA944-0DCA-25A0-D30D-543B11515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5300" y="1150786"/>
            <a:ext cx="2523965" cy="2509589"/>
          </a:xfrm>
          <a:prstGeom prst="rect">
            <a:avLst/>
          </a:prstGeom>
        </p:spPr>
      </p:pic>
      <p:sp>
        <p:nvSpPr>
          <p:cNvPr id="3" name="TextBox 2">
            <a:extLst>
              <a:ext uri="{FF2B5EF4-FFF2-40B4-BE49-F238E27FC236}">
                <a16:creationId xmlns:a16="http://schemas.microsoft.com/office/drawing/2014/main" id="{0350671A-CACD-B55C-C0D9-44D91DECC67C}"/>
              </a:ext>
            </a:extLst>
          </p:cNvPr>
          <p:cNvSpPr txBox="1"/>
          <p:nvPr/>
        </p:nvSpPr>
        <p:spPr>
          <a:xfrm>
            <a:off x="6005399" y="2335063"/>
            <a:ext cx="5535617"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CA" sz="2000">
                <a:ea typeface="+mn-lt"/>
                <a:cs typeface="+mn-lt"/>
              </a:rPr>
              <a:t>Ongoing business operations</a:t>
            </a:r>
            <a:endParaRPr lang="en-US"/>
          </a:p>
          <a:p>
            <a:endParaRPr lang="en-CA" sz="2000"/>
          </a:p>
          <a:p>
            <a:endParaRPr lang="en-CA" sz="2000" b="1"/>
          </a:p>
          <a:p>
            <a:br>
              <a:rPr lang="en-US"/>
            </a:br>
            <a:endParaRPr lang="en-US"/>
          </a:p>
          <a:p>
            <a:endParaRPr lang="en-CA" sz="2000" b="1">
              <a:solidFill>
                <a:srgbClr val="285F74"/>
              </a:solidFill>
              <a:ea typeface="+mn-lt"/>
              <a:cs typeface="+mn-lt"/>
            </a:endParaRPr>
          </a:p>
          <a:p>
            <a:pPr marL="457200" indent="-457200">
              <a:buAutoNum type="arabicPeriod"/>
            </a:pPr>
            <a:endParaRPr lang="en-CA" sz="2000">
              <a:solidFill>
                <a:schemeClr val="accent6"/>
              </a:solidFill>
              <a:latin typeface="Montserrat"/>
            </a:endParaRPr>
          </a:p>
          <a:p>
            <a:pPr marL="457200" indent="-457200">
              <a:buAutoNum type="arabicPeriod"/>
            </a:pPr>
            <a:endParaRPr lang="en-CA" sz="2000">
              <a:solidFill>
                <a:schemeClr val="accent6"/>
              </a:solidFill>
              <a:latin typeface="Montserrat"/>
            </a:endParaRPr>
          </a:p>
        </p:txBody>
      </p:sp>
      <p:pic>
        <p:nvPicPr>
          <p:cNvPr id="5" name="Picture 4" descr="Icon&#10;&#10;Description automatically generated">
            <a:extLst>
              <a:ext uri="{FF2B5EF4-FFF2-40B4-BE49-F238E27FC236}">
                <a16:creationId xmlns:a16="http://schemas.microsoft.com/office/drawing/2014/main" id="{BB8D4C49-A4BB-2A69-E3FA-341193DB7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1563" y="1941541"/>
            <a:ext cx="4522417" cy="4551173"/>
          </a:xfrm>
          <a:prstGeom prst="rect">
            <a:avLst/>
          </a:prstGeom>
        </p:spPr>
      </p:pic>
      <p:pic>
        <p:nvPicPr>
          <p:cNvPr id="6" name="Picture 5" descr="Icon&#10;&#10;Description automatically generated">
            <a:extLst>
              <a:ext uri="{FF2B5EF4-FFF2-40B4-BE49-F238E27FC236}">
                <a16:creationId xmlns:a16="http://schemas.microsoft.com/office/drawing/2014/main" id="{C3FA20A2-23E6-6E30-578F-447297FCE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8734" y="1510219"/>
            <a:ext cx="1790720" cy="1790722"/>
          </a:xfrm>
          <a:prstGeom prst="rect">
            <a:avLst/>
          </a:prstGeom>
        </p:spPr>
      </p:pic>
    </p:spTree>
    <p:extLst>
      <p:ext uri="{BB962C8B-B14F-4D97-AF65-F5344CB8AC3E}">
        <p14:creationId xmlns:p14="http://schemas.microsoft.com/office/powerpoint/2010/main" val="271446518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6C4C11-AD8E-73DE-71B8-D67AA4FED4BF}"/>
              </a:ext>
            </a:extLst>
          </p:cNvPr>
          <p:cNvSpPr txBox="1"/>
          <p:nvPr/>
        </p:nvSpPr>
        <p:spPr>
          <a:xfrm>
            <a:off x="6885367" y="2213557"/>
            <a:ext cx="402035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000" b="1" dirty="0">
                <a:solidFill>
                  <a:srgbClr val="FFFFFF"/>
                </a:solidFill>
              </a:rPr>
              <a:t>PHASE 5</a:t>
            </a:r>
          </a:p>
          <a:p>
            <a:pPr algn="ctr"/>
            <a:r>
              <a:rPr lang="en-US" sz="6000" b="1" dirty="0">
                <a:solidFill>
                  <a:srgbClr val="FFFFFF"/>
                </a:solidFill>
              </a:rPr>
              <a:t>Achieve</a:t>
            </a:r>
          </a:p>
        </p:txBody>
      </p:sp>
    </p:spTree>
    <p:extLst>
      <p:ext uri="{BB962C8B-B14F-4D97-AF65-F5344CB8AC3E}">
        <p14:creationId xmlns:p14="http://schemas.microsoft.com/office/powerpoint/2010/main" val="21227808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dirty="0"/>
              <a:t>Week 16   </a:t>
            </a:r>
          </a:p>
        </p:txBody>
      </p:sp>
      <p:pic>
        <p:nvPicPr>
          <p:cNvPr id="8" name="Picture 8">
            <a:extLst>
              <a:ext uri="{FF2B5EF4-FFF2-40B4-BE49-F238E27FC236}">
                <a16:creationId xmlns:a16="http://schemas.microsoft.com/office/drawing/2014/main" id="{62C322EF-774E-0D56-5456-01C0B56E839B}"/>
              </a:ext>
            </a:extLst>
          </p:cNvPr>
          <p:cNvPicPr>
            <a:picLocks noChangeAspect="1"/>
          </p:cNvPicPr>
          <p:nvPr/>
        </p:nvPicPr>
        <p:blipFill>
          <a:blip r:embed="rId3"/>
          <a:stretch>
            <a:fillRect/>
          </a:stretch>
        </p:blipFill>
        <p:spPr>
          <a:xfrm>
            <a:off x="7369229" y="1525243"/>
            <a:ext cx="4477752" cy="3001878"/>
          </a:xfrm>
          <a:prstGeom prst="rect">
            <a:avLst/>
          </a:prstGeom>
        </p:spPr>
      </p:pic>
      <p:sp>
        <p:nvSpPr>
          <p:cNvPr id="3" name="TextBox 2">
            <a:extLst>
              <a:ext uri="{FF2B5EF4-FFF2-40B4-BE49-F238E27FC236}">
                <a16:creationId xmlns:a16="http://schemas.microsoft.com/office/drawing/2014/main" id="{8FC576C3-6CE1-04C5-0ABD-FED88E098394}"/>
              </a:ext>
            </a:extLst>
          </p:cNvPr>
          <p:cNvSpPr txBox="1"/>
          <p:nvPr/>
        </p:nvSpPr>
        <p:spPr>
          <a:xfrm>
            <a:off x="1305638" y="1485790"/>
            <a:ext cx="5923208" cy="3888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200000"/>
              </a:lnSpc>
              <a:buAutoNum type="arabicPeriod"/>
            </a:pPr>
            <a:r>
              <a:rPr lang="en-US">
                <a:solidFill>
                  <a:schemeClr val="accent5"/>
                </a:solidFill>
                <a:latin typeface="Montserrat SemiBold"/>
              </a:rPr>
              <a:t>Company Meeting </a:t>
            </a:r>
            <a:endParaRPr lang="en-US">
              <a:solidFill>
                <a:schemeClr val="accent5"/>
              </a:solidFill>
            </a:endParaRPr>
          </a:p>
          <a:p>
            <a:pPr>
              <a:lnSpc>
                <a:spcPct val="200000"/>
              </a:lnSpc>
              <a:buAutoNum type="arabicPeriod"/>
            </a:pPr>
            <a:r>
              <a:rPr lang="en-US">
                <a:solidFill>
                  <a:schemeClr val="accent5"/>
                </a:solidFill>
                <a:latin typeface="Montserrat SemiBold"/>
              </a:rPr>
              <a:t>Factors of Success </a:t>
            </a:r>
          </a:p>
          <a:p>
            <a:pPr>
              <a:lnSpc>
                <a:spcPct val="200000"/>
              </a:lnSpc>
              <a:buAutoNum type="arabicPeriod"/>
            </a:pPr>
            <a:r>
              <a:rPr lang="en-US">
                <a:solidFill>
                  <a:schemeClr val="accent5"/>
                </a:solidFill>
                <a:latin typeface="Montserrat SemiBold"/>
              </a:rPr>
              <a:t>Review requirements described in the Final Report and Presentation Outline </a:t>
            </a:r>
          </a:p>
          <a:p>
            <a:pPr>
              <a:lnSpc>
                <a:spcPct val="200000"/>
              </a:lnSpc>
              <a:buAutoNum type="arabicPeriod"/>
            </a:pPr>
            <a:r>
              <a:rPr lang="en-US">
                <a:solidFill>
                  <a:schemeClr val="accent5"/>
                </a:solidFill>
                <a:latin typeface="Montserrat SemiBold"/>
              </a:rPr>
              <a:t>Review Liquidating and Concluding Guidelines </a:t>
            </a:r>
          </a:p>
          <a:p>
            <a:pPr>
              <a:lnSpc>
                <a:spcPct val="200000"/>
              </a:lnSpc>
              <a:buAutoNum type="arabicPeriod"/>
            </a:pPr>
            <a:r>
              <a:rPr lang="en-US">
                <a:solidFill>
                  <a:schemeClr val="accent5"/>
                </a:solidFill>
                <a:latin typeface="Montserrat SemiBold"/>
              </a:rPr>
              <a:t>Questions and wrap-up </a:t>
            </a:r>
          </a:p>
        </p:txBody>
      </p:sp>
    </p:spTree>
    <p:extLst>
      <p:ext uri="{BB962C8B-B14F-4D97-AF65-F5344CB8AC3E}">
        <p14:creationId xmlns:p14="http://schemas.microsoft.com/office/powerpoint/2010/main" val="125313101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311636" y="410296"/>
            <a:ext cx="5838179" cy="657225"/>
          </a:xfrm>
        </p:spPr>
        <p:txBody>
          <a:bodyPr lIns="91440" tIns="45720" rIns="91440" bIns="45720" anchor="t"/>
          <a:lstStyle/>
          <a:p>
            <a:r>
              <a:rPr lang="en-US"/>
              <a:t>Factors of Success </a:t>
            </a:r>
          </a:p>
        </p:txBody>
      </p:sp>
      <p:pic>
        <p:nvPicPr>
          <p:cNvPr id="7" name="Picture 6" descr="Icon&#10;&#10;Description automatically generated with medium confidence">
            <a:extLst>
              <a:ext uri="{FF2B5EF4-FFF2-40B4-BE49-F238E27FC236}">
                <a16:creationId xmlns:a16="http://schemas.microsoft.com/office/drawing/2014/main" id="{FA5124EE-296E-D54A-92F4-3BEEE1295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0751" y="1454597"/>
            <a:ext cx="3464375" cy="3463359"/>
          </a:xfrm>
          <a:prstGeom prst="rect">
            <a:avLst/>
          </a:prstGeom>
        </p:spPr>
      </p:pic>
    </p:spTree>
    <p:extLst>
      <p:ext uri="{BB962C8B-B14F-4D97-AF65-F5344CB8AC3E}">
        <p14:creationId xmlns:p14="http://schemas.microsoft.com/office/powerpoint/2010/main" val="279669853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311636" y="410296"/>
            <a:ext cx="5838179" cy="657225"/>
          </a:xfrm>
        </p:spPr>
        <p:txBody>
          <a:bodyPr lIns="91440" tIns="45720" rIns="91440" bIns="45720" anchor="t"/>
          <a:lstStyle/>
          <a:p>
            <a:r>
              <a:rPr lang="en-US"/>
              <a:t>Final Report Outline </a:t>
            </a:r>
          </a:p>
        </p:txBody>
      </p:sp>
      <p:sp>
        <p:nvSpPr>
          <p:cNvPr id="4" name="TextBox 3">
            <a:extLst>
              <a:ext uri="{FF2B5EF4-FFF2-40B4-BE49-F238E27FC236}">
                <a16:creationId xmlns:a16="http://schemas.microsoft.com/office/drawing/2014/main" id="{DB149A8F-2B60-FFEB-3302-FD10851ED944}"/>
              </a:ext>
            </a:extLst>
          </p:cNvPr>
          <p:cNvSpPr txBox="1"/>
          <p:nvPr/>
        </p:nvSpPr>
        <p:spPr>
          <a:xfrm>
            <a:off x="1316181" y="1004455"/>
            <a:ext cx="865909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chemeClr val="accent3"/>
                </a:solidFill>
                <a:ea typeface="+mn-lt"/>
                <a:cs typeface="+mn-lt"/>
              </a:rPr>
              <a:t>The Final Report should include the following components in this order:</a:t>
            </a:r>
            <a:endParaRPr lang="en-US" sz="1600" b="1">
              <a:solidFill>
                <a:schemeClr val="accent3"/>
              </a:solidFill>
            </a:endParaRPr>
          </a:p>
        </p:txBody>
      </p:sp>
      <p:sp>
        <p:nvSpPr>
          <p:cNvPr id="5" name="TextBox 4">
            <a:extLst>
              <a:ext uri="{FF2B5EF4-FFF2-40B4-BE49-F238E27FC236}">
                <a16:creationId xmlns:a16="http://schemas.microsoft.com/office/drawing/2014/main" id="{511C3309-C3E8-39B7-B28F-252EDA4798CE}"/>
              </a:ext>
            </a:extLst>
          </p:cNvPr>
          <p:cNvSpPr txBox="1"/>
          <p:nvPr/>
        </p:nvSpPr>
        <p:spPr>
          <a:xfrm>
            <a:off x="3486727" y="2135909"/>
            <a:ext cx="6396181"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b="1"/>
              <a:t>Title Page</a:t>
            </a:r>
            <a:endParaRPr lang="en-US"/>
          </a:p>
          <a:p>
            <a:pPr marL="342900" indent="-342900">
              <a:buAutoNum type="arabicPeriod"/>
            </a:pPr>
            <a:r>
              <a:rPr lang="en-US" b="1"/>
              <a:t>Letter to the Shareholders</a:t>
            </a:r>
          </a:p>
          <a:p>
            <a:pPr marL="342900" indent="-342900">
              <a:buAutoNum type="arabicPeriod"/>
            </a:pPr>
            <a:r>
              <a:rPr lang="en-US" b="1"/>
              <a:t>Table of Contents</a:t>
            </a:r>
          </a:p>
          <a:p>
            <a:pPr marL="342900" indent="-342900">
              <a:buAutoNum type="arabicPeriod"/>
            </a:pPr>
            <a:r>
              <a:rPr lang="en-US" b="1"/>
              <a:t>Company Membership</a:t>
            </a:r>
          </a:p>
          <a:p>
            <a:pPr marL="342900" indent="-342900">
              <a:buAutoNum type="arabicPeriod"/>
            </a:pPr>
            <a:r>
              <a:rPr lang="en-US" b="1"/>
              <a:t>Organizational Chart</a:t>
            </a:r>
          </a:p>
          <a:p>
            <a:pPr marL="342900" indent="-342900">
              <a:buAutoNum type="arabicPeriod"/>
            </a:pPr>
            <a:r>
              <a:rPr lang="en-US" b="1"/>
              <a:t>Department Overview Letters</a:t>
            </a:r>
          </a:p>
          <a:p>
            <a:pPr marL="342900" indent="-342900">
              <a:buAutoNum type="arabicPeriod"/>
            </a:pPr>
            <a:r>
              <a:rPr lang="en-US" b="1"/>
              <a:t>Summary of Financial Figures and Statements</a:t>
            </a:r>
          </a:p>
          <a:p>
            <a:pPr marL="342900" indent="-342900">
              <a:buAutoNum type="arabicPeriod"/>
            </a:pPr>
            <a:r>
              <a:rPr lang="en-US" b="1"/>
              <a:t>Recognition of Outstanding Members/Directors</a:t>
            </a:r>
          </a:p>
          <a:p>
            <a:pPr marL="342900" indent="-342900">
              <a:buAutoNum type="arabicPeriod"/>
            </a:pPr>
            <a:r>
              <a:rPr lang="en-US" b="1"/>
              <a:t>Acknowledgments</a:t>
            </a:r>
          </a:p>
        </p:txBody>
      </p:sp>
      <p:sp>
        <p:nvSpPr>
          <p:cNvPr id="6" name="TextBox 5">
            <a:extLst>
              <a:ext uri="{FF2B5EF4-FFF2-40B4-BE49-F238E27FC236}">
                <a16:creationId xmlns:a16="http://schemas.microsoft.com/office/drawing/2014/main" id="{7784F7A9-236C-09E2-0FCD-55030F5F36A4}"/>
              </a:ext>
            </a:extLst>
          </p:cNvPr>
          <p:cNvSpPr txBox="1"/>
          <p:nvPr/>
        </p:nvSpPr>
        <p:spPr>
          <a:xfrm>
            <a:off x="3717636" y="5264726"/>
            <a:ext cx="475672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rPr>
              <a:t>Final Report and Presentation Outline</a:t>
            </a:r>
            <a:endParaRPr lang="en-US"/>
          </a:p>
        </p:txBody>
      </p:sp>
    </p:spTree>
    <p:extLst>
      <p:ext uri="{BB962C8B-B14F-4D97-AF65-F5344CB8AC3E}">
        <p14:creationId xmlns:p14="http://schemas.microsoft.com/office/powerpoint/2010/main" val="236088093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046091" y="410296"/>
            <a:ext cx="8724541" cy="657225"/>
          </a:xfrm>
        </p:spPr>
        <p:txBody>
          <a:bodyPr lIns="91440" tIns="45720" rIns="91440" bIns="45720" anchor="t"/>
          <a:lstStyle/>
          <a:p>
            <a:r>
              <a:rPr lang="en-US" sz="3600"/>
              <a:t>Liquidating and Concluding Guidelines </a:t>
            </a:r>
          </a:p>
        </p:txBody>
      </p:sp>
      <p:sp>
        <p:nvSpPr>
          <p:cNvPr id="6" name="TextBox 5">
            <a:extLst>
              <a:ext uri="{FF2B5EF4-FFF2-40B4-BE49-F238E27FC236}">
                <a16:creationId xmlns:a16="http://schemas.microsoft.com/office/drawing/2014/main" id="{7784F7A9-236C-09E2-0FCD-55030F5F36A4}"/>
              </a:ext>
            </a:extLst>
          </p:cNvPr>
          <p:cNvSpPr txBox="1"/>
          <p:nvPr/>
        </p:nvSpPr>
        <p:spPr>
          <a:xfrm>
            <a:off x="1097036" y="1604381"/>
            <a:ext cx="475672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rPr>
              <a:t>Liquidating and Concluding Guidelines</a:t>
            </a:r>
            <a:endParaRPr lang="en-US"/>
          </a:p>
        </p:txBody>
      </p:sp>
      <p:pic>
        <p:nvPicPr>
          <p:cNvPr id="7" name="Picture 7" descr="Text&#10;&#10;Description automatically generated">
            <a:extLst>
              <a:ext uri="{FF2B5EF4-FFF2-40B4-BE49-F238E27FC236}">
                <a16:creationId xmlns:a16="http://schemas.microsoft.com/office/drawing/2014/main" id="{FBAF9DC8-4E1F-8313-9B2E-78ED2C749A44}"/>
              </a:ext>
            </a:extLst>
          </p:cNvPr>
          <p:cNvPicPr>
            <a:picLocks noChangeAspect="1"/>
          </p:cNvPicPr>
          <p:nvPr/>
        </p:nvPicPr>
        <p:blipFill>
          <a:blip r:embed="rId4"/>
          <a:stretch>
            <a:fillRect/>
          </a:stretch>
        </p:blipFill>
        <p:spPr>
          <a:xfrm>
            <a:off x="1745673" y="2078007"/>
            <a:ext cx="8527472" cy="3729531"/>
          </a:xfrm>
          <a:prstGeom prst="rect">
            <a:avLst/>
          </a:prstGeom>
        </p:spPr>
      </p:pic>
    </p:spTree>
    <p:extLst>
      <p:ext uri="{BB962C8B-B14F-4D97-AF65-F5344CB8AC3E}">
        <p14:creationId xmlns:p14="http://schemas.microsoft.com/office/powerpoint/2010/main" val="377036782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046091" y="410296"/>
            <a:ext cx="8724541" cy="657225"/>
          </a:xfrm>
        </p:spPr>
        <p:txBody>
          <a:bodyPr lIns="91440" tIns="45720" rIns="91440" bIns="45720" anchor="t"/>
          <a:lstStyle/>
          <a:p>
            <a:r>
              <a:rPr lang="en-US" sz="3600"/>
              <a:t>Liquidating and Concluding Guidelines </a:t>
            </a:r>
          </a:p>
        </p:txBody>
      </p:sp>
      <p:pic>
        <p:nvPicPr>
          <p:cNvPr id="3" name="Picture 3" descr="Graphical user interface, text, website&#10;&#10;Description automatically generated">
            <a:extLst>
              <a:ext uri="{FF2B5EF4-FFF2-40B4-BE49-F238E27FC236}">
                <a16:creationId xmlns:a16="http://schemas.microsoft.com/office/drawing/2014/main" id="{9EDCD28B-711E-8EA3-D820-3102183CF14F}"/>
              </a:ext>
            </a:extLst>
          </p:cNvPr>
          <p:cNvPicPr>
            <a:picLocks noChangeAspect="1"/>
          </p:cNvPicPr>
          <p:nvPr/>
        </p:nvPicPr>
        <p:blipFill>
          <a:blip r:embed="rId3"/>
          <a:stretch>
            <a:fillRect/>
          </a:stretch>
        </p:blipFill>
        <p:spPr>
          <a:xfrm>
            <a:off x="2011219" y="1838630"/>
            <a:ext cx="7707744" cy="3942738"/>
          </a:xfrm>
          <a:prstGeom prst="rect">
            <a:avLst/>
          </a:prstGeom>
        </p:spPr>
      </p:pic>
    </p:spTree>
    <p:extLst>
      <p:ext uri="{BB962C8B-B14F-4D97-AF65-F5344CB8AC3E}">
        <p14:creationId xmlns:p14="http://schemas.microsoft.com/office/powerpoint/2010/main" val="370040662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046091" y="410296"/>
            <a:ext cx="8724541" cy="657225"/>
          </a:xfrm>
        </p:spPr>
        <p:txBody>
          <a:bodyPr lIns="91440" tIns="45720" rIns="91440" bIns="45720" anchor="t"/>
          <a:lstStyle/>
          <a:p>
            <a:r>
              <a:rPr lang="en-US" sz="3600"/>
              <a:t>Liquidating and Concluding Guidelines </a:t>
            </a:r>
          </a:p>
        </p:txBody>
      </p:sp>
      <p:pic>
        <p:nvPicPr>
          <p:cNvPr id="3" name="Picture 3" descr="Text&#10;&#10;Description automatically generated">
            <a:extLst>
              <a:ext uri="{FF2B5EF4-FFF2-40B4-BE49-F238E27FC236}">
                <a16:creationId xmlns:a16="http://schemas.microsoft.com/office/drawing/2014/main" id="{B259C2B8-1E7D-7DE9-ABAC-EABF8A059116}"/>
              </a:ext>
            </a:extLst>
          </p:cNvPr>
          <p:cNvPicPr>
            <a:picLocks noChangeAspect="1"/>
          </p:cNvPicPr>
          <p:nvPr/>
        </p:nvPicPr>
        <p:blipFill>
          <a:blip r:embed="rId3"/>
          <a:stretch>
            <a:fillRect/>
          </a:stretch>
        </p:blipFill>
        <p:spPr>
          <a:xfrm>
            <a:off x="2057401" y="1798625"/>
            <a:ext cx="7361381" cy="3895747"/>
          </a:xfrm>
          <a:prstGeom prst="rect">
            <a:avLst/>
          </a:prstGeom>
        </p:spPr>
      </p:pic>
    </p:spTree>
    <p:extLst>
      <p:ext uri="{BB962C8B-B14F-4D97-AF65-F5344CB8AC3E}">
        <p14:creationId xmlns:p14="http://schemas.microsoft.com/office/powerpoint/2010/main" val="295908370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046091" y="410296"/>
            <a:ext cx="8724541" cy="657225"/>
          </a:xfrm>
        </p:spPr>
        <p:txBody>
          <a:bodyPr lIns="91440" tIns="45720" rIns="91440" bIns="45720" anchor="t"/>
          <a:lstStyle/>
          <a:p>
            <a:r>
              <a:rPr lang="en-US" sz="3600"/>
              <a:t>Liquidating and Concluding Guidelines </a:t>
            </a:r>
          </a:p>
        </p:txBody>
      </p:sp>
      <p:pic>
        <p:nvPicPr>
          <p:cNvPr id="3" name="Picture 3" descr="Diagram&#10;&#10;Description automatically generated">
            <a:extLst>
              <a:ext uri="{FF2B5EF4-FFF2-40B4-BE49-F238E27FC236}">
                <a16:creationId xmlns:a16="http://schemas.microsoft.com/office/drawing/2014/main" id="{08897738-4E9D-452E-18DF-4267F569E6E8}"/>
              </a:ext>
            </a:extLst>
          </p:cNvPr>
          <p:cNvPicPr>
            <a:picLocks noChangeAspect="1"/>
          </p:cNvPicPr>
          <p:nvPr/>
        </p:nvPicPr>
        <p:blipFill>
          <a:blip r:embed="rId3"/>
          <a:stretch>
            <a:fillRect/>
          </a:stretch>
        </p:blipFill>
        <p:spPr>
          <a:xfrm>
            <a:off x="2172855" y="1929405"/>
            <a:ext cx="7015018" cy="3738100"/>
          </a:xfrm>
          <a:prstGeom prst="rect">
            <a:avLst/>
          </a:prstGeom>
        </p:spPr>
      </p:pic>
    </p:spTree>
    <p:extLst>
      <p:ext uri="{BB962C8B-B14F-4D97-AF65-F5344CB8AC3E}">
        <p14:creationId xmlns:p14="http://schemas.microsoft.com/office/powerpoint/2010/main" val="265434288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046091" y="410296"/>
            <a:ext cx="8724541" cy="657225"/>
          </a:xfrm>
        </p:spPr>
        <p:txBody>
          <a:bodyPr lIns="91440" tIns="45720" rIns="91440" bIns="45720" anchor="t"/>
          <a:lstStyle/>
          <a:p>
            <a:r>
              <a:rPr lang="en-US" sz="3600"/>
              <a:t>Liquidating and Concluding Guidelines </a:t>
            </a:r>
          </a:p>
        </p:txBody>
      </p:sp>
      <p:pic>
        <p:nvPicPr>
          <p:cNvPr id="3" name="Picture 3" descr="Diagram&#10;&#10;Description automatically generated">
            <a:extLst>
              <a:ext uri="{FF2B5EF4-FFF2-40B4-BE49-F238E27FC236}">
                <a16:creationId xmlns:a16="http://schemas.microsoft.com/office/drawing/2014/main" id="{136FC8C3-C366-34EF-8D86-6F8225283C7D}"/>
              </a:ext>
            </a:extLst>
          </p:cNvPr>
          <p:cNvPicPr>
            <a:picLocks noChangeAspect="1"/>
          </p:cNvPicPr>
          <p:nvPr/>
        </p:nvPicPr>
        <p:blipFill>
          <a:blip r:embed="rId3"/>
          <a:stretch>
            <a:fillRect/>
          </a:stretch>
        </p:blipFill>
        <p:spPr>
          <a:xfrm>
            <a:off x="2219037" y="1780289"/>
            <a:ext cx="7199745" cy="3805422"/>
          </a:xfrm>
          <a:prstGeom prst="rect">
            <a:avLst/>
          </a:prstGeom>
        </p:spPr>
      </p:pic>
    </p:spTree>
    <p:extLst>
      <p:ext uri="{BB962C8B-B14F-4D97-AF65-F5344CB8AC3E}">
        <p14:creationId xmlns:p14="http://schemas.microsoft.com/office/powerpoint/2010/main" val="160700516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046091" y="410296"/>
            <a:ext cx="8724541" cy="657225"/>
          </a:xfrm>
        </p:spPr>
        <p:txBody>
          <a:bodyPr lIns="91440" tIns="45720" rIns="91440" bIns="45720" anchor="t"/>
          <a:lstStyle/>
          <a:p>
            <a:r>
              <a:rPr lang="en-US" sz="3600"/>
              <a:t>Liquidating and Concluding Guidelines </a:t>
            </a:r>
          </a:p>
        </p:txBody>
      </p:sp>
      <p:pic>
        <p:nvPicPr>
          <p:cNvPr id="3" name="Picture 3" descr="Graphical user interface, text, application&#10;&#10;Description automatically generated">
            <a:extLst>
              <a:ext uri="{FF2B5EF4-FFF2-40B4-BE49-F238E27FC236}">
                <a16:creationId xmlns:a16="http://schemas.microsoft.com/office/drawing/2014/main" id="{D8784FF0-B530-E812-7CBE-787317B05F46}"/>
              </a:ext>
            </a:extLst>
          </p:cNvPr>
          <p:cNvPicPr>
            <a:picLocks noChangeAspect="1"/>
          </p:cNvPicPr>
          <p:nvPr/>
        </p:nvPicPr>
        <p:blipFill>
          <a:blip r:embed="rId3"/>
          <a:stretch>
            <a:fillRect/>
          </a:stretch>
        </p:blipFill>
        <p:spPr>
          <a:xfrm>
            <a:off x="1664856" y="1633824"/>
            <a:ext cx="8088744" cy="4352351"/>
          </a:xfrm>
          <a:prstGeom prst="rect">
            <a:avLst/>
          </a:prstGeom>
        </p:spPr>
      </p:pic>
    </p:spTree>
    <p:extLst>
      <p:ext uri="{BB962C8B-B14F-4D97-AF65-F5344CB8AC3E}">
        <p14:creationId xmlns:p14="http://schemas.microsoft.com/office/powerpoint/2010/main" val="89786378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046091" y="410296"/>
            <a:ext cx="8724541" cy="657225"/>
          </a:xfrm>
        </p:spPr>
        <p:txBody>
          <a:bodyPr lIns="91440" tIns="45720" rIns="91440" bIns="45720" anchor="t"/>
          <a:lstStyle/>
          <a:p>
            <a:r>
              <a:rPr lang="en-US" sz="3600" dirty="0"/>
              <a:t>Liquidating and Concluding Guidelines </a:t>
            </a:r>
          </a:p>
        </p:txBody>
      </p:sp>
      <p:pic>
        <p:nvPicPr>
          <p:cNvPr id="4" name="Picture 4" descr="A picture containing text&#10;&#10;Description automatically generated">
            <a:extLst>
              <a:ext uri="{FF2B5EF4-FFF2-40B4-BE49-F238E27FC236}">
                <a16:creationId xmlns:a16="http://schemas.microsoft.com/office/drawing/2014/main" id="{6E4EB1C2-8D8A-3418-E039-B38551CE2D4C}"/>
              </a:ext>
            </a:extLst>
          </p:cNvPr>
          <p:cNvPicPr>
            <a:picLocks noChangeAspect="1"/>
          </p:cNvPicPr>
          <p:nvPr/>
        </p:nvPicPr>
        <p:blipFill>
          <a:blip r:embed="rId3"/>
          <a:stretch>
            <a:fillRect/>
          </a:stretch>
        </p:blipFill>
        <p:spPr>
          <a:xfrm>
            <a:off x="2288310" y="1709782"/>
            <a:ext cx="7303654" cy="4050345"/>
          </a:xfrm>
          <a:prstGeom prst="rect">
            <a:avLst/>
          </a:prstGeom>
        </p:spPr>
      </p:pic>
    </p:spTree>
    <p:extLst>
      <p:ext uri="{BB962C8B-B14F-4D97-AF65-F5344CB8AC3E}">
        <p14:creationId xmlns:p14="http://schemas.microsoft.com/office/powerpoint/2010/main" val="305757959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046091" y="410296"/>
            <a:ext cx="8724541" cy="657225"/>
          </a:xfrm>
        </p:spPr>
        <p:txBody>
          <a:bodyPr lIns="91440" tIns="45720" rIns="91440" bIns="45720" anchor="t"/>
          <a:lstStyle/>
          <a:p>
            <a:r>
              <a:rPr lang="en-US" sz="3600"/>
              <a:t>Liquidating and Concluding Guidelines </a:t>
            </a:r>
          </a:p>
        </p:txBody>
      </p:sp>
      <p:pic>
        <p:nvPicPr>
          <p:cNvPr id="4" name="Picture 3" descr="A picture containing diagram&#10;&#10;Description automatically generated">
            <a:extLst>
              <a:ext uri="{FF2B5EF4-FFF2-40B4-BE49-F238E27FC236}">
                <a16:creationId xmlns:a16="http://schemas.microsoft.com/office/drawing/2014/main" id="{45FE1501-E05B-29C3-1BBF-86ACB8939949}"/>
              </a:ext>
            </a:extLst>
          </p:cNvPr>
          <p:cNvPicPr>
            <a:picLocks noChangeAspect="1"/>
          </p:cNvPicPr>
          <p:nvPr/>
        </p:nvPicPr>
        <p:blipFill>
          <a:blip r:embed="rId3"/>
          <a:stretch>
            <a:fillRect/>
          </a:stretch>
        </p:blipFill>
        <p:spPr>
          <a:xfrm>
            <a:off x="2288310" y="1674086"/>
            <a:ext cx="7615381" cy="4098646"/>
          </a:xfrm>
          <a:prstGeom prst="rect">
            <a:avLst/>
          </a:prstGeom>
        </p:spPr>
      </p:pic>
    </p:spTree>
    <p:extLst>
      <p:ext uri="{BB962C8B-B14F-4D97-AF65-F5344CB8AC3E}">
        <p14:creationId xmlns:p14="http://schemas.microsoft.com/office/powerpoint/2010/main" val="271774704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046091" y="410296"/>
            <a:ext cx="8724541" cy="657225"/>
          </a:xfrm>
        </p:spPr>
        <p:txBody>
          <a:bodyPr lIns="91440" tIns="45720" rIns="91440" bIns="45720" anchor="t"/>
          <a:lstStyle/>
          <a:p>
            <a:r>
              <a:rPr lang="en-US" sz="3600"/>
              <a:t>Liquidating and Concluding Guidelines </a:t>
            </a:r>
          </a:p>
        </p:txBody>
      </p:sp>
      <p:pic>
        <p:nvPicPr>
          <p:cNvPr id="3" name="Picture 4" descr="A picture containing diagram&#10;&#10;Description automatically generated">
            <a:extLst>
              <a:ext uri="{FF2B5EF4-FFF2-40B4-BE49-F238E27FC236}">
                <a16:creationId xmlns:a16="http://schemas.microsoft.com/office/drawing/2014/main" id="{5263C912-D281-6834-CE80-ACA8BFDA035F}"/>
              </a:ext>
            </a:extLst>
          </p:cNvPr>
          <p:cNvPicPr>
            <a:picLocks noChangeAspect="1"/>
          </p:cNvPicPr>
          <p:nvPr/>
        </p:nvPicPr>
        <p:blipFill>
          <a:blip r:embed="rId3"/>
          <a:stretch>
            <a:fillRect/>
          </a:stretch>
        </p:blipFill>
        <p:spPr>
          <a:xfrm>
            <a:off x="2149764" y="2010962"/>
            <a:ext cx="7176654" cy="3621165"/>
          </a:xfrm>
          <a:prstGeom prst="rect">
            <a:avLst/>
          </a:prstGeom>
        </p:spPr>
      </p:pic>
    </p:spTree>
    <p:extLst>
      <p:ext uri="{BB962C8B-B14F-4D97-AF65-F5344CB8AC3E}">
        <p14:creationId xmlns:p14="http://schemas.microsoft.com/office/powerpoint/2010/main" val="282506598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311636" y="410296"/>
            <a:ext cx="6646361" cy="657225"/>
          </a:xfrm>
        </p:spPr>
        <p:txBody>
          <a:bodyPr lIns="91440" tIns="45720" rIns="91440" bIns="45720" anchor="t"/>
          <a:lstStyle/>
          <a:p>
            <a:r>
              <a:rPr lang="en-US"/>
              <a:t>Management Team Check-In</a:t>
            </a:r>
          </a:p>
        </p:txBody>
      </p:sp>
      <p:sp>
        <p:nvSpPr>
          <p:cNvPr id="4" name="Text Placeholder 3">
            <a:extLst>
              <a:ext uri="{FF2B5EF4-FFF2-40B4-BE49-F238E27FC236}">
                <a16:creationId xmlns:a16="http://schemas.microsoft.com/office/drawing/2014/main" id="{5052ADC3-7972-8F6E-2729-644F054864DD}"/>
              </a:ext>
            </a:extLst>
          </p:cNvPr>
          <p:cNvSpPr>
            <a:spLocks noGrp="1"/>
          </p:cNvSpPr>
          <p:nvPr>
            <p:ph type="body" sz="quarter" idx="12"/>
          </p:nvPr>
        </p:nvSpPr>
        <p:spPr>
          <a:xfrm>
            <a:off x="2970191" y="1716067"/>
            <a:ext cx="7395916" cy="1406304"/>
          </a:xfrm>
        </p:spPr>
        <p:txBody>
          <a:bodyPr lIns="91440" tIns="45720" rIns="91440" bIns="45720" anchor="t"/>
          <a:lstStyle/>
          <a:p>
            <a:endParaRPr lang="en-CA" sz="2400">
              <a:solidFill>
                <a:schemeClr val="accent3"/>
              </a:solidFill>
              <a:latin typeface="Montserrat"/>
            </a:endParaRPr>
          </a:p>
          <a:p>
            <a:r>
              <a:rPr lang="en-CA" sz="2000">
                <a:solidFill>
                  <a:schemeClr val="accent6"/>
                </a:solidFill>
                <a:latin typeface="Montserrat"/>
                <a:ea typeface="+mj-lt"/>
                <a:cs typeface="+mj-lt"/>
              </a:rPr>
              <a:t>How are you feeling? What are you experiencing?</a:t>
            </a:r>
          </a:p>
          <a:p>
            <a:r>
              <a:rPr lang="en-CA" sz="2000">
                <a:solidFill>
                  <a:schemeClr val="accent6"/>
                </a:solidFill>
                <a:latin typeface="Montserrat"/>
                <a:ea typeface="+mj-lt"/>
                <a:cs typeface="+mj-lt"/>
              </a:rPr>
              <a:t>How do you feel with the support you are receiving in your role? </a:t>
            </a:r>
            <a:endParaRPr lang="en-CA" sz="2000">
              <a:solidFill>
                <a:schemeClr val="accent6"/>
              </a:solidFill>
              <a:latin typeface="Montserrat"/>
            </a:endParaRPr>
          </a:p>
          <a:p>
            <a:r>
              <a:rPr lang="en-CA" sz="2000">
                <a:solidFill>
                  <a:schemeClr val="accent6"/>
                </a:solidFill>
                <a:latin typeface="Montserrat"/>
                <a:ea typeface="+mj-lt"/>
                <a:cs typeface="+mj-lt"/>
              </a:rPr>
              <a:t>On a scale of 1-10, how would you rate your team’s engagement?</a:t>
            </a:r>
            <a:endParaRPr lang="en-CA" sz="2000">
              <a:solidFill>
                <a:schemeClr val="accent6"/>
              </a:solidFill>
              <a:latin typeface="Montserrat"/>
            </a:endParaRPr>
          </a:p>
          <a:p>
            <a:r>
              <a:rPr lang="en-CA" sz="2000">
                <a:solidFill>
                  <a:schemeClr val="accent6"/>
                </a:solidFill>
                <a:latin typeface="Montserrat"/>
                <a:ea typeface="+mj-lt"/>
                <a:cs typeface="+mj-lt"/>
              </a:rPr>
              <a:t>Do you feel that all Company members are abiding by the Code of Ethics and applying the Test of Disclosure when needed?</a:t>
            </a:r>
            <a:endParaRPr lang="en-CA" sz="2000">
              <a:solidFill>
                <a:schemeClr val="accent6"/>
              </a:solidFill>
              <a:latin typeface="Montserrat"/>
            </a:endParaRPr>
          </a:p>
          <a:p>
            <a:r>
              <a:rPr lang="en-CA" sz="2000">
                <a:solidFill>
                  <a:schemeClr val="accent6"/>
                </a:solidFill>
                <a:latin typeface="Montserrat"/>
                <a:ea typeface="+mj-lt"/>
                <a:cs typeface="+mj-lt"/>
              </a:rPr>
              <a:t>Do you feel there is something else I (Mentor) or JA can do to support you or the Company overall?</a:t>
            </a:r>
            <a:endParaRPr lang="en-CA" sz="2000">
              <a:solidFill>
                <a:schemeClr val="accent6"/>
              </a:solidFill>
              <a:latin typeface="Montserrat"/>
            </a:endParaRPr>
          </a:p>
          <a:p>
            <a:pPr marL="1428750" lvl="2" indent="-285750">
              <a:buFont typeface="Arial"/>
              <a:buChar char="•"/>
            </a:pPr>
            <a:endParaRPr lang="en-CA" sz="2400" b="1">
              <a:solidFill>
                <a:schemeClr val="accent6"/>
              </a:solidFill>
              <a:latin typeface="Montserrat"/>
            </a:endParaRPr>
          </a:p>
          <a:p>
            <a:pPr>
              <a:lnSpc>
                <a:spcPct val="150000"/>
              </a:lnSpc>
              <a:spcBef>
                <a:spcPts val="0"/>
              </a:spcBef>
            </a:pPr>
            <a:endParaRPr lang="en-CA" sz="1600" b="1">
              <a:solidFill>
                <a:schemeClr val="tx1">
                  <a:lumMod val="65000"/>
                  <a:lumOff val="35000"/>
                </a:schemeClr>
              </a:solidFill>
              <a:ea typeface="+mj-lt"/>
              <a:cs typeface="+mj-lt"/>
            </a:endParaRPr>
          </a:p>
        </p:txBody>
      </p:sp>
      <p:pic>
        <p:nvPicPr>
          <p:cNvPr id="5" name="Picture 4" descr="Logo&#10;&#10;Description automatically generated">
            <a:extLst>
              <a:ext uri="{FF2B5EF4-FFF2-40B4-BE49-F238E27FC236}">
                <a16:creationId xmlns:a16="http://schemas.microsoft.com/office/drawing/2014/main" id="{C61E11B5-7212-FDB4-55C5-9A30214A35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2939" y="1908716"/>
            <a:ext cx="866649" cy="865633"/>
          </a:xfrm>
          <a:prstGeom prst="rect">
            <a:avLst/>
          </a:prstGeom>
        </p:spPr>
      </p:pic>
      <p:pic>
        <p:nvPicPr>
          <p:cNvPr id="7" name="Picture 6" descr="Icon&#10;&#10;Description automatically generated">
            <a:extLst>
              <a:ext uri="{FF2B5EF4-FFF2-40B4-BE49-F238E27FC236}">
                <a16:creationId xmlns:a16="http://schemas.microsoft.com/office/drawing/2014/main" id="{98547ABF-EC83-53E7-F021-5654BC7D98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4994" y="2412610"/>
            <a:ext cx="900269" cy="924376"/>
          </a:xfrm>
          <a:prstGeom prst="rect">
            <a:avLst/>
          </a:prstGeom>
        </p:spPr>
      </p:pic>
      <p:pic>
        <p:nvPicPr>
          <p:cNvPr id="9" name="Picture 8" descr="Logo&#10;&#10;Description automatically generated">
            <a:extLst>
              <a:ext uri="{FF2B5EF4-FFF2-40B4-BE49-F238E27FC236}">
                <a16:creationId xmlns:a16="http://schemas.microsoft.com/office/drawing/2014/main" id="{1E2A73E9-3EF1-3871-2EEF-C82889D287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6063" y="3112438"/>
            <a:ext cx="865633" cy="866649"/>
          </a:xfrm>
          <a:prstGeom prst="rect">
            <a:avLst/>
          </a:prstGeom>
        </p:spPr>
      </p:pic>
      <p:pic>
        <p:nvPicPr>
          <p:cNvPr id="11" name="Picture 10" descr="Logo&#10;&#10;Description automatically generated">
            <a:extLst>
              <a:ext uri="{FF2B5EF4-FFF2-40B4-BE49-F238E27FC236}">
                <a16:creationId xmlns:a16="http://schemas.microsoft.com/office/drawing/2014/main" id="{A4A6998A-BC68-5BEB-B82D-5398A74455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6052" y="3898235"/>
            <a:ext cx="866649" cy="866649"/>
          </a:xfrm>
          <a:prstGeom prst="rect">
            <a:avLst/>
          </a:prstGeom>
        </p:spPr>
      </p:pic>
      <p:pic>
        <p:nvPicPr>
          <p:cNvPr id="13" name="Picture 12" descr="Logo&#10;&#10;Description automatically generated">
            <a:extLst>
              <a:ext uri="{FF2B5EF4-FFF2-40B4-BE49-F238E27FC236}">
                <a16:creationId xmlns:a16="http://schemas.microsoft.com/office/drawing/2014/main" id="{6D5B3943-2D90-8002-421E-02D2273FD9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58444" y="4629830"/>
            <a:ext cx="990171" cy="990171"/>
          </a:xfrm>
          <a:prstGeom prst="rect">
            <a:avLst/>
          </a:prstGeom>
        </p:spPr>
      </p:pic>
    </p:spTree>
    <p:extLst>
      <p:ext uri="{BB962C8B-B14F-4D97-AF65-F5344CB8AC3E}">
        <p14:creationId xmlns:p14="http://schemas.microsoft.com/office/powerpoint/2010/main" val="251582300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791441" cy="657225"/>
          </a:xfrm>
        </p:spPr>
        <p:txBody>
          <a:bodyPr lIns="91440" tIns="45720" rIns="91440" bIns="45720" anchor="t"/>
          <a:lstStyle/>
          <a:p>
            <a:r>
              <a:rPr lang="en-US"/>
              <a:t>Questions &amp; Next Steps</a:t>
            </a:r>
          </a:p>
        </p:txBody>
      </p:sp>
      <p:pic>
        <p:nvPicPr>
          <p:cNvPr id="4" name="Picture 3" descr="Icon&#10;&#10;Description automatically generated">
            <a:extLst>
              <a:ext uri="{FF2B5EF4-FFF2-40B4-BE49-F238E27FC236}">
                <a16:creationId xmlns:a16="http://schemas.microsoft.com/office/drawing/2014/main" id="{472EA944-0DCA-25A0-D30D-543B11515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5300" y="1150786"/>
            <a:ext cx="2523965" cy="2509589"/>
          </a:xfrm>
          <a:prstGeom prst="rect">
            <a:avLst/>
          </a:prstGeom>
        </p:spPr>
      </p:pic>
      <p:sp>
        <p:nvSpPr>
          <p:cNvPr id="3" name="TextBox 2">
            <a:extLst>
              <a:ext uri="{FF2B5EF4-FFF2-40B4-BE49-F238E27FC236}">
                <a16:creationId xmlns:a16="http://schemas.microsoft.com/office/drawing/2014/main" id="{0350671A-CACD-B55C-C0D9-44D91DECC67C}"/>
              </a:ext>
            </a:extLst>
          </p:cNvPr>
          <p:cNvSpPr txBox="1"/>
          <p:nvPr/>
        </p:nvSpPr>
        <p:spPr>
          <a:xfrm>
            <a:off x="6005399" y="2335063"/>
            <a:ext cx="5535617"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CA" sz="2000">
                <a:ea typeface="+mn-lt"/>
                <a:cs typeface="+mn-lt"/>
              </a:rPr>
              <a:t>Complete any outstanding reports and prepare to respond to questions at the final meeting</a:t>
            </a:r>
            <a:endParaRPr lang="en-US">
              <a:ea typeface="+mn-lt"/>
              <a:cs typeface="+mn-lt"/>
            </a:endParaRPr>
          </a:p>
          <a:p>
            <a:pPr marL="285750" indent="-285750">
              <a:buFont typeface="Arial"/>
              <a:buChar char="•"/>
            </a:pPr>
            <a:endParaRPr lang="en-CA" sz="2000"/>
          </a:p>
          <a:p>
            <a:endParaRPr lang="en-CA" sz="2000"/>
          </a:p>
          <a:p>
            <a:endParaRPr lang="en-CA" sz="2000" b="1"/>
          </a:p>
          <a:p>
            <a:br>
              <a:rPr lang="en-US"/>
            </a:br>
            <a:endParaRPr lang="en-US"/>
          </a:p>
          <a:p>
            <a:endParaRPr lang="en-CA" sz="2000" b="1">
              <a:solidFill>
                <a:srgbClr val="285F74"/>
              </a:solidFill>
              <a:ea typeface="+mn-lt"/>
              <a:cs typeface="+mn-lt"/>
            </a:endParaRPr>
          </a:p>
          <a:p>
            <a:pPr marL="457200" indent="-457200">
              <a:buAutoNum type="arabicPeriod"/>
            </a:pPr>
            <a:endParaRPr lang="en-CA" sz="2000">
              <a:solidFill>
                <a:schemeClr val="accent6"/>
              </a:solidFill>
              <a:latin typeface="Montserrat"/>
            </a:endParaRPr>
          </a:p>
          <a:p>
            <a:pPr marL="457200" indent="-457200">
              <a:buAutoNum type="arabicPeriod"/>
            </a:pPr>
            <a:endParaRPr lang="en-CA" sz="2000">
              <a:solidFill>
                <a:schemeClr val="accent6"/>
              </a:solidFill>
              <a:latin typeface="Montserrat"/>
            </a:endParaRPr>
          </a:p>
        </p:txBody>
      </p:sp>
      <p:pic>
        <p:nvPicPr>
          <p:cNvPr id="5" name="Picture 4" descr="Icon&#10;&#10;Description automatically generated">
            <a:extLst>
              <a:ext uri="{FF2B5EF4-FFF2-40B4-BE49-F238E27FC236}">
                <a16:creationId xmlns:a16="http://schemas.microsoft.com/office/drawing/2014/main" id="{BB8D4C49-A4BB-2A69-E3FA-341193DB7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1563" y="1941541"/>
            <a:ext cx="4522417" cy="4551173"/>
          </a:xfrm>
          <a:prstGeom prst="rect">
            <a:avLst/>
          </a:prstGeom>
        </p:spPr>
      </p:pic>
      <p:pic>
        <p:nvPicPr>
          <p:cNvPr id="6" name="Picture 5" descr="Icon&#10;&#10;Description automatically generated">
            <a:extLst>
              <a:ext uri="{FF2B5EF4-FFF2-40B4-BE49-F238E27FC236}">
                <a16:creationId xmlns:a16="http://schemas.microsoft.com/office/drawing/2014/main" id="{C3FA20A2-23E6-6E30-578F-447297FCE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8734" y="1510219"/>
            <a:ext cx="1790720" cy="1790722"/>
          </a:xfrm>
          <a:prstGeom prst="rect">
            <a:avLst/>
          </a:prstGeom>
        </p:spPr>
      </p:pic>
    </p:spTree>
    <p:extLst>
      <p:ext uri="{BB962C8B-B14F-4D97-AF65-F5344CB8AC3E}">
        <p14:creationId xmlns:p14="http://schemas.microsoft.com/office/powerpoint/2010/main" val="320087079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dirty="0"/>
              <a:t>Week 17   </a:t>
            </a:r>
          </a:p>
        </p:txBody>
      </p:sp>
      <p:pic>
        <p:nvPicPr>
          <p:cNvPr id="8" name="Picture 8">
            <a:extLst>
              <a:ext uri="{FF2B5EF4-FFF2-40B4-BE49-F238E27FC236}">
                <a16:creationId xmlns:a16="http://schemas.microsoft.com/office/drawing/2014/main" id="{62C322EF-774E-0D56-5456-01C0B56E839B}"/>
              </a:ext>
            </a:extLst>
          </p:cNvPr>
          <p:cNvPicPr>
            <a:picLocks noChangeAspect="1"/>
          </p:cNvPicPr>
          <p:nvPr/>
        </p:nvPicPr>
        <p:blipFill>
          <a:blip r:embed="rId3"/>
          <a:stretch>
            <a:fillRect/>
          </a:stretch>
        </p:blipFill>
        <p:spPr>
          <a:xfrm>
            <a:off x="7369229" y="1525243"/>
            <a:ext cx="4477752" cy="3001878"/>
          </a:xfrm>
          <a:prstGeom prst="rect">
            <a:avLst/>
          </a:prstGeom>
        </p:spPr>
      </p:pic>
      <p:sp>
        <p:nvSpPr>
          <p:cNvPr id="6" name="TextBox 5">
            <a:extLst>
              <a:ext uri="{FF2B5EF4-FFF2-40B4-BE49-F238E27FC236}">
                <a16:creationId xmlns:a16="http://schemas.microsoft.com/office/drawing/2014/main" id="{E3257AF8-6228-4286-E046-7DDE4820E49A}"/>
              </a:ext>
            </a:extLst>
          </p:cNvPr>
          <p:cNvSpPr txBox="1"/>
          <p:nvPr/>
        </p:nvSpPr>
        <p:spPr>
          <a:xfrm>
            <a:off x="1743364" y="2297545"/>
            <a:ext cx="5276272"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ea typeface="+mn-lt"/>
                <a:cs typeface="+mn-lt"/>
              </a:rPr>
              <a:t>Company Meeting</a:t>
            </a:r>
            <a:endParaRPr lang="en-US" sz="2000"/>
          </a:p>
          <a:p>
            <a:pPr marL="285750" indent="-285750">
              <a:buFont typeface="Arial"/>
              <a:buChar char="•"/>
            </a:pPr>
            <a:r>
              <a:rPr lang="en-US" sz="2000">
                <a:ea typeface="+mn-lt"/>
                <a:cs typeface="+mn-lt"/>
              </a:rPr>
              <a:t>Review Sample Meeting Agenda - Final Status Meeting </a:t>
            </a:r>
            <a:endParaRPr lang="en-US" sz="2000"/>
          </a:p>
          <a:p>
            <a:pPr marL="285750" indent="-285750">
              <a:buFont typeface="Arial"/>
              <a:buChar char="•"/>
            </a:pPr>
            <a:r>
              <a:rPr lang="en-US" sz="2000">
                <a:ea typeface="+mn-lt"/>
                <a:cs typeface="+mn-lt"/>
              </a:rPr>
              <a:t>Finalize records, data, and compile reports</a:t>
            </a:r>
            <a:endParaRPr lang="en-US" sz="2000"/>
          </a:p>
          <a:p>
            <a:pPr marL="285750" indent="-285750">
              <a:buFont typeface="Arial"/>
              <a:buChar char="•"/>
            </a:pPr>
            <a:r>
              <a:rPr lang="en-US" sz="2000">
                <a:ea typeface="+mn-lt"/>
                <a:cs typeface="+mn-lt"/>
              </a:rPr>
              <a:t>Final presentation run through </a:t>
            </a:r>
            <a:endParaRPr lang="en-US" sz="2000"/>
          </a:p>
          <a:p>
            <a:pPr marL="285750" indent="-285750">
              <a:buFont typeface="Arial"/>
              <a:buChar char="•"/>
            </a:pPr>
            <a:r>
              <a:rPr lang="en-US" sz="2000">
                <a:ea typeface="+mn-lt"/>
                <a:cs typeface="+mn-lt"/>
              </a:rPr>
              <a:t>Wrap-up </a:t>
            </a:r>
            <a:endParaRPr lang="en-US"/>
          </a:p>
          <a:p>
            <a:pPr>
              <a:buFont typeface="Arial"/>
            </a:pPr>
            <a:endParaRPr lang="en-US" sz="2400" b="1"/>
          </a:p>
          <a:p>
            <a:endParaRPr lang="en-US"/>
          </a:p>
        </p:txBody>
      </p:sp>
    </p:spTree>
    <p:extLst>
      <p:ext uri="{BB962C8B-B14F-4D97-AF65-F5344CB8AC3E}">
        <p14:creationId xmlns:p14="http://schemas.microsoft.com/office/powerpoint/2010/main" val="144056917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dirty="0"/>
              <a:t>Week 17   </a:t>
            </a:r>
          </a:p>
        </p:txBody>
      </p:sp>
      <p:sp>
        <p:nvSpPr>
          <p:cNvPr id="6" name="TextBox 5">
            <a:extLst>
              <a:ext uri="{FF2B5EF4-FFF2-40B4-BE49-F238E27FC236}">
                <a16:creationId xmlns:a16="http://schemas.microsoft.com/office/drawing/2014/main" id="{E3257AF8-6228-4286-E046-7DDE4820E49A}"/>
              </a:ext>
            </a:extLst>
          </p:cNvPr>
          <p:cNvSpPr txBox="1"/>
          <p:nvPr/>
        </p:nvSpPr>
        <p:spPr>
          <a:xfrm>
            <a:off x="3890819" y="1720272"/>
            <a:ext cx="4398818"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Final presentation run through</a:t>
            </a:r>
            <a:r>
              <a:rPr lang="en-US" sz="2000"/>
              <a:t> </a:t>
            </a:r>
          </a:p>
          <a:p>
            <a:endParaRPr lang="en-US"/>
          </a:p>
        </p:txBody>
      </p:sp>
      <p:pic>
        <p:nvPicPr>
          <p:cNvPr id="4" name="Picture 3" descr="Logo, icon&#10;&#10;Description automatically generated">
            <a:extLst>
              <a:ext uri="{FF2B5EF4-FFF2-40B4-BE49-F238E27FC236}">
                <a16:creationId xmlns:a16="http://schemas.microsoft.com/office/drawing/2014/main" id="{CC770464-8E26-1F4A-1117-E065423B8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4604" y="2219632"/>
            <a:ext cx="2806284" cy="2805268"/>
          </a:xfrm>
          <a:prstGeom prst="rect">
            <a:avLst/>
          </a:prstGeom>
        </p:spPr>
      </p:pic>
    </p:spTree>
    <p:extLst>
      <p:ext uri="{BB962C8B-B14F-4D97-AF65-F5344CB8AC3E}">
        <p14:creationId xmlns:p14="http://schemas.microsoft.com/office/powerpoint/2010/main" val="84147016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a:xfrm>
            <a:off x="1311636" y="410296"/>
            <a:ext cx="6646361" cy="657225"/>
          </a:xfrm>
        </p:spPr>
        <p:txBody>
          <a:bodyPr lIns="91440" tIns="45720" rIns="91440" bIns="45720" anchor="t"/>
          <a:lstStyle/>
          <a:p>
            <a:r>
              <a:rPr lang="en-US"/>
              <a:t>Management Team Check-In</a:t>
            </a:r>
          </a:p>
        </p:txBody>
      </p:sp>
      <p:sp>
        <p:nvSpPr>
          <p:cNvPr id="4" name="Text Placeholder 3">
            <a:extLst>
              <a:ext uri="{FF2B5EF4-FFF2-40B4-BE49-F238E27FC236}">
                <a16:creationId xmlns:a16="http://schemas.microsoft.com/office/drawing/2014/main" id="{5052ADC3-7972-8F6E-2729-644F054864DD}"/>
              </a:ext>
            </a:extLst>
          </p:cNvPr>
          <p:cNvSpPr>
            <a:spLocks noGrp="1"/>
          </p:cNvSpPr>
          <p:nvPr>
            <p:ph type="body" sz="quarter" idx="12"/>
          </p:nvPr>
        </p:nvSpPr>
        <p:spPr>
          <a:xfrm>
            <a:off x="2970191" y="1716067"/>
            <a:ext cx="7395916" cy="1406304"/>
          </a:xfrm>
        </p:spPr>
        <p:txBody>
          <a:bodyPr lIns="91440" tIns="45720" rIns="91440" bIns="45720" anchor="t"/>
          <a:lstStyle/>
          <a:p>
            <a:endParaRPr lang="en-CA" sz="2400">
              <a:solidFill>
                <a:schemeClr val="accent3"/>
              </a:solidFill>
              <a:latin typeface="Montserrat"/>
            </a:endParaRPr>
          </a:p>
          <a:p>
            <a:r>
              <a:rPr lang="en-CA" sz="2000">
                <a:solidFill>
                  <a:schemeClr val="accent6"/>
                </a:solidFill>
                <a:latin typeface="Montserrat"/>
                <a:ea typeface="+mj-lt"/>
                <a:cs typeface="+mj-lt"/>
              </a:rPr>
              <a:t>How are you feeling? What are you experiencing?</a:t>
            </a:r>
          </a:p>
          <a:p>
            <a:r>
              <a:rPr lang="en-CA" sz="2000">
                <a:solidFill>
                  <a:schemeClr val="accent6"/>
                </a:solidFill>
                <a:latin typeface="Montserrat"/>
                <a:ea typeface="+mj-lt"/>
                <a:cs typeface="+mj-lt"/>
              </a:rPr>
              <a:t>How do you feel with the support you are receiving in your role? </a:t>
            </a:r>
            <a:endParaRPr lang="en-CA" sz="2000">
              <a:solidFill>
                <a:schemeClr val="accent6"/>
              </a:solidFill>
              <a:latin typeface="Montserrat"/>
            </a:endParaRPr>
          </a:p>
          <a:p>
            <a:r>
              <a:rPr lang="en-CA" sz="2000">
                <a:solidFill>
                  <a:schemeClr val="accent6"/>
                </a:solidFill>
                <a:latin typeface="Montserrat"/>
                <a:ea typeface="+mj-lt"/>
                <a:cs typeface="+mj-lt"/>
              </a:rPr>
              <a:t>On a scale of 1-10, how would you rate your team’s engagement?</a:t>
            </a:r>
            <a:endParaRPr lang="en-CA" sz="2000">
              <a:solidFill>
                <a:schemeClr val="accent6"/>
              </a:solidFill>
              <a:latin typeface="Montserrat"/>
            </a:endParaRPr>
          </a:p>
          <a:p>
            <a:r>
              <a:rPr lang="en-CA" sz="2000">
                <a:solidFill>
                  <a:schemeClr val="accent6"/>
                </a:solidFill>
                <a:latin typeface="Montserrat"/>
                <a:ea typeface="+mj-lt"/>
                <a:cs typeface="+mj-lt"/>
              </a:rPr>
              <a:t>Do you feel that all Company members are abiding by the Code of Ethics and applying the Test of Disclosure when needed?</a:t>
            </a:r>
            <a:endParaRPr lang="en-CA" sz="2000">
              <a:solidFill>
                <a:schemeClr val="accent6"/>
              </a:solidFill>
              <a:latin typeface="Montserrat"/>
            </a:endParaRPr>
          </a:p>
          <a:p>
            <a:r>
              <a:rPr lang="en-CA" sz="2000">
                <a:solidFill>
                  <a:schemeClr val="accent6"/>
                </a:solidFill>
                <a:latin typeface="Montserrat"/>
                <a:ea typeface="+mj-lt"/>
                <a:cs typeface="+mj-lt"/>
              </a:rPr>
              <a:t>Do you feel there is something else I (Mentor) or JA can do to support you or the Company overall?</a:t>
            </a:r>
            <a:endParaRPr lang="en-CA" sz="2000">
              <a:solidFill>
                <a:schemeClr val="accent6"/>
              </a:solidFill>
              <a:latin typeface="Montserrat"/>
            </a:endParaRPr>
          </a:p>
          <a:p>
            <a:pPr marL="1428750" lvl="2" indent="-285750">
              <a:buFont typeface="Arial"/>
              <a:buChar char="•"/>
            </a:pPr>
            <a:endParaRPr lang="en-CA" sz="2400" b="1">
              <a:solidFill>
                <a:schemeClr val="accent6"/>
              </a:solidFill>
              <a:latin typeface="Montserrat"/>
            </a:endParaRPr>
          </a:p>
          <a:p>
            <a:pPr>
              <a:lnSpc>
                <a:spcPct val="150000"/>
              </a:lnSpc>
              <a:spcBef>
                <a:spcPts val="0"/>
              </a:spcBef>
            </a:pPr>
            <a:endParaRPr lang="en-CA" sz="1600" b="1">
              <a:solidFill>
                <a:schemeClr val="tx1">
                  <a:lumMod val="65000"/>
                  <a:lumOff val="35000"/>
                </a:schemeClr>
              </a:solidFill>
              <a:ea typeface="+mj-lt"/>
              <a:cs typeface="+mj-lt"/>
            </a:endParaRPr>
          </a:p>
        </p:txBody>
      </p:sp>
      <p:pic>
        <p:nvPicPr>
          <p:cNvPr id="5" name="Picture 4" descr="Logo&#10;&#10;Description automatically generated">
            <a:extLst>
              <a:ext uri="{FF2B5EF4-FFF2-40B4-BE49-F238E27FC236}">
                <a16:creationId xmlns:a16="http://schemas.microsoft.com/office/drawing/2014/main" id="{C61E11B5-7212-FDB4-55C5-9A30214A35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2939" y="1908716"/>
            <a:ext cx="866649" cy="865633"/>
          </a:xfrm>
          <a:prstGeom prst="rect">
            <a:avLst/>
          </a:prstGeom>
        </p:spPr>
      </p:pic>
      <p:pic>
        <p:nvPicPr>
          <p:cNvPr id="7" name="Picture 6" descr="Icon&#10;&#10;Description automatically generated">
            <a:extLst>
              <a:ext uri="{FF2B5EF4-FFF2-40B4-BE49-F238E27FC236}">
                <a16:creationId xmlns:a16="http://schemas.microsoft.com/office/drawing/2014/main" id="{98547ABF-EC83-53E7-F021-5654BC7D98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4994" y="2412610"/>
            <a:ext cx="900269" cy="924376"/>
          </a:xfrm>
          <a:prstGeom prst="rect">
            <a:avLst/>
          </a:prstGeom>
        </p:spPr>
      </p:pic>
      <p:pic>
        <p:nvPicPr>
          <p:cNvPr id="9" name="Picture 8" descr="Logo&#10;&#10;Description automatically generated">
            <a:extLst>
              <a:ext uri="{FF2B5EF4-FFF2-40B4-BE49-F238E27FC236}">
                <a16:creationId xmlns:a16="http://schemas.microsoft.com/office/drawing/2014/main" id="{1E2A73E9-3EF1-3871-2EEF-C82889D287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6063" y="3112438"/>
            <a:ext cx="865633" cy="866649"/>
          </a:xfrm>
          <a:prstGeom prst="rect">
            <a:avLst/>
          </a:prstGeom>
        </p:spPr>
      </p:pic>
      <p:pic>
        <p:nvPicPr>
          <p:cNvPr id="11" name="Picture 10" descr="Logo&#10;&#10;Description automatically generated">
            <a:extLst>
              <a:ext uri="{FF2B5EF4-FFF2-40B4-BE49-F238E27FC236}">
                <a16:creationId xmlns:a16="http://schemas.microsoft.com/office/drawing/2014/main" id="{A4A6998A-BC68-5BEB-B82D-5398A74455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6052" y="3898235"/>
            <a:ext cx="866649" cy="866649"/>
          </a:xfrm>
          <a:prstGeom prst="rect">
            <a:avLst/>
          </a:prstGeom>
        </p:spPr>
      </p:pic>
      <p:pic>
        <p:nvPicPr>
          <p:cNvPr id="13" name="Picture 12" descr="Logo&#10;&#10;Description automatically generated">
            <a:extLst>
              <a:ext uri="{FF2B5EF4-FFF2-40B4-BE49-F238E27FC236}">
                <a16:creationId xmlns:a16="http://schemas.microsoft.com/office/drawing/2014/main" id="{6D5B3943-2D90-8002-421E-02D2273FD9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58444" y="4629830"/>
            <a:ext cx="990171" cy="990171"/>
          </a:xfrm>
          <a:prstGeom prst="rect">
            <a:avLst/>
          </a:prstGeom>
        </p:spPr>
      </p:pic>
    </p:spTree>
    <p:extLst>
      <p:ext uri="{BB962C8B-B14F-4D97-AF65-F5344CB8AC3E}">
        <p14:creationId xmlns:p14="http://schemas.microsoft.com/office/powerpoint/2010/main" val="136223274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ABDD-9895-870F-A11A-A6F376C6848C}"/>
              </a:ext>
            </a:extLst>
          </p:cNvPr>
          <p:cNvSpPr>
            <a:spLocks noGrp="1"/>
          </p:cNvSpPr>
          <p:nvPr>
            <p:ph type="body" sz="quarter" idx="10"/>
          </p:nvPr>
        </p:nvSpPr>
        <p:spPr>
          <a:xfrm>
            <a:off x="1311636" y="410296"/>
            <a:ext cx="6791441" cy="657225"/>
          </a:xfrm>
        </p:spPr>
        <p:txBody>
          <a:bodyPr lIns="91440" tIns="45720" rIns="91440" bIns="45720" anchor="t"/>
          <a:lstStyle/>
          <a:p>
            <a:r>
              <a:rPr lang="en-US"/>
              <a:t>Questions &amp; Next Steps</a:t>
            </a:r>
          </a:p>
        </p:txBody>
      </p:sp>
      <p:pic>
        <p:nvPicPr>
          <p:cNvPr id="4" name="Picture 3" descr="Icon&#10;&#10;Description automatically generated">
            <a:extLst>
              <a:ext uri="{FF2B5EF4-FFF2-40B4-BE49-F238E27FC236}">
                <a16:creationId xmlns:a16="http://schemas.microsoft.com/office/drawing/2014/main" id="{472EA944-0DCA-25A0-D30D-543B11515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5300" y="1150786"/>
            <a:ext cx="2523965" cy="2509589"/>
          </a:xfrm>
          <a:prstGeom prst="rect">
            <a:avLst/>
          </a:prstGeom>
        </p:spPr>
      </p:pic>
      <p:sp>
        <p:nvSpPr>
          <p:cNvPr id="3" name="TextBox 2">
            <a:extLst>
              <a:ext uri="{FF2B5EF4-FFF2-40B4-BE49-F238E27FC236}">
                <a16:creationId xmlns:a16="http://schemas.microsoft.com/office/drawing/2014/main" id="{0350671A-CACD-B55C-C0D9-44D91DECC67C}"/>
              </a:ext>
            </a:extLst>
          </p:cNvPr>
          <p:cNvSpPr txBox="1"/>
          <p:nvPr/>
        </p:nvSpPr>
        <p:spPr>
          <a:xfrm>
            <a:off x="6478763" y="2254245"/>
            <a:ext cx="5535617"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CA" sz="2000">
                <a:ea typeface="+mn-lt"/>
                <a:cs typeface="+mn-lt"/>
              </a:rPr>
              <a:t>Complete Final Report and Presentation.</a:t>
            </a:r>
            <a:endParaRPr lang="en-US">
              <a:ea typeface="+mn-lt"/>
              <a:cs typeface="+mn-lt"/>
            </a:endParaRPr>
          </a:p>
          <a:p>
            <a:endParaRPr lang="en-CA" sz="2000"/>
          </a:p>
          <a:p>
            <a:endParaRPr lang="en-CA" sz="2000"/>
          </a:p>
          <a:p>
            <a:endParaRPr lang="en-CA" sz="2000" b="1"/>
          </a:p>
          <a:p>
            <a:br>
              <a:rPr lang="en-US"/>
            </a:br>
            <a:endParaRPr lang="en-US"/>
          </a:p>
          <a:p>
            <a:endParaRPr lang="en-CA" sz="2000" b="1">
              <a:solidFill>
                <a:srgbClr val="285F74"/>
              </a:solidFill>
              <a:ea typeface="+mn-lt"/>
              <a:cs typeface="+mn-lt"/>
            </a:endParaRPr>
          </a:p>
          <a:p>
            <a:pPr marL="457200" indent="-457200">
              <a:buAutoNum type="arabicPeriod"/>
            </a:pPr>
            <a:endParaRPr lang="en-CA" sz="2000">
              <a:solidFill>
                <a:schemeClr val="accent6"/>
              </a:solidFill>
              <a:latin typeface="Montserrat"/>
            </a:endParaRPr>
          </a:p>
          <a:p>
            <a:pPr marL="457200" indent="-457200">
              <a:buAutoNum type="arabicPeriod"/>
            </a:pPr>
            <a:endParaRPr lang="en-CA" sz="2000">
              <a:solidFill>
                <a:schemeClr val="accent6"/>
              </a:solidFill>
              <a:latin typeface="Montserrat"/>
            </a:endParaRPr>
          </a:p>
        </p:txBody>
      </p:sp>
      <p:pic>
        <p:nvPicPr>
          <p:cNvPr id="5" name="Picture 4" descr="Icon&#10;&#10;Description automatically generated">
            <a:extLst>
              <a:ext uri="{FF2B5EF4-FFF2-40B4-BE49-F238E27FC236}">
                <a16:creationId xmlns:a16="http://schemas.microsoft.com/office/drawing/2014/main" id="{BB8D4C49-A4BB-2A69-E3FA-341193DB7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1563" y="1941541"/>
            <a:ext cx="4522417" cy="4551173"/>
          </a:xfrm>
          <a:prstGeom prst="rect">
            <a:avLst/>
          </a:prstGeom>
        </p:spPr>
      </p:pic>
      <p:pic>
        <p:nvPicPr>
          <p:cNvPr id="6" name="Picture 5" descr="Icon&#10;&#10;Description automatically generated">
            <a:extLst>
              <a:ext uri="{FF2B5EF4-FFF2-40B4-BE49-F238E27FC236}">
                <a16:creationId xmlns:a16="http://schemas.microsoft.com/office/drawing/2014/main" id="{C3FA20A2-23E6-6E30-578F-447297FCE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8734" y="1510219"/>
            <a:ext cx="1790720" cy="1790722"/>
          </a:xfrm>
          <a:prstGeom prst="rect">
            <a:avLst/>
          </a:prstGeom>
        </p:spPr>
      </p:pic>
    </p:spTree>
    <p:extLst>
      <p:ext uri="{BB962C8B-B14F-4D97-AF65-F5344CB8AC3E}">
        <p14:creationId xmlns:p14="http://schemas.microsoft.com/office/powerpoint/2010/main" val="216960377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dirty="0"/>
              <a:t>Week 18  </a:t>
            </a:r>
          </a:p>
        </p:txBody>
      </p:sp>
      <p:pic>
        <p:nvPicPr>
          <p:cNvPr id="8" name="Picture 8">
            <a:extLst>
              <a:ext uri="{FF2B5EF4-FFF2-40B4-BE49-F238E27FC236}">
                <a16:creationId xmlns:a16="http://schemas.microsoft.com/office/drawing/2014/main" id="{62C322EF-774E-0D56-5456-01C0B56E839B}"/>
              </a:ext>
            </a:extLst>
          </p:cNvPr>
          <p:cNvPicPr>
            <a:picLocks noChangeAspect="1"/>
          </p:cNvPicPr>
          <p:nvPr/>
        </p:nvPicPr>
        <p:blipFill>
          <a:blip r:embed="rId3"/>
          <a:stretch>
            <a:fillRect/>
          </a:stretch>
        </p:blipFill>
        <p:spPr>
          <a:xfrm>
            <a:off x="7369229" y="1525243"/>
            <a:ext cx="4477752" cy="3001878"/>
          </a:xfrm>
          <a:prstGeom prst="rect">
            <a:avLst/>
          </a:prstGeom>
        </p:spPr>
      </p:pic>
      <p:sp>
        <p:nvSpPr>
          <p:cNvPr id="6" name="TextBox 5">
            <a:extLst>
              <a:ext uri="{FF2B5EF4-FFF2-40B4-BE49-F238E27FC236}">
                <a16:creationId xmlns:a16="http://schemas.microsoft.com/office/drawing/2014/main" id="{E3257AF8-6228-4286-E046-7DDE4820E49A}"/>
              </a:ext>
            </a:extLst>
          </p:cNvPr>
          <p:cNvSpPr txBox="1"/>
          <p:nvPr/>
        </p:nvSpPr>
        <p:spPr>
          <a:xfrm>
            <a:off x="1647080" y="1884740"/>
            <a:ext cx="5276272"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200000"/>
              </a:lnSpc>
              <a:buAutoNum type="arabicPeriod"/>
            </a:pPr>
            <a:r>
              <a:rPr lang="en-US" sz="2400" b="1">
                <a:solidFill>
                  <a:schemeClr val="accent5"/>
                </a:solidFill>
              </a:rPr>
              <a:t>Final Status Meeting</a:t>
            </a:r>
            <a:endParaRPr lang="en-US"/>
          </a:p>
          <a:p>
            <a:pPr marL="457200" indent="-457200">
              <a:lnSpc>
                <a:spcPct val="200000"/>
              </a:lnSpc>
              <a:buAutoNum type="arabicPeriod"/>
            </a:pPr>
            <a:r>
              <a:rPr lang="en-US" sz="2400" b="1">
                <a:solidFill>
                  <a:schemeClr val="accent5"/>
                </a:solidFill>
              </a:rPr>
              <a:t>Debrief and Celebration</a:t>
            </a:r>
          </a:p>
          <a:p>
            <a:pPr marL="457200" indent="-457200">
              <a:lnSpc>
                <a:spcPct val="200000"/>
              </a:lnSpc>
              <a:buAutoNum type="arabicPeriod"/>
            </a:pPr>
            <a:r>
              <a:rPr lang="en-US" sz="2400" b="1">
                <a:solidFill>
                  <a:schemeClr val="accent5"/>
                </a:solidFill>
              </a:rPr>
              <a:t>Wrap-Up</a:t>
            </a:r>
          </a:p>
          <a:p>
            <a:endParaRPr lang="en-US"/>
          </a:p>
        </p:txBody>
      </p:sp>
    </p:spTree>
    <p:extLst>
      <p:ext uri="{BB962C8B-B14F-4D97-AF65-F5344CB8AC3E}">
        <p14:creationId xmlns:p14="http://schemas.microsoft.com/office/powerpoint/2010/main" val="155060752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71C674-36B4-F9BF-5E87-4905D9BD0E68}"/>
              </a:ext>
            </a:extLst>
          </p:cNvPr>
          <p:cNvSpPr>
            <a:spLocks noGrp="1"/>
          </p:cNvSpPr>
          <p:nvPr>
            <p:ph type="body" sz="quarter" idx="10"/>
          </p:nvPr>
        </p:nvSpPr>
        <p:spPr/>
        <p:txBody>
          <a:bodyPr lIns="91440" tIns="45720" rIns="91440" bIns="45720" anchor="t"/>
          <a:lstStyle/>
          <a:p>
            <a:r>
              <a:rPr lang="en-US" dirty="0"/>
              <a:t>Week 18  </a:t>
            </a:r>
          </a:p>
        </p:txBody>
      </p:sp>
      <p:sp>
        <p:nvSpPr>
          <p:cNvPr id="6" name="TextBox 5">
            <a:extLst>
              <a:ext uri="{FF2B5EF4-FFF2-40B4-BE49-F238E27FC236}">
                <a16:creationId xmlns:a16="http://schemas.microsoft.com/office/drawing/2014/main" id="{E3257AF8-6228-4286-E046-7DDE4820E49A}"/>
              </a:ext>
            </a:extLst>
          </p:cNvPr>
          <p:cNvSpPr txBox="1"/>
          <p:nvPr/>
        </p:nvSpPr>
        <p:spPr>
          <a:xfrm>
            <a:off x="3456710" y="2518063"/>
            <a:ext cx="527627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CONGRATULATIONS!!</a:t>
            </a:r>
          </a:p>
          <a:p>
            <a:endParaRPr lang="en-US" sz="2400"/>
          </a:p>
        </p:txBody>
      </p:sp>
      <p:pic>
        <p:nvPicPr>
          <p:cNvPr id="4" name="Picture 3" descr="A picture containing flag&#10;&#10;Description automatically generated">
            <a:extLst>
              <a:ext uri="{FF2B5EF4-FFF2-40B4-BE49-F238E27FC236}">
                <a16:creationId xmlns:a16="http://schemas.microsoft.com/office/drawing/2014/main" id="{0B8EC7F0-5766-6C33-ABAF-F5E4B9BC29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9200" y="496788"/>
            <a:ext cx="2425423" cy="2426439"/>
          </a:xfrm>
          <a:prstGeom prst="rect">
            <a:avLst/>
          </a:prstGeom>
        </p:spPr>
      </p:pic>
      <p:sp>
        <p:nvSpPr>
          <p:cNvPr id="5" name="TextBox 4">
            <a:extLst>
              <a:ext uri="{FF2B5EF4-FFF2-40B4-BE49-F238E27FC236}">
                <a16:creationId xmlns:a16="http://schemas.microsoft.com/office/drawing/2014/main" id="{0A145F9F-2FCD-4B95-1AB8-97F3214FFCA4}"/>
              </a:ext>
            </a:extLst>
          </p:cNvPr>
          <p:cNvSpPr txBox="1"/>
          <p:nvPr/>
        </p:nvSpPr>
        <p:spPr>
          <a:xfrm>
            <a:off x="3327400" y="3378200"/>
            <a:ext cx="6096000" cy="20928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a:solidFill>
                  <a:schemeClr val="accent6"/>
                </a:solidFill>
                <a:ea typeface="+mn-lt"/>
                <a:cs typeface="+mn-lt"/>
              </a:rPr>
              <a:t>What went well? Or not? And why? </a:t>
            </a:r>
            <a:endParaRPr lang="en-US" sz="1600">
              <a:solidFill>
                <a:schemeClr val="accent6"/>
              </a:solidFill>
            </a:endParaRPr>
          </a:p>
          <a:p>
            <a:pPr marL="285750" indent="-285750">
              <a:buFont typeface="Arial"/>
              <a:buChar char="•"/>
            </a:pPr>
            <a:r>
              <a:rPr lang="en-US" sz="1600">
                <a:solidFill>
                  <a:schemeClr val="accent6"/>
                </a:solidFill>
                <a:ea typeface="+mn-lt"/>
                <a:cs typeface="+mn-lt"/>
              </a:rPr>
              <a:t>What challenges did you encounter and how did you overcome them? Or not? </a:t>
            </a:r>
            <a:endParaRPr lang="en-US" sz="1600">
              <a:solidFill>
                <a:schemeClr val="accent6"/>
              </a:solidFill>
            </a:endParaRPr>
          </a:p>
          <a:p>
            <a:pPr marL="285750" indent="-285750">
              <a:buFont typeface="Arial"/>
              <a:buChar char="•"/>
            </a:pPr>
            <a:r>
              <a:rPr lang="en-US" sz="1600">
                <a:solidFill>
                  <a:schemeClr val="accent6"/>
                </a:solidFill>
                <a:ea typeface="+mn-lt"/>
                <a:cs typeface="+mn-lt"/>
              </a:rPr>
              <a:t>What would you do different? </a:t>
            </a:r>
            <a:endParaRPr lang="en-US" sz="1600">
              <a:solidFill>
                <a:schemeClr val="accent6"/>
              </a:solidFill>
            </a:endParaRPr>
          </a:p>
          <a:p>
            <a:pPr marL="285750" indent="-285750">
              <a:buFont typeface="Arial"/>
              <a:buChar char="•"/>
            </a:pPr>
            <a:r>
              <a:rPr lang="en-US" sz="1600">
                <a:solidFill>
                  <a:schemeClr val="accent6"/>
                </a:solidFill>
                <a:ea typeface="+mn-lt"/>
                <a:cs typeface="+mn-lt"/>
              </a:rPr>
              <a:t>Did the teamwork and communicate well together? </a:t>
            </a:r>
            <a:endParaRPr lang="en-US" sz="1600">
              <a:solidFill>
                <a:schemeClr val="accent6"/>
              </a:solidFill>
            </a:endParaRPr>
          </a:p>
          <a:p>
            <a:pPr marL="285750" indent="-285750">
              <a:buFont typeface="Arial"/>
              <a:buChar char="•"/>
            </a:pPr>
            <a:r>
              <a:rPr lang="en-US" sz="1600">
                <a:solidFill>
                  <a:schemeClr val="accent6"/>
                </a:solidFill>
                <a:ea typeface="+mn-lt"/>
                <a:cs typeface="+mn-lt"/>
              </a:rPr>
              <a:t>What part of the program was most valuable for you? </a:t>
            </a:r>
            <a:endParaRPr lang="en-US" sz="1600">
              <a:solidFill>
                <a:schemeClr val="accent6"/>
              </a:solidFill>
            </a:endParaRPr>
          </a:p>
          <a:p>
            <a:pPr marL="285750" indent="-285750">
              <a:buFont typeface="Arial"/>
              <a:buChar char="•"/>
            </a:pPr>
            <a:r>
              <a:rPr lang="en-US" sz="1600">
                <a:solidFill>
                  <a:schemeClr val="accent6"/>
                </a:solidFill>
                <a:ea typeface="+mn-lt"/>
                <a:cs typeface="+mn-lt"/>
              </a:rPr>
              <a:t>Did you achieve your personal goals?</a:t>
            </a:r>
            <a:endParaRPr lang="en-US" sz="1600">
              <a:solidFill>
                <a:schemeClr val="accent6"/>
              </a:solidFill>
            </a:endParaRPr>
          </a:p>
          <a:p>
            <a:pPr algn="l"/>
            <a:endParaRPr lang="en-US"/>
          </a:p>
        </p:txBody>
      </p:sp>
      <p:pic>
        <p:nvPicPr>
          <p:cNvPr id="7" name="Picture 6" descr="A picture containing flag&#10;&#10;Description automatically generated">
            <a:extLst>
              <a:ext uri="{FF2B5EF4-FFF2-40B4-BE49-F238E27FC236}">
                <a16:creationId xmlns:a16="http://schemas.microsoft.com/office/drawing/2014/main" id="{28C06EB7-C95A-5180-56DE-44B257B207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3000" y="4509988"/>
            <a:ext cx="1663423" cy="1664439"/>
          </a:xfrm>
          <a:prstGeom prst="rect">
            <a:avLst/>
          </a:prstGeom>
        </p:spPr>
      </p:pic>
      <p:pic>
        <p:nvPicPr>
          <p:cNvPr id="9" name="Picture 8" descr="A picture containing flag&#10;&#10;Description automatically generated">
            <a:extLst>
              <a:ext uri="{FF2B5EF4-FFF2-40B4-BE49-F238E27FC236}">
                <a16:creationId xmlns:a16="http://schemas.microsoft.com/office/drawing/2014/main" id="{387B1A56-69C9-F0B5-0D85-728D2B1712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7200" y="2300188"/>
            <a:ext cx="1257023" cy="1258039"/>
          </a:xfrm>
          <a:prstGeom prst="rect">
            <a:avLst/>
          </a:prstGeom>
        </p:spPr>
      </p:pic>
    </p:spTree>
    <p:extLst>
      <p:ext uri="{BB962C8B-B14F-4D97-AF65-F5344CB8AC3E}">
        <p14:creationId xmlns:p14="http://schemas.microsoft.com/office/powerpoint/2010/main" val="2740433322"/>
      </p:ext>
    </p:extLst>
  </p:cSld>
  <p:clrMapOvr>
    <a:masterClrMapping/>
  </p:clrMapOvr>
</p:sld>
</file>

<file path=ppt/theme/theme1.xml><?xml version="1.0" encoding="utf-8"?>
<a:theme xmlns:a="http://schemas.openxmlformats.org/drawingml/2006/main" name="1_Title pages">
  <a:themeElements>
    <a:clrScheme name="JA Central Ontario F23 Colour Scheme">
      <a:dk1>
        <a:srgbClr val="285F74"/>
      </a:dk1>
      <a:lt1>
        <a:srgbClr val="FFFFFF"/>
      </a:lt1>
      <a:dk2>
        <a:srgbClr val="22404D"/>
      </a:dk2>
      <a:lt2>
        <a:srgbClr val="F3F2B3"/>
      </a:lt2>
      <a:accent1>
        <a:srgbClr val="00C0CA"/>
      </a:accent1>
      <a:accent2>
        <a:srgbClr val="46B17B"/>
      </a:accent2>
      <a:accent3>
        <a:srgbClr val="BBD153"/>
      </a:accent3>
      <a:accent4>
        <a:srgbClr val="C3EDEF"/>
      </a:accent4>
      <a:accent5>
        <a:srgbClr val="008B9C"/>
      </a:accent5>
      <a:accent6>
        <a:srgbClr val="28708B"/>
      </a:accent6>
      <a:hlink>
        <a:srgbClr val="8FC440"/>
      </a:hlink>
      <a:folHlink>
        <a:srgbClr val="009424"/>
      </a:folHlink>
    </a:clrScheme>
    <a:fontScheme name="JA Central Ontario">
      <a:majorFont>
        <a:latin typeface="Montserrat Semi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vider slides">
  <a:themeElements>
    <a:clrScheme name="JA Central Ontario F23 Colour Scheme">
      <a:dk1>
        <a:srgbClr val="285F74"/>
      </a:dk1>
      <a:lt1>
        <a:srgbClr val="FFFFFF"/>
      </a:lt1>
      <a:dk2>
        <a:srgbClr val="22404D"/>
      </a:dk2>
      <a:lt2>
        <a:srgbClr val="F3F2B3"/>
      </a:lt2>
      <a:accent1>
        <a:srgbClr val="00C0CA"/>
      </a:accent1>
      <a:accent2>
        <a:srgbClr val="46B17B"/>
      </a:accent2>
      <a:accent3>
        <a:srgbClr val="BBD153"/>
      </a:accent3>
      <a:accent4>
        <a:srgbClr val="C3EDEF"/>
      </a:accent4>
      <a:accent5>
        <a:srgbClr val="008B9C"/>
      </a:accent5>
      <a:accent6>
        <a:srgbClr val="28708B"/>
      </a:accent6>
      <a:hlink>
        <a:srgbClr val="8FC440"/>
      </a:hlink>
      <a:folHlink>
        <a:srgbClr val="009424"/>
      </a:folHlink>
    </a:clrScheme>
    <a:fontScheme name="JA Central Ontario">
      <a:majorFont>
        <a:latin typeface="Montserrat SemiBold"/>
        <a:ea typeface=""/>
        <a:cs typeface=""/>
      </a:majorFont>
      <a:minorFont>
        <a:latin typeface="Montserrat"/>
        <a:ea typeface=""/>
        <a:cs typeface=""/>
      </a:minorFont>
    </a:fontScheme>
    <a:fmtScheme name="Reflec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slides">
  <a:themeElements>
    <a:clrScheme name="JA Colours F23 onwards">
      <a:dk1>
        <a:srgbClr val="285F74"/>
      </a:dk1>
      <a:lt1>
        <a:srgbClr val="FFFFFF"/>
      </a:lt1>
      <a:dk2>
        <a:srgbClr val="22404D"/>
      </a:dk2>
      <a:lt2>
        <a:srgbClr val="F3F2B3"/>
      </a:lt2>
      <a:accent1>
        <a:srgbClr val="00C0CA"/>
      </a:accent1>
      <a:accent2>
        <a:srgbClr val="46B17B"/>
      </a:accent2>
      <a:accent3>
        <a:srgbClr val="BBD153"/>
      </a:accent3>
      <a:accent4>
        <a:srgbClr val="C3EDEF"/>
      </a:accent4>
      <a:accent5>
        <a:srgbClr val="008B9C"/>
      </a:accent5>
      <a:accent6>
        <a:srgbClr val="28708B"/>
      </a:accent6>
      <a:hlink>
        <a:srgbClr val="8FC440"/>
      </a:hlink>
      <a:folHlink>
        <a:srgbClr val="009424"/>
      </a:folHlink>
    </a:clrScheme>
    <a:fontScheme name="JA Central Ontario">
      <a:majorFont>
        <a:latin typeface="Montserrat SemiBold"/>
        <a:ea typeface=""/>
        <a:cs typeface=""/>
      </a:majorFont>
      <a:minorFont>
        <a:latin typeface="Montserrat"/>
        <a:ea typeface=""/>
        <a:cs typeface=""/>
      </a:minorFont>
    </a:fontScheme>
    <a:fmtScheme name="Reflec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ontent slides">
  <a:themeElements>
    <a:clrScheme name="JA Colours F23 onwards">
      <a:dk1>
        <a:srgbClr val="285F74"/>
      </a:dk1>
      <a:lt1>
        <a:srgbClr val="FFFFFF"/>
      </a:lt1>
      <a:dk2>
        <a:srgbClr val="22404D"/>
      </a:dk2>
      <a:lt2>
        <a:srgbClr val="F3F2B3"/>
      </a:lt2>
      <a:accent1>
        <a:srgbClr val="00C0CA"/>
      </a:accent1>
      <a:accent2>
        <a:srgbClr val="46B17B"/>
      </a:accent2>
      <a:accent3>
        <a:srgbClr val="BBD153"/>
      </a:accent3>
      <a:accent4>
        <a:srgbClr val="C3EDEF"/>
      </a:accent4>
      <a:accent5>
        <a:srgbClr val="008B9C"/>
      </a:accent5>
      <a:accent6>
        <a:srgbClr val="28708B"/>
      </a:accent6>
      <a:hlink>
        <a:srgbClr val="8FC440"/>
      </a:hlink>
      <a:folHlink>
        <a:srgbClr val="009424"/>
      </a:folHlink>
    </a:clrScheme>
    <a:fontScheme name="JA Central Ontario">
      <a:majorFont>
        <a:latin typeface="Montserrat SemiBold"/>
        <a:ea typeface=""/>
        <a:cs typeface=""/>
      </a:majorFont>
      <a:minorFont>
        <a:latin typeface="Montserrat"/>
        <a:ea typeface=""/>
        <a:cs typeface=""/>
      </a:minorFont>
    </a:fontScheme>
    <a:fmtScheme name="Reflec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Content slides">
  <a:themeElements>
    <a:clrScheme name="JA Colours F23 onwards">
      <a:dk1>
        <a:srgbClr val="285F74"/>
      </a:dk1>
      <a:lt1>
        <a:srgbClr val="FFFFFF"/>
      </a:lt1>
      <a:dk2>
        <a:srgbClr val="22404D"/>
      </a:dk2>
      <a:lt2>
        <a:srgbClr val="F3F2B3"/>
      </a:lt2>
      <a:accent1>
        <a:srgbClr val="00C0CA"/>
      </a:accent1>
      <a:accent2>
        <a:srgbClr val="46B17B"/>
      </a:accent2>
      <a:accent3>
        <a:srgbClr val="BBD153"/>
      </a:accent3>
      <a:accent4>
        <a:srgbClr val="C3EDEF"/>
      </a:accent4>
      <a:accent5>
        <a:srgbClr val="008B9C"/>
      </a:accent5>
      <a:accent6>
        <a:srgbClr val="28708B"/>
      </a:accent6>
      <a:hlink>
        <a:srgbClr val="8FC440"/>
      </a:hlink>
      <a:folHlink>
        <a:srgbClr val="009424"/>
      </a:folHlink>
    </a:clrScheme>
    <a:fontScheme name="JA Central Ontario">
      <a:majorFont>
        <a:latin typeface="Montserrat SemiBold"/>
        <a:ea typeface=""/>
        <a:cs typeface=""/>
      </a:majorFont>
      <a:minorFont>
        <a:latin typeface="Montserrat"/>
        <a:ea typeface=""/>
        <a:cs typeface=""/>
      </a:minorFont>
    </a:fontScheme>
    <a:fmtScheme name="Reflec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e1b0114-29d6-43c3-a10c-6602d75d1e24">
      <Terms xmlns="http://schemas.microsoft.com/office/infopath/2007/PartnerControls"/>
    </lcf76f155ced4ddcb4097134ff3c332f>
    <TaxCatchAll xmlns="2bfb9fca-8e9b-4974-8396-b20938c7823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D8E1461ED5DE42AFB840341B628853" ma:contentTypeVersion="18" ma:contentTypeDescription="Create a new document." ma:contentTypeScope="" ma:versionID="82d432044afaeeb6dada10e686cc33d4">
  <xsd:schema xmlns:xsd="http://www.w3.org/2001/XMLSchema" xmlns:xs="http://www.w3.org/2001/XMLSchema" xmlns:p="http://schemas.microsoft.com/office/2006/metadata/properties" xmlns:ns2="be1b0114-29d6-43c3-a10c-6602d75d1e24" xmlns:ns3="2bfb9fca-8e9b-4974-8396-b20938c7823b" targetNamespace="http://schemas.microsoft.com/office/2006/metadata/properties" ma:root="true" ma:fieldsID="3948c9c009903c63483f2e2fdd0867d1" ns2:_="" ns3:_="">
    <xsd:import namespace="be1b0114-29d6-43c3-a10c-6602d75d1e24"/>
    <xsd:import namespace="2bfb9fca-8e9b-4974-8396-b20938c7823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1b0114-29d6-43c3-a10c-6602d75d1e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ba97799-cad7-40e6-983f-420b8c847d3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fb9fca-8e9b-4974-8396-b20938c7823b"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1403b02-45ab-4838-8c30-11b9aa70ea96}" ma:internalName="TaxCatchAll" ma:showField="CatchAllData" ma:web="2bfb9fca-8e9b-4974-8396-b20938c7823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8F69C0-7C64-4480-BAC9-3E560409EE7D}">
  <ds:schemaRefs>
    <ds:schemaRef ds:uri="http://purl.org/dc/terms/"/>
    <ds:schemaRef ds:uri="http://purl.org/dc/elements/1.1/"/>
    <ds:schemaRef ds:uri="http://schemas.microsoft.com/office/2006/documentManagement/types"/>
    <ds:schemaRef ds:uri="be1b0114-29d6-43c3-a10c-6602d75d1e24"/>
    <ds:schemaRef ds:uri="http://schemas.microsoft.com/office/infopath/2007/PartnerControls"/>
    <ds:schemaRef ds:uri="2bfb9fca-8e9b-4974-8396-b20938c7823b"/>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05EAE111-FFF9-4706-B473-16F119117D4C}"/>
</file>

<file path=customXml/itemProps3.xml><?xml version="1.0" encoding="utf-8"?>
<ds:datastoreItem xmlns:ds="http://schemas.openxmlformats.org/officeDocument/2006/customXml" ds:itemID="{2EA1618A-672F-4686-99E6-BEA8523525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1828</TotalTime>
  <Words>24010</Words>
  <Application>Microsoft Office PowerPoint</Application>
  <PresentationFormat>Widescreen</PresentationFormat>
  <Paragraphs>2395</Paragraphs>
  <Slides>167</Slides>
  <Notes>167</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167</vt:i4>
      </vt:variant>
    </vt:vector>
  </HeadingPairs>
  <TitlesOfParts>
    <vt:vector size="185" baseType="lpstr">
      <vt:lpstr>Arial</vt:lpstr>
      <vt:lpstr>Arial,Sans-Serif</vt:lpstr>
      <vt:lpstr>Calibri</vt:lpstr>
      <vt:lpstr>JA Stencil Font</vt:lpstr>
      <vt:lpstr>Montserrat</vt:lpstr>
      <vt:lpstr>Montserrat Black</vt:lpstr>
      <vt:lpstr>Montserrat ExtraBold</vt:lpstr>
      <vt:lpstr>Montserrat Medium</vt:lpstr>
      <vt:lpstr>Montserrat SemiBold</vt:lpstr>
      <vt:lpstr>Segoe UI</vt:lpstr>
      <vt:lpstr>Times New Roman</vt:lpstr>
      <vt:lpstr>Wingdings</vt:lpstr>
      <vt:lpstr>Work Sans</vt:lpstr>
      <vt:lpstr>1_Title pages</vt:lpstr>
      <vt:lpstr>Divider slides</vt:lpstr>
      <vt:lpstr>Content slides</vt:lpstr>
      <vt:lpstr>1_Content slides</vt:lpstr>
      <vt:lpstr>2_Content slides</vt:lpstr>
      <vt:lpstr>JA Central Ontario Company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Alexandra Giovanatto</dc:creator>
  <cp:lastModifiedBy>Lucia Ly</cp:lastModifiedBy>
  <cp:revision>6</cp:revision>
  <dcterms:created xsi:type="dcterms:W3CDTF">2022-06-23T13:40:07Z</dcterms:created>
  <dcterms:modified xsi:type="dcterms:W3CDTF">2024-10-22T04:11:43Z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0x0101008BD8E1461ED5DE42AFB840341B628853</vt:lpwstr>
  </property>
  <property fmtid="{D5CDD505-2E9C-101B-9397-08002B2CF9AE}" pid="3" name="MediaServiceImageTags">
    <vt:lpwstr/>
  </property>
</Properties>
</file>